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80" r:id="rId5"/>
    <p:sldId id="277" r:id="rId6"/>
    <p:sldId id="260" r:id="rId7"/>
    <p:sldId id="268" r:id="rId8"/>
    <p:sldId id="261" r:id="rId9"/>
    <p:sldId id="269" r:id="rId10"/>
    <p:sldId id="265" r:id="rId11"/>
    <p:sldId id="270" r:id="rId12"/>
    <p:sldId id="266" r:id="rId13"/>
    <p:sldId id="274" r:id="rId14"/>
    <p:sldId id="275" r:id="rId15"/>
    <p:sldId id="276" r:id="rId16"/>
    <p:sldId id="271" r:id="rId17"/>
    <p:sldId id="264" r:id="rId18"/>
    <p:sldId id="267" r:id="rId19"/>
    <p:sldId id="272" r:id="rId20"/>
    <p:sldId id="273" r:id="rId21"/>
    <p:sldId id="278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08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0EAFBE-C7D7-4C29-8F43-F0AAE3F71A2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02435D-311F-47FE-8125-AEEE0AD41AB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kosmani@okdrs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FWnVNJCQZI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/>
              <a:t>Easing the Frustrations around Evaluating Transition Services Under WIOA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086600" cy="1752600"/>
          </a:xfrm>
        </p:spPr>
        <p:txBody>
          <a:bodyPr/>
          <a:lstStyle/>
          <a:p>
            <a:r>
              <a:rPr lang="en-US" dirty="0" smtClean="0"/>
              <a:t>Kimberly Osmani</a:t>
            </a:r>
          </a:p>
          <a:p>
            <a:r>
              <a:rPr lang="en-US" dirty="0" smtClean="0"/>
              <a:t>Transition Coordinator</a:t>
            </a:r>
          </a:p>
          <a:p>
            <a:r>
              <a:rPr lang="en-US" dirty="0" smtClean="0"/>
              <a:t>Oklahoma Department of Rehabilitation Services (DRS)</a:t>
            </a:r>
            <a:endParaRPr lang="en-US" dirty="0"/>
          </a:p>
        </p:txBody>
      </p:sp>
      <p:pic>
        <p:nvPicPr>
          <p:cNvPr id="4" name="Picture 3" descr="logo for DRS Opening Doors to Opportunity; Oklahoma Department of Rehabilitation Services" title="DR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953000"/>
            <a:ext cx="3657600" cy="164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36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/>
            <a:r>
              <a:rPr lang="en-US" dirty="0"/>
              <a:t>Impact on Vocational </a:t>
            </a:r>
            <a:r>
              <a:rPr lang="en-US" dirty="0" smtClean="0"/>
              <a:t>Rehabilitation </a:t>
            </a:r>
            <a:r>
              <a:rPr lang="en-US" dirty="0"/>
              <a:t>(VR)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WIOA and Changes</a:t>
            </a:r>
          </a:p>
          <a:p>
            <a:pPr lvl="1"/>
            <a:r>
              <a:rPr lang="en-US" sz="2800" dirty="0" smtClean="0"/>
              <a:t>Individualized </a:t>
            </a:r>
            <a:r>
              <a:rPr lang="en-US" sz="2800" dirty="0"/>
              <a:t>Plan for Employment (IPE) may contain an employment “outcome” or </a:t>
            </a:r>
            <a:r>
              <a:rPr lang="en-US" sz="2800" dirty="0" smtClean="0"/>
              <a:t>“projected </a:t>
            </a:r>
            <a:r>
              <a:rPr lang="en-US" sz="2800" dirty="0"/>
              <a:t>outcome” for youth or students; amendments are OK!</a:t>
            </a:r>
          </a:p>
          <a:p>
            <a:pPr lvl="1"/>
            <a:r>
              <a:rPr lang="en-US" sz="2800" dirty="0" smtClean="0"/>
              <a:t>Pre-Employment </a:t>
            </a:r>
            <a:r>
              <a:rPr lang="en-US" sz="2800" dirty="0"/>
              <a:t>Transition Services (PETS)</a:t>
            </a:r>
          </a:p>
          <a:p>
            <a:pPr lvl="2"/>
            <a:r>
              <a:rPr lang="en-US" sz="2800" dirty="0"/>
              <a:t>15% of agency’s federal award</a:t>
            </a:r>
          </a:p>
          <a:p>
            <a:pPr lvl="2"/>
            <a:r>
              <a:rPr lang="en-US" sz="2800" dirty="0"/>
              <a:t>Only to “students” but transition services can be </a:t>
            </a:r>
            <a:r>
              <a:rPr lang="en-US" sz="2800" dirty="0" smtClean="0"/>
              <a:t>provided </a:t>
            </a:r>
            <a:r>
              <a:rPr lang="en-US" sz="2800" dirty="0"/>
              <a:t>to youth (just not counted in 15</a:t>
            </a:r>
            <a:r>
              <a:rPr lang="en-US" sz="2800" dirty="0" smtClean="0"/>
              <a:t>%)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78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41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Amendments are OK.</a:t>
            </a:r>
          </a:p>
          <a:p>
            <a:r>
              <a:rPr lang="en-US" sz="3200" dirty="0" smtClean="0"/>
              <a:t>Enough is enough of closures with generic goals.</a:t>
            </a:r>
          </a:p>
          <a:p>
            <a:r>
              <a:rPr lang="en-US" sz="3200" dirty="0" smtClean="0"/>
              <a:t>Transition is an exploration and development process, and IPEs should reflect that.</a:t>
            </a:r>
          </a:p>
          <a:p>
            <a:r>
              <a:rPr lang="en-US" sz="3200" dirty="0" smtClean="0"/>
              <a:t>15% of 110 funds for PETS activities—CFO and AWARE/LIBRE/ETC. data managers</a:t>
            </a:r>
          </a:p>
        </p:txBody>
      </p:sp>
      <p:pic>
        <p:nvPicPr>
          <p:cNvPr id="4098" name="Picture 2" descr="five young kids in various career uniforms" title="photo of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71" y="381000"/>
            <a:ext cx="344622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192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/>
            <a:r>
              <a:rPr lang="en-US" dirty="0"/>
              <a:t>Impact on Vocational </a:t>
            </a:r>
            <a:r>
              <a:rPr lang="en-US" dirty="0" smtClean="0"/>
              <a:t>Rehabilitation </a:t>
            </a:r>
            <a:r>
              <a:rPr lang="en-US" dirty="0"/>
              <a:t>(VR)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WIOA and Changes</a:t>
            </a:r>
          </a:p>
          <a:p>
            <a:pPr lvl="1"/>
            <a:r>
              <a:rPr lang="en-US" sz="2800" dirty="0" smtClean="0"/>
              <a:t>PETS (5 required and other authorized)</a:t>
            </a:r>
          </a:p>
          <a:p>
            <a:pPr lvl="2"/>
            <a:r>
              <a:rPr lang="en-US" sz="2800" b="1" dirty="0" smtClean="0">
                <a:solidFill>
                  <a:srgbClr val="FF0000"/>
                </a:solidFill>
              </a:rPr>
              <a:t>5 Required Areas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2750" dirty="0" smtClean="0"/>
              <a:t>Job exploration counseling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2750" dirty="0" smtClean="0"/>
              <a:t>Work-based learning experiences such as Internships 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2750" dirty="0" smtClean="0"/>
              <a:t>Counseling on opportunities for postsecondary training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2750" dirty="0" smtClean="0"/>
              <a:t>Job readiness skills training to develop social and independent living skills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2750" dirty="0" smtClean="0"/>
              <a:t>Self-advocacy instruction</a:t>
            </a: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721445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marL="514350" lvl="0" indent="-514350"/>
            <a:r>
              <a:rPr lang="en-US" dirty="0" smtClean="0"/>
              <a:t>Potential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PETS (5 required areas)</a:t>
            </a:r>
          </a:p>
          <a:p>
            <a:pPr marL="576072" indent="-457200">
              <a:buFont typeface="+mj-lt"/>
              <a:buAutoNum type="arabicPeriod"/>
            </a:pPr>
            <a:r>
              <a:rPr lang="en-US" dirty="0" smtClean="0"/>
              <a:t>Job exploration counseling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Time spent counseling job seekers (how many times do we expect them to actually “counsel” each?)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$ paid to counsel job seekers (should we see a minimum amount per job seeker?)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$ for materials, equipment, etc. for career counseling? Is it allowed?</a:t>
            </a:r>
          </a:p>
          <a:p>
            <a:pPr marL="576072" indent="-457200">
              <a:buFont typeface="+mj-lt"/>
              <a:buAutoNum type="arabicPeriod"/>
            </a:pPr>
            <a:r>
              <a:rPr lang="en-US" dirty="0" smtClean="0"/>
              <a:t>Work-based learning experiences such as Internships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$ spent on wages to youth/students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Staff time developing experiences, meeting with employers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$ spent on Project SEARCH, WAT (is time important?)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082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 stack of books with titles &quot;independent living, self advocacy, employment, and future planning&quot;" title="picture of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789" y="381000"/>
            <a:ext cx="401913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/>
            <a:r>
              <a:rPr lang="en-US" dirty="0" smtClean="0"/>
              <a:t>Potential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8772526" cy="3810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PETS (5 required areas)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600" dirty="0" smtClean="0"/>
              <a:t>Counseling on opportunities for postsecondary training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/>
              <a:t>Time spent counseling job seekers (how many times do we expect them to actually “counsel” each?)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/>
              <a:t>$ paid to counsel job seekers (should we see a minimum amount per job seeker?)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/>
              <a:t>$ for materials, equipment, etc. for career counseling? Is it allowed</a:t>
            </a:r>
            <a:r>
              <a:rPr lang="en-US" sz="2600" dirty="0" smtClean="0"/>
              <a:t>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Staff time for college, CareerTech visits?</a:t>
            </a:r>
          </a:p>
        </p:txBody>
      </p:sp>
    </p:spTree>
    <p:extLst>
      <p:ext uri="{BB962C8B-B14F-4D97-AF65-F5344CB8AC3E}">
        <p14:creationId xmlns:p14="http://schemas.microsoft.com/office/powerpoint/2010/main" val="1835956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/>
            <a:r>
              <a:rPr lang="en-US" dirty="0" smtClean="0"/>
              <a:t>Potential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PETS (5 required areas)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600" dirty="0" smtClean="0"/>
              <a:t>Job readiness skills training to develop social and independent living skills AND Self-Advocacy Instruction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Staff time?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$ paid to provide instruction?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Minimum amount of $ or time per each student?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Summer programs, other out of school day activities, co-teaching in classes (how do we document and what will we measure?)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Partnership with ILCs; $ contracted to provide</a:t>
            </a:r>
          </a:p>
        </p:txBody>
      </p:sp>
    </p:spTree>
    <p:extLst>
      <p:ext uri="{BB962C8B-B14F-4D97-AF65-F5344CB8AC3E}">
        <p14:creationId xmlns:p14="http://schemas.microsoft.com/office/powerpoint/2010/main" val="1277102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15% of the funds need to be spent on the 5 required areas first before being spent on the “other authorized”</a:t>
            </a:r>
          </a:p>
          <a:p>
            <a:pPr lvl="1"/>
            <a:r>
              <a:rPr lang="en-US" sz="2800" dirty="0" smtClean="0"/>
              <a:t>What are states doing to capture that and NOT make it a documentation nightmare?</a:t>
            </a:r>
          </a:p>
          <a:p>
            <a:pPr lvl="1"/>
            <a:r>
              <a:rPr lang="en-US" sz="2800" dirty="0" smtClean="0"/>
              <a:t>Time tracking?</a:t>
            </a:r>
          </a:p>
          <a:p>
            <a:pPr lvl="1"/>
            <a:r>
              <a:rPr lang="en-US" sz="2800" dirty="0" smtClean="0"/>
              <a:t>No administrative costs, like travel, per diem, hotel</a:t>
            </a:r>
          </a:p>
          <a:p>
            <a:pPr lvl="1"/>
            <a:r>
              <a:rPr lang="en-US" sz="2800" dirty="0" smtClean="0"/>
              <a:t>This is easy for states who open cases at 16 or earlier.</a:t>
            </a:r>
          </a:p>
        </p:txBody>
      </p:sp>
    </p:spTree>
    <p:extLst>
      <p:ext uri="{BB962C8B-B14F-4D97-AF65-F5344CB8AC3E}">
        <p14:creationId xmlns:p14="http://schemas.microsoft.com/office/powerpoint/2010/main" val="3587099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9906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3100" dirty="0"/>
              <a:t>Impact on Vocational </a:t>
            </a:r>
            <a:r>
              <a:rPr lang="en-US" sz="3100" dirty="0" smtClean="0"/>
              <a:t>Rehabilitation </a:t>
            </a:r>
            <a:r>
              <a:rPr lang="en-US" sz="3100" dirty="0"/>
              <a:t>(</a:t>
            </a:r>
            <a:r>
              <a:rPr lang="en-US" sz="3100" dirty="0" smtClean="0"/>
              <a:t>VR) Programs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562600"/>
          </a:xfrm>
        </p:spPr>
        <p:txBody>
          <a:bodyPr>
            <a:noAutofit/>
          </a:bodyPr>
          <a:lstStyle/>
          <a:p>
            <a:r>
              <a:rPr lang="en-US" sz="2300" dirty="0" smtClean="0"/>
              <a:t>WIOA and Changes</a:t>
            </a:r>
          </a:p>
          <a:p>
            <a:pPr lvl="1"/>
            <a:r>
              <a:rPr lang="en-US" sz="2300" dirty="0" smtClean="0"/>
              <a:t>Focus on out-of-school youth (with most significant disabilities)</a:t>
            </a:r>
          </a:p>
          <a:p>
            <a:pPr lvl="1"/>
            <a:r>
              <a:rPr lang="en-US" sz="2300" dirty="0" smtClean="0"/>
              <a:t>Subminimum wage (Section 511) (takes effect 7/22/2016)</a:t>
            </a:r>
          </a:p>
          <a:p>
            <a:pPr lvl="2"/>
            <a:r>
              <a:rPr lang="en-US" sz="2300" dirty="0" smtClean="0"/>
              <a:t>No youth unless also accessing services through WIOA and/or IDEA; No Contracts</a:t>
            </a:r>
          </a:p>
          <a:p>
            <a:pPr lvl="2"/>
            <a:r>
              <a:rPr lang="en-US" sz="2300" dirty="0" smtClean="0"/>
              <a:t>Exceptions</a:t>
            </a:r>
          </a:p>
          <a:p>
            <a:pPr lvl="2"/>
            <a:r>
              <a:rPr lang="en-US" sz="2300" dirty="0" smtClean="0"/>
              <a:t>Goal is competitive integrated employment</a:t>
            </a:r>
          </a:p>
          <a:p>
            <a:pPr lvl="2"/>
            <a:r>
              <a:rPr lang="en-US" sz="2300" dirty="0" smtClean="0"/>
              <a:t>Individual </a:t>
            </a:r>
            <a:r>
              <a:rPr lang="en-US" sz="2300" dirty="0"/>
              <a:t>and/or their family must receive information and career counseling services every 6 months for the 1st year and annually thereafter as long as they are still receiving subminimum </a:t>
            </a:r>
            <a:r>
              <a:rPr lang="en-US" sz="2300" dirty="0" smtClean="0"/>
              <a:t>wage</a:t>
            </a:r>
          </a:p>
          <a:p>
            <a:pPr lvl="2"/>
            <a:r>
              <a:rPr lang="en-US" sz="2300" dirty="0" smtClean="0"/>
              <a:t>Semi-Annual reviews for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2 </a:t>
            </a:r>
            <a:r>
              <a:rPr lang="en-US" sz="2300" dirty="0" smtClean="0"/>
              <a:t>years; annually </a:t>
            </a:r>
            <a:r>
              <a:rPr lang="en-US" sz="2300" dirty="0" smtClean="0"/>
              <a:t>thereafter</a:t>
            </a:r>
          </a:p>
          <a:p>
            <a:pPr marL="274320" lvl="1" indent="0">
              <a:buNone/>
            </a:pPr>
            <a:r>
              <a:rPr lang="en-US" sz="2300" dirty="0" smtClean="0"/>
              <a:t>Pretty easy to document, just need a process in place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341167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/>
            <a:r>
              <a:rPr lang="en-US" dirty="0"/>
              <a:t>Impact on Vocational </a:t>
            </a:r>
            <a:r>
              <a:rPr lang="en-US" dirty="0" smtClean="0"/>
              <a:t>Rehabilitation </a:t>
            </a:r>
            <a:r>
              <a:rPr lang="en-US" dirty="0"/>
              <a:t>(VR)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WIOA and Changes</a:t>
            </a:r>
          </a:p>
          <a:p>
            <a:pPr lvl="1"/>
            <a:r>
              <a:rPr lang="en-US" sz="2800" dirty="0" smtClean="0"/>
              <a:t>Supported Employment (50% for youth)</a:t>
            </a:r>
          </a:p>
          <a:p>
            <a:pPr lvl="2"/>
            <a:r>
              <a:rPr lang="en-US" sz="2600" dirty="0" smtClean="0"/>
              <a:t>CFO and data manager</a:t>
            </a:r>
          </a:p>
          <a:p>
            <a:pPr lvl="2"/>
            <a:r>
              <a:rPr lang="en-US" sz="2800" dirty="0" smtClean="0"/>
              <a:t>Up to 24 months for all with most significant disabilities</a:t>
            </a:r>
          </a:p>
          <a:p>
            <a:pPr lvl="1"/>
            <a:r>
              <a:rPr lang="en-US" sz="2800" dirty="0" smtClean="0"/>
              <a:t>Extended Services (4 years)</a:t>
            </a:r>
          </a:p>
          <a:p>
            <a:pPr lvl="2"/>
            <a:r>
              <a:rPr lang="en-US" sz="2600" dirty="0" smtClean="0"/>
              <a:t>Changes in milestones or other payment structures</a:t>
            </a:r>
          </a:p>
          <a:p>
            <a:pPr lvl="2"/>
            <a:r>
              <a:rPr lang="en-US" sz="2600" dirty="0" smtClean="0"/>
              <a:t>Regular reviews need to be documented in casework; how will decisions be made on closures and ensure closing at best time for job seeker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88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600" dirty="0" smtClean="0"/>
              <a:t>% who obtain a recognized </a:t>
            </a:r>
            <a:r>
              <a:rPr lang="en-US" sz="2600" dirty="0"/>
              <a:t>postsecondary credential, or secondary school diploma or equivalent, during program or within 1 year after exit of program</a:t>
            </a:r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Primary indicators for youth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% in education/training or unsubsidized employment during 2</a:t>
            </a:r>
            <a:r>
              <a:rPr lang="en-US" sz="2600" baseline="30000" dirty="0">
                <a:solidFill>
                  <a:srgbClr val="FF0000"/>
                </a:solidFill>
              </a:rPr>
              <a:t>nd</a:t>
            </a:r>
            <a:r>
              <a:rPr lang="en-US" sz="2600" dirty="0">
                <a:solidFill>
                  <a:srgbClr val="FF0000"/>
                </a:solidFill>
              </a:rPr>
              <a:t> quarter after exit of program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% in education/training or unsubsidized employment during 4</a:t>
            </a:r>
            <a:r>
              <a:rPr lang="en-US" sz="2600" baseline="30000" dirty="0">
                <a:solidFill>
                  <a:srgbClr val="FF0000"/>
                </a:solidFill>
              </a:rPr>
              <a:t>th</a:t>
            </a:r>
            <a:r>
              <a:rPr lang="en-US" sz="2600" dirty="0">
                <a:solidFill>
                  <a:srgbClr val="FF0000"/>
                </a:solidFill>
              </a:rPr>
              <a:t> quarter after exit of program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Primary indicators of performance in (III) through (VI) of subparagraph (A)(i</a:t>
            </a:r>
            <a:r>
              <a:rPr lang="en-US" sz="2600" dirty="0" smtClean="0">
                <a:solidFill>
                  <a:srgbClr val="FF0000"/>
                </a:solidFill>
              </a:rPr>
              <a:t>)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9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400" dirty="0" smtClean="0"/>
              <a:t>Understanding requirements </a:t>
            </a:r>
            <a:r>
              <a:rPr lang="en-US" sz="3400" dirty="0"/>
              <a:t>of WIOA for </a:t>
            </a:r>
            <a:r>
              <a:rPr lang="en-US" sz="3400" dirty="0" smtClean="0"/>
              <a:t>transition</a:t>
            </a:r>
            <a:endParaRPr lang="en-US" sz="3400" dirty="0"/>
          </a:p>
          <a:p>
            <a:pPr marL="514350" lvl="0" indent="-514350">
              <a:buFont typeface="+mj-lt"/>
              <a:buAutoNum type="arabicPeriod"/>
            </a:pPr>
            <a:r>
              <a:rPr lang="en-US" sz="3400" dirty="0" smtClean="0"/>
              <a:t>Become knowledgeable </a:t>
            </a:r>
            <a:r>
              <a:rPr lang="en-US" sz="3400" dirty="0"/>
              <a:t>of methods for documenting and evaluating provision of pre-employment transition services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400" dirty="0" smtClean="0"/>
              <a:t>Share ways </a:t>
            </a:r>
            <a:r>
              <a:rPr lang="en-US" sz="3400" dirty="0"/>
              <a:t>for documenting and evaluating the provision of services to youth and students with </a:t>
            </a:r>
            <a:r>
              <a:rPr lang="en-US" sz="3400" dirty="0" smtClean="0"/>
              <a:t>disabilities</a:t>
            </a:r>
          </a:p>
        </p:txBody>
      </p:sp>
    </p:spTree>
    <p:extLst>
      <p:ext uri="{BB962C8B-B14F-4D97-AF65-F5344CB8AC3E}">
        <p14:creationId xmlns:p14="http://schemas.microsoft.com/office/powerpoint/2010/main" val="29434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76800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/>
              <a:t>Credentials</a:t>
            </a:r>
            <a:endParaRPr lang="en-US" sz="2600" dirty="0"/>
          </a:p>
          <a:p>
            <a:pPr lvl="2"/>
            <a:r>
              <a:rPr lang="en-US" sz="2600" dirty="0"/>
              <a:t>Participants who get a secondary diploma or equivalent shall be included in % counted as meeting criterion only if they have also obtained or retained employment or are in education/training program leading to a recognized postsecondary credential within 1 year after exit of program</a:t>
            </a:r>
          </a:p>
          <a:p>
            <a:pPr lvl="1"/>
            <a:r>
              <a:rPr lang="en-US" sz="2600" dirty="0"/>
              <a:t>State Adjusted Indicators (must have in </a:t>
            </a:r>
            <a:r>
              <a:rPr lang="en-US" sz="2600" dirty="0" smtClean="0"/>
              <a:t>state </a:t>
            </a:r>
            <a:r>
              <a:rPr lang="en-US" sz="2600" dirty="0"/>
              <a:t>plan levels of performance established)</a:t>
            </a:r>
          </a:p>
          <a:p>
            <a:pPr lvl="2"/>
            <a:r>
              <a:rPr lang="en-US" sz="2600" dirty="0"/>
              <a:t>Youth program chapter 2 subtitle </a:t>
            </a:r>
            <a:r>
              <a:rPr lang="en-US" sz="2600" dirty="0" smtClean="0"/>
              <a:t>B</a:t>
            </a:r>
          </a:p>
        </p:txBody>
      </p:sp>
      <p:sp>
        <p:nvSpPr>
          <p:cNvPr id="4" name="Rectangle 3"/>
          <p:cNvSpPr/>
          <p:nvPr/>
        </p:nvSpPr>
        <p:spPr>
          <a:xfrm>
            <a:off x="6324600" y="5562600"/>
            <a:ext cx="274351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HUH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5978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eacher says, &quot;Wow, that was a great lecture!&quot; and class says, &quot;I'm so confused.&quot;  Captiono says, &quot;Great moments in teaching.&quot;" title="comi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78091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693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Kimberly Osmani</a:t>
            </a:r>
          </a:p>
          <a:p>
            <a:pPr lvl="1"/>
            <a:r>
              <a:rPr lang="en-US" sz="3600" dirty="0" smtClean="0">
                <a:hlinkClick r:id="rId2"/>
              </a:rPr>
              <a:t>kosmani@okdrs.gov</a:t>
            </a:r>
            <a:endParaRPr lang="en-US" sz="3600" dirty="0" smtClean="0"/>
          </a:p>
          <a:p>
            <a:pPr lvl="1"/>
            <a:r>
              <a:rPr lang="en-US" sz="3600" dirty="0" smtClean="0"/>
              <a:t>(405) 635-2768</a:t>
            </a:r>
          </a:p>
          <a:p>
            <a:pPr lvl="1"/>
            <a:r>
              <a:rPr lang="en-US" sz="3600" dirty="0" smtClean="0"/>
              <a:t>(405) 343-8071</a:t>
            </a:r>
          </a:p>
          <a:p>
            <a:pPr lvl="1"/>
            <a:r>
              <a:rPr lang="en-US" sz="3600" dirty="0" smtClean="0"/>
              <a:t>5813 South Robinson Avenue</a:t>
            </a:r>
          </a:p>
          <a:p>
            <a:pPr lvl="1"/>
            <a:r>
              <a:rPr lang="en-US" sz="3600" dirty="0" smtClean="0"/>
              <a:t>OKC, OK 73109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068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3600" dirty="0" smtClean="0">
                <a:hlinkClick r:id="rId2"/>
              </a:rPr>
              <a:t>https</a:t>
            </a:r>
            <a:r>
              <a:rPr lang="en-US" sz="3600" dirty="0">
                <a:hlinkClick r:id="rId2"/>
              </a:rPr>
              <a:t>://www.youtube.com/watch?v=FWnVNJCQZIg</a:t>
            </a:r>
            <a:endParaRPr lang="en-US" sz="3600" dirty="0"/>
          </a:p>
          <a:p>
            <a:endParaRPr lang="en-US" dirty="0"/>
          </a:p>
        </p:txBody>
      </p:sp>
      <p:pic>
        <p:nvPicPr>
          <p:cNvPr id="1026" name="Picture 2" descr="image of letters on blocks spelling out &quot;interview&quot;" title="Interview bloc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71500"/>
            <a:ext cx="9033933" cy="301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8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Did candidate receive appropriate training on interview skills?</a:t>
            </a:r>
          </a:p>
          <a:p>
            <a:r>
              <a:rPr lang="en-US" sz="3200" dirty="0" smtClean="0"/>
              <a:t>Was candidate completely inappropriate?</a:t>
            </a:r>
          </a:p>
          <a:p>
            <a:r>
              <a:rPr lang="en-US" sz="3200" dirty="0" smtClean="0"/>
              <a:t>Did HR representative maintain control of the interview?</a:t>
            </a:r>
          </a:p>
          <a:p>
            <a:r>
              <a:rPr lang="en-US" sz="3200" dirty="0" smtClean="0"/>
              <a:t>Was this an effective interview?  For whom?</a:t>
            </a:r>
          </a:p>
          <a:p>
            <a:r>
              <a:rPr lang="en-US" sz="3200" dirty="0" smtClean="0"/>
              <a:t>It’s all about perspective.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045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“DO” Know v. Unknown</a:t>
            </a:r>
            <a:endParaRPr lang="en-US" dirty="0"/>
          </a:p>
        </p:txBody>
      </p:sp>
      <p:pic>
        <p:nvPicPr>
          <p:cNvPr id="1028" name="Picture 4" descr="graph with &quot;know' and &quot;don't know&quot;" title="diagram of what we don't kn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676400"/>
            <a:ext cx="7010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7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/>
            <a:r>
              <a:rPr lang="en-US" dirty="0" smtClean="0"/>
              <a:t>Opportunities </a:t>
            </a:r>
            <a:r>
              <a:rPr lang="en-US" dirty="0"/>
              <a:t>Provided through WIOA for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Services to Groups</a:t>
            </a:r>
          </a:p>
          <a:p>
            <a:pPr lvl="1"/>
            <a:r>
              <a:rPr lang="en-US" sz="2900" dirty="0" smtClean="0"/>
              <a:t>Youth or students 14-24; In or out of school</a:t>
            </a:r>
          </a:p>
          <a:p>
            <a:pPr lvl="1"/>
            <a:r>
              <a:rPr lang="en-US" sz="2900" dirty="0" smtClean="0"/>
              <a:t>Reduces:</a:t>
            </a:r>
          </a:p>
          <a:p>
            <a:pPr lvl="2"/>
            <a:r>
              <a:rPr lang="en-US" sz="2900" dirty="0" smtClean="0"/>
              <a:t>costs per individual</a:t>
            </a:r>
          </a:p>
          <a:p>
            <a:pPr lvl="2"/>
            <a:r>
              <a:rPr lang="en-US" sz="2900" dirty="0" smtClean="0"/>
              <a:t>burden on families to apply unless intensive services are needed</a:t>
            </a:r>
          </a:p>
          <a:p>
            <a:pPr lvl="2"/>
            <a:r>
              <a:rPr lang="en-US" sz="2900" dirty="0" smtClean="0"/>
              <a:t>administrative burden on counselors (access to kids, less time on paperwork, reach broader group)</a:t>
            </a:r>
          </a:p>
          <a:p>
            <a:pPr lvl="1"/>
            <a:r>
              <a:rPr lang="en-US" sz="2900" dirty="0" smtClean="0"/>
              <a:t>Examples:  Labor </a:t>
            </a:r>
            <a:r>
              <a:rPr lang="en-US" sz="2900" dirty="0"/>
              <a:t>market info, self-advocacy and self-determination, how to do </a:t>
            </a:r>
            <a:r>
              <a:rPr lang="en-US" sz="2900" dirty="0" smtClean="0"/>
              <a:t>resumes, college tours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03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documentation will be required?</a:t>
            </a:r>
          </a:p>
          <a:p>
            <a:r>
              <a:rPr lang="en-US" sz="3200" dirty="0" smtClean="0"/>
              <a:t>Will we have to capture student information?</a:t>
            </a:r>
          </a:p>
          <a:p>
            <a:pPr lvl="1"/>
            <a:r>
              <a:rPr lang="en-US" sz="3200" dirty="0" smtClean="0"/>
              <a:t>Name, grade, date of birth, social security number, status of in/out of school, youth v. student</a:t>
            </a:r>
          </a:p>
          <a:p>
            <a:r>
              <a:rPr lang="en-US" sz="3200" dirty="0" smtClean="0"/>
              <a:t>What else will we need to capture?</a:t>
            </a:r>
          </a:p>
          <a:p>
            <a:pPr lvl="1"/>
            <a:r>
              <a:rPr lang="en-US" sz="3200" dirty="0" smtClean="0"/>
              <a:t>Sign-in sheets, evaluations, 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9279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of thumbs up" title="thumbs u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2" t="6243" r="10815" b="7841"/>
          <a:stretch/>
        </p:blipFill>
        <p:spPr bwMode="auto">
          <a:xfrm>
            <a:off x="7001933" y="939800"/>
            <a:ext cx="2142067" cy="244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/>
            <a:r>
              <a:rPr lang="en-US" dirty="0"/>
              <a:t>Impact on Vocational </a:t>
            </a:r>
            <a:r>
              <a:rPr lang="en-US" dirty="0" smtClean="0"/>
              <a:t>Rehabilitation </a:t>
            </a:r>
            <a:r>
              <a:rPr lang="en-US" dirty="0"/>
              <a:t>(VR)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2296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WIOA and Changes</a:t>
            </a:r>
          </a:p>
          <a:p>
            <a:pPr lvl="1"/>
            <a:r>
              <a:rPr lang="en-US" sz="3200" dirty="0"/>
              <a:t>Potentially </a:t>
            </a:r>
            <a:r>
              <a:rPr lang="en-US" sz="3200" dirty="0" smtClean="0"/>
              <a:t>Eligible</a:t>
            </a:r>
            <a:endParaRPr lang="en-US" sz="3200" dirty="0"/>
          </a:p>
          <a:p>
            <a:pPr lvl="1"/>
            <a:r>
              <a:rPr lang="en-US" sz="3200" dirty="0"/>
              <a:t>Partnerships (local, state, regional)</a:t>
            </a:r>
          </a:p>
          <a:p>
            <a:pPr lvl="1"/>
            <a:r>
              <a:rPr lang="en-US" sz="3200" dirty="0" smtClean="0"/>
              <a:t>Focus on Science, Technology, Engineering, and Math (STEM)</a:t>
            </a:r>
          </a:p>
          <a:p>
            <a:pPr lvl="1"/>
            <a:r>
              <a:rPr lang="en-US" sz="3200" dirty="0" smtClean="0"/>
              <a:t>Customized Employment as a Service</a:t>
            </a:r>
          </a:p>
          <a:p>
            <a:pPr lvl="1"/>
            <a:r>
              <a:rPr lang="en-US" sz="3200" dirty="0" smtClean="0"/>
              <a:t>Focus on Competitive Employment (compensation and benefits)</a:t>
            </a:r>
          </a:p>
          <a:p>
            <a:pPr lvl="1"/>
            <a:r>
              <a:rPr lang="en-US" sz="3200" dirty="0" smtClean="0"/>
              <a:t>Student v. youth</a:t>
            </a:r>
          </a:p>
        </p:txBody>
      </p:sp>
    </p:spTree>
    <p:extLst>
      <p:ext uri="{BB962C8B-B14F-4D97-AF65-F5344CB8AC3E}">
        <p14:creationId xmlns:p14="http://schemas.microsoft.com/office/powerpoint/2010/main" val="739253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How will we document “potentially eligible?”</a:t>
            </a:r>
          </a:p>
          <a:p>
            <a:r>
              <a:rPr lang="en-US" sz="3200" dirty="0" smtClean="0"/>
              <a:t>What will you look for in case documentation regarding information shared about STEM?</a:t>
            </a:r>
          </a:p>
          <a:p>
            <a:r>
              <a:rPr lang="en-US" sz="3200" dirty="0" smtClean="0"/>
              <a:t>Will states need to capture jobs acquired in STEM fields or even work experiences/job shadows in STEM fields?</a:t>
            </a:r>
          </a:p>
          <a:p>
            <a:r>
              <a:rPr lang="en-US" sz="3200" dirty="0" smtClean="0"/>
              <a:t>How will we document receipt of benefits as part of employment?  How will that be reported?</a:t>
            </a:r>
          </a:p>
        </p:txBody>
      </p:sp>
      <p:pic>
        <p:nvPicPr>
          <p:cNvPr id="3074" name="Picture 2" descr="letters S, T, E, M in a graphic representation" title="stem graph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424883"/>
            <a:ext cx="3733800" cy="118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045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245</TotalTime>
  <Words>1155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Easing the Frustrations around Evaluating Transition Services Under WIOA</vt:lpstr>
      <vt:lpstr>Objectives for Today</vt:lpstr>
      <vt:lpstr>PowerPoint Presentation</vt:lpstr>
      <vt:lpstr>Evaluate The Interview</vt:lpstr>
      <vt:lpstr>What we “DO” Know v. Unknown</vt:lpstr>
      <vt:lpstr>Opportunities Provided through WIOA for Transition</vt:lpstr>
      <vt:lpstr>Documentation</vt:lpstr>
      <vt:lpstr>Impact on Vocational Rehabilitation (VR) Programs</vt:lpstr>
      <vt:lpstr>Documentation</vt:lpstr>
      <vt:lpstr>Impact on Vocational Rehabilitation (VR) Programs</vt:lpstr>
      <vt:lpstr>Documentation</vt:lpstr>
      <vt:lpstr>Impact on Vocational Rehabilitation (VR) Programs</vt:lpstr>
      <vt:lpstr>Potential Benchmarks</vt:lpstr>
      <vt:lpstr>Potential Benchmarks</vt:lpstr>
      <vt:lpstr>Potential Benchmarks</vt:lpstr>
      <vt:lpstr>Documentation</vt:lpstr>
      <vt:lpstr>Impact on Vocational Rehabilitation (VR) Programs</vt:lpstr>
      <vt:lpstr>Impact on Vocational Rehabilitation (VR) Programs</vt:lpstr>
      <vt:lpstr>Performance Measurements</vt:lpstr>
      <vt:lpstr>Performance Measurements</vt:lpstr>
      <vt:lpstr>PowerPoint Presentation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Osmani</dc:creator>
  <cp:lastModifiedBy>Kimberly Osmani</cp:lastModifiedBy>
  <cp:revision>24</cp:revision>
  <dcterms:created xsi:type="dcterms:W3CDTF">2015-07-24T14:41:31Z</dcterms:created>
  <dcterms:modified xsi:type="dcterms:W3CDTF">2015-09-11T16:19:02Z</dcterms:modified>
</cp:coreProperties>
</file>