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47" r:id="rId2"/>
    <p:sldId id="473" r:id="rId3"/>
    <p:sldId id="412" r:id="rId4"/>
    <p:sldId id="448" r:id="rId5"/>
    <p:sldId id="480" r:id="rId6"/>
    <p:sldId id="453" r:id="rId7"/>
    <p:sldId id="413" r:id="rId8"/>
    <p:sldId id="465" r:id="rId9"/>
    <p:sldId id="466" r:id="rId10"/>
    <p:sldId id="468" r:id="rId11"/>
    <p:sldId id="469" r:id="rId12"/>
    <p:sldId id="470" r:id="rId13"/>
    <p:sldId id="471" r:id="rId14"/>
    <p:sldId id="474" r:id="rId15"/>
    <p:sldId id="475" r:id="rId16"/>
    <p:sldId id="476" r:id="rId17"/>
    <p:sldId id="477" r:id="rId18"/>
    <p:sldId id="432" r:id="rId19"/>
    <p:sldId id="458" r:id="rId20"/>
    <p:sldId id="478" r:id="rId21"/>
    <p:sldId id="437" r:id="rId22"/>
    <p:sldId id="436" r:id="rId23"/>
    <p:sldId id="479" r:id="rId24"/>
    <p:sldId id="481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, Bob" initials="S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592"/>
    <a:srgbClr val="1F8C48"/>
    <a:srgbClr val="D0D8E8"/>
    <a:srgbClr val="4F81BD"/>
    <a:srgbClr val="E9EDF4"/>
    <a:srgbClr val="000000"/>
    <a:srgbClr val="F97817"/>
    <a:srgbClr val="FF0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572" autoAdjust="0"/>
    <p:restoredTop sz="98580" autoAdjust="0"/>
  </p:normalViewPr>
  <p:slideViewPr>
    <p:cSldViewPr>
      <p:cViewPr>
        <p:scale>
          <a:sx n="30" d="100"/>
          <a:sy n="30" d="100"/>
        </p:scale>
        <p:origin x="-84" y="-4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20592"/>
                </a:solidFill>
              </a:rPr>
              <a:t>Long-Run Effects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547870288731455E-2"/>
          <c:y val="0.12678735687680567"/>
          <c:w val="0.91001516491934342"/>
          <c:h val="0.76095143485606598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spPr>
            <a:solidFill>
              <a:srgbClr val="4F81BD"/>
            </a:solidFill>
          </c:spPr>
          <c:invertIfNegative val="0"/>
          <c:cat>
            <c:strRef>
              <c:f>MI!$A$24:$A$29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MI!$G$24:$G$29</c:f>
              <c:numCache>
                <c:formatCode>0.000</c:formatCode>
                <c:ptCount val="6"/>
                <c:pt idx="0">
                  <c:v>-0.18480000000000002</c:v>
                </c:pt>
                <c:pt idx="1">
                  <c:v>0.21639999999999998</c:v>
                </c:pt>
                <c:pt idx="2">
                  <c:v>-4.519999999999999E-2</c:v>
                </c:pt>
                <c:pt idx="3">
                  <c:v>-5.0800000000000012E-2</c:v>
                </c:pt>
                <c:pt idx="4">
                  <c:v>-2.9599999999999994E-2</c:v>
                </c:pt>
                <c:pt idx="5">
                  <c:v>1.9599999999999996E-2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8F-45F5-B1D1-567B8FAEE5FA}"/>
            </c:ext>
          </c:extLst>
        </c:ser>
        <c:ser>
          <c:idx val="1"/>
          <c:order val="1"/>
          <c:tx>
            <c:v>Earnings</c:v>
          </c:tx>
          <c:spPr>
            <a:solidFill>
              <a:srgbClr val="C0504D"/>
            </a:solidFill>
          </c:spPr>
          <c:invertIfNegative val="0"/>
          <c:cat>
            <c:strRef>
              <c:f>MI!$A$24:$A$29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MI!$I$24:$I$29</c:f>
              <c:numCache>
                <c:formatCode>0.000</c:formatCode>
                <c:ptCount val="6"/>
                <c:pt idx="0">
                  <c:v>3.2000000000000001E-2</c:v>
                </c:pt>
                <c:pt idx="1">
                  <c:v>0.13600000000000001</c:v>
                </c:pt>
                <c:pt idx="2">
                  <c:v>0.14599999999999999</c:v>
                </c:pt>
                <c:pt idx="3">
                  <c:v>0.20599999999999999</c:v>
                </c:pt>
                <c:pt idx="4">
                  <c:v>0.21699999999999997</c:v>
                </c:pt>
                <c:pt idx="5">
                  <c:v>0.14599999999999999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8F-45F5-B1D1-567B8FAEE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753664"/>
        <c:axId val="68755456"/>
      </c:barChart>
      <c:catAx>
        <c:axId val="6875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8755456"/>
        <c:crosses val="autoZero"/>
        <c:auto val="1"/>
        <c:lblAlgn val="ctr"/>
        <c:lblOffset val="100"/>
        <c:noMultiLvlLbl val="0"/>
      </c:catAx>
      <c:valAx>
        <c:axId val="68755456"/>
        <c:scaling>
          <c:orientation val="minMax"/>
          <c:min val="-0.2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6875366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58804266983256803"/>
          <c:y val="0.75359740278546694"/>
          <c:w val="0.38676367723185712"/>
          <c:h val="8.1657812863764306E-2"/>
        </c:manualLayout>
      </c:layout>
      <c:overlay val="0"/>
      <c:spPr>
        <a:solidFill>
          <a:schemeClr val="bg1"/>
        </a:solidFill>
        <a:ln w="6350">
          <a:solidFill>
            <a:sysClr val="window" lastClr="FFFFFF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020592"/>
                </a:solidFill>
              </a:rPr>
              <a:t>Short-Run Effects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547870288731455E-2"/>
          <c:y val="0.12678735687680567"/>
          <c:w val="0.91001516491934342"/>
          <c:h val="0.76095143485606598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spPr>
            <a:solidFill>
              <a:srgbClr val="4F81BD"/>
            </a:solidFill>
          </c:spPr>
          <c:invertIfNegative val="0"/>
          <c:cat>
            <c:strRef>
              <c:f>MI!$A$24:$A$29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MI!$F$24:$F$29</c:f>
              <c:numCache>
                <c:formatCode>0.000</c:formatCode>
                <c:ptCount val="6"/>
                <c:pt idx="0">
                  <c:v>-9.1200000000000017E-2</c:v>
                </c:pt>
                <c:pt idx="1">
                  <c:v>0.25240000000000001</c:v>
                </c:pt>
                <c:pt idx="2">
                  <c:v>-0.1196</c:v>
                </c:pt>
                <c:pt idx="3">
                  <c:v>-6.8000000000000066E-3</c:v>
                </c:pt>
                <c:pt idx="4">
                  <c:v>-6.5200000000000008E-2</c:v>
                </c:pt>
                <c:pt idx="5">
                  <c:v>5.1199999999999996E-2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35-4F43-B6DB-8499A762C75B}"/>
            </c:ext>
          </c:extLst>
        </c:ser>
        <c:ser>
          <c:idx val="1"/>
          <c:order val="1"/>
          <c:tx>
            <c:v>Earnings</c:v>
          </c:tx>
          <c:spPr>
            <a:solidFill>
              <a:srgbClr val="C0504D"/>
            </a:solidFill>
          </c:spPr>
          <c:invertIfNegative val="0"/>
          <c:cat>
            <c:strRef>
              <c:f>MI!$A$24:$A$29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MI!$D$24:$D$29</c:f>
              <c:numCache>
                <c:formatCode>0.000</c:formatCode>
                <c:ptCount val="6"/>
                <c:pt idx="0">
                  <c:v>-8.4999999999999992E-2</c:v>
                </c:pt>
                <c:pt idx="1">
                  <c:v>-5.4999999999999993E-2</c:v>
                </c:pt>
                <c:pt idx="2">
                  <c:v>-8.5000000000000006E-2</c:v>
                </c:pt>
                <c:pt idx="3">
                  <c:v>9.1999999999999998E-2</c:v>
                </c:pt>
                <c:pt idx="4">
                  <c:v>0.10599999999999998</c:v>
                </c:pt>
                <c:pt idx="5">
                  <c:v>8.3999999999999991E-2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35-4F43-B6DB-8499A762C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442304"/>
        <c:axId val="81443840"/>
      </c:barChart>
      <c:catAx>
        <c:axId val="8144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1443840"/>
        <c:crosses val="autoZero"/>
        <c:auto val="1"/>
        <c:lblAlgn val="ctr"/>
        <c:lblOffset val="100"/>
        <c:noMultiLvlLbl val="0"/>
      </c:catAx>
      <c:valAx>
        <c:axId val="81443840"/>
        <c:scaling>
          <c:orientation val="minMax"/>
          <c:min val="-0.2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8144230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59691184943345499"/>
          <c:y val="0.76067079113899372"/>
          <c:w val="0.38676367723185712"/>
          <c:h val="8.8731201217291167E-2"/>
        </c:manualLayout>
      </c:layout>
      <c:overlay val="0"/>
      <c:spPr>
        <a:solidFill>
          <a:schemeClr val="bg1"/>
        </a:solidFill>
        <a:ln w="6350">
          <a:solidFill>
            <a:sysClr val="window" lastClr="FFFFFF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020592"/>
                </a:solidFill>
              </a:rPr>
              <a:t>Short-Run Effects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547870288731455E-2"/>
          <c:y val="0.12678735687680567"/>
          <c:w val="0.91001516491934342"/>
          <c:h val="0.76095143485606598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spPr>
            <a:solidFill>
              <a:srgbClr val="4F81BD"/>
            </a:solidFill>
          </c:spPr>
          <c:invertIfNegative val="0"/>
          <c:cat>
            <c:strRef>
              <c:f>CI!$A$24:$A$29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CI!$F$24:$F$29</c:f>
              <c:numCache>
                <c:formatCode>0.000</c:formatCode>
                <c:ptCount val="6"/>
                <c:pt idx="0">
                  <c:v>0.16880000000000001</c:v>
                </c:pt>
                <c:pt idx="1">
                  <c:v>0.27760000000000001</c:v>
                </c:pt>
                <c:pt idx="2">
                  <c:v>4.8800000000000003E-2</c:v>
                </c:pt>
                <c:pt idx="3">
                  <c:v>-0.13240000000000005</c:v>
                </c:pt>
                <c:pt idx="4">
                  <c:v>-4.9600000000000005E-2</c:v>
                </c:pt>
                <c:pt idx="5">
                  <c:v>0.1532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EC-4F65-AF38-A73E0BF41713}"/>
            </c:ext>
          </c:extLst>
        </c:ser>
        <c:ser>
          <c:idx val="1"/>
          <c:order val="1"/>
          <c:tx>
            <c:v>Earnings</c:v>
          </c:tx>
          <c:spPr>
            <a:solidFill>
              <a:srgbClr val="C0504D"/>
            </a:solidFill>
          </c:spPr>
          <c:invertIfNegative val="0"/>
          <c:cat>
            <c:strRef>
              <c:f>CI!$A$24:$A$29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CI!$D$24:$D$29</c:f>
              <c:numCache>
                <c:formatCode>0.000</c:formatCode>
                <c:ptCount val="6"/>
                <c:pt idx="0">
                  <c:v>0.3</c:v>
                </c:pt>
                <c:pt idx="1">
                  <c:v>0.20900000000000002</c:v>
                </c:pt>
                <c:pt idx="2">
                  <c:v>9.3000000000000027E-2</c:v>
                </c:pt>
                <c:pt idx="3">
                  <c:v>-0.30800000000000005</c:v>
                </c:pt>
                <c:pt idx="4">
                  <c:v>-0.251</c:v>
                </c:pt>
                <c:pt idx="5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EC-4F65-AF38-A73E0BF41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12160"/>
        <c:axId val="81642624"/>
      </c:barChart>
      <c:catAx>
        <c:axId val="8161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1642624"/>
        <c:crosses val="autoZero"/>
        <c:auto val="1"/>
        <c:lblAlgn val="ctr"/>
        <c:lblOffset val="100"/>
        <c:noMultiLvlLbl val="0"/>
      </c:catAx>
      <c:valAx>
        <c:axId val="81642624"/>
        <c:scaling>
          <c:orientation val="minMax"/>
          <c:max val="0.60000000000000009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8161216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1878926710337716"/>
          <c:y val="0.76773593817017216"/>
          <c:w val="0.38676367723185712"/>
          <c:h val="8.8731201217291167E-2"/>
        </c:manualLayout>
      </c:layout>
      <c:overlay val="0"/>
      <c:spPr>
        <a:solidFill>
          <a:schemeClr val="bg1"/>
        </a:solidFill>
        <a:ln w="6350">
          <a:solidFill>
            <a:sysClr val="window" lastClr="FFFFFF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020592"/>
                </a:solidFill>
              </a:rPr>
              <a:t>Long-Run Effects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547870288731455E-2"/>
          <c:y val="0.12678735687680567"/>
          <c:w val="0.91001516491934342"/>
          <c:h val="0.76095143485606598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spPr>
            <a:solidFill>
              <a:srgbClr val="4F81BD"/>
            </a:solidFill>
          </c:spPr>
          <c:invertIfNegative val="0"/>
          <c:cat>
            <c:strRef>
              <c:f>CI!$A$24:$A$29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CI!$G$24:$G$29</c:f>
              <c:numCache>
                <c:formatCode>0.000</c:formatCode>
                <c:ptCount val="6"/>
                <c:pt idx="0">
                  <c:v>0.124</c:v>
                </c:pt>
                <c:pt idx="1">
                  <c:v>0.18320000000000003</c:v>
                </c:pt>
                <c:pt idx="2">
                  <c:v>0.21520000000000003</c:v>
                </c:pt>
                <c:pt idx="3">
                  <c:v>-0.18320000000000003</c:v>
                </c:pt>
                <c:pt idx="4">
                  <c:v>-2.3600000000000006E-2</c:v>
                </c:pt>
                <c:pt idx="5">
                  <c:v>0.1676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E-4B79-9F3A-67DE641101B6}"/>
            </c:ext>
          </c:extLst>
        </c:ser>
        <c:ser>
          <c:idx val="1"/>
          <c:order val="1"/>
          <c:tx>
            <c:v>Earnings</c:v>
          </c:tx>
          <c:spPr>
            <a:solidFill>
              <a:srgbClr val="C0504D"/>
            </a:solidFill>
          </c:spPr>
          <c:invertIfNegative val="0"/>
          <c:cat>
            <c:strRef>
              <c:f>CI!$A$24:$A$29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CI!$I$24:$I$29</c:f>
              <c:numCache>
                <c:formatCode>0.000</c:formatCode>
                <c:ptCount val="6"/>
                <c:pt idx="0">
                  <c:v>0.307</c:v>
                </c:pt>
                <c:pt idx="1">
                  <c:v>0.28500000000000003</c:v>
                </c:pt>
                <c:pt idx="2">
                  <c:v>0.55499999999999994</c:v>
                </c:pt>
                <c:pt idx="3">
                  <c:v>-0.24100000000000002</c:v>
                </c:pt>
                <c:pt idx="4">
                  <c:v>-6.9000000000000006E-2</c:v>
                </c:pt>
                <c:pt idx="5">
                  <c:v>0.22399999999999998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0E-4B79-9F3A-67DE64110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46560"/>
        <c:axId val="81748352"/>
      </c:barChart>
      <c:catAx>
        <c:axId val="8174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1748352"/>
        <c:crosses val="autoZero"/>
        <c:auto val="1"/>
        <c:lblAlgn val="ctr"/>
        <c:lblOffset val="100"/>
        <c:noMultiLvlLbl val="0"/>
      </c:catAx>
      <c:valAx>
        <c:axId val="81748352"/>
        <c:scaling>
          <c:orientation val="minMax"/>
          <c:max val="0.60000000000000009"/>
          <c:min val="-0.4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8174656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1234775717163394"/>
          <c:y val="0.77479682395043559"/>
          <c:w val="0.38676367723185712"/>
          <c:h val="9.2267895394054583E-2"/>
        </c:manualLayout>
      </c:layout>
      <c:overlay val="0"/>
      <c:spPr>
        <a:solidFill>
          <a:schemeClr val="bg1"/>
        </a:solidFill>
        <a:ln w="6350">
          <a:solidFill>
            <a:sysClr val="window" lastClr="FFFFFF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020592"/>
                </a:solidFill>
              </a:rPr>
              <a:t>Short-Run Effects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547870288731455E-2"/>
          <c:y val="0.12678735687680567"/>
          <c:w val="0.91001516491934342"/>
          <c:h val="0.76095143485606598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spPr>
            <a:solidFill>
              <a:srgbClr val="4F81BD"/>
            </a:solidFill>
          </c:spPr>
          <c:invertIfNegative val="0"/>
          <c:cat>
            <c:strRef>
              <c:f>PI!$A$24:$A$29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PI!$F$24:$F$29</c:f>
              <c:numCache>
                <c:formatCode>0.000</c:formatCode>
                <c:ptCount val="6"/>
                <c:pt idx="0">
                  <c:v>0.21880000000000002</c:v>
                </c:pt>
                <c:pt idx="1">
                  <c:v>0.12960000000000002</c:v>
                </c:pt>
                <c:pt idx="2">
                  <c:v>0.10320000000000001</c:v>
                </c:pt>
                <c:pt idx="3">
                  <c:v>0.20600000000000002</c:v>
                </c:pt>
                <c:pt idx="4">
                  <c:v>-2.8000000000000026E-3</c:v>
                </c:pt>
                <c:pt idx="5">
                  <c:v>0.15400000000000003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F2-4014-B211-2A10D271C82A}"/>
            </c:ext>
          </c:extLst>
        </c:ser>
        <c:ser>
          <c:idx val="1"/>
          <c:order val="1"/>
          <c:tx>
            <c:v>Earnings</c:v>
          </c:tx>
          <c:spPr>
            <a:solidFill>
              <a:srgbClr val="C0504D"/>
            </a:solidFill>
          </c:spPr>
          <c:invertIfNegative val="0"/>
          <c:cat>
            <c:strRef>
              <c:f>PI!$A$24:$A$29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PI!$D$24:$D$29</c:f>
              <c:numCache>
                <c:formatCode>0.000</c:formatCode>
                <c:ptCount val="6"/>
                <c:pt idx="0">
                  <c:v>0.16300000000000001</c:v>
                </c:pt>
                <c:pt idx="1">
                  <c:v>8.9999999999999941E-3</c:v>
                </c:pt>
                <c:pt idx="2">
                  <c:v>0.318</c:v>
                </c:pt>
                <c:pt idx="3">
                  <c:v>0.35099999999999998</c:v>
                </c:pt>
                <c:pt idx="4">
                  <c:v>-0.16500000000000001</c:v>
                </c:pt>
                <c:pt idx="5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F2-4014-B211-2A10D271C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28672"/>
        <c:axId val="82834560"/>
      </c:barChart>
      <c:catAx>
        <c:axId val="8282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2834560"/>
        <c:crosses val="autoZero"/>
        <c:auto val="1"/>
        <c:lblAlgn val="ctr"/>
        <c:lblOffset val="100"/>
        <c:noMultiLvlLbl val="0"/>
      </c:catAx>
      <c:valAx>
        <c:axId val="82834560"/>
        <c:scaling>
          <c:orientation val="minMax"/>
          <c:max val="0.5"/>
          <c:min val="-0.2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82828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97615098556138"/>
          <c:y val="0.76420748531575722"/>
          <c:w val="0.38676367723185712"/>
          <c:h val="8.8731201217291167E-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020592"/>
                </a:solidFill>
              </a:rPr>
              <a:t>Long-Run Effects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547870288731455E-2"/>
          <c:y val="0.12678735687680567"/>
          <c:w val="0.91001516491934342"/>
          <c:h val="0.76095143485606598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spPr>
            <a:solidFill>
              <a:srgbClr val="4F81BD"/>
            </a:solidFill>
          </c:spPr>
          <c:invertIfNegative val="0"/>
          <c:cat>
            <c:strRef>
              <c:f>PI!$A$24:$A$29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PI!$G$24:$G$29</c:f>
              <c:numCache>
                <c:formatCode>0.000</c:formatCode>
                <c:ptCount val="6"/>
                <c:pt idx="0">
                  <c:v>5.0800000000000005E-2</c:v>
                </c:pt>
                <c:pt idx="1">
                  <c:v>0.16320000000000001</c:v>
                </c:pt>
                <c:pt idx="2">
                  <c:v>0.22560000000000002</c:v>
                </c:pt>
                <c:pt idx="3">
                  <c:v>0.14280000000000001</c:v>
                </c:pt>
                <c:pt idx="4">
                  <c:v>-6.0000000000000053E-3</c:v>
                </c:pt>
                <c:pt idx="5">
                  <c:v>0.10759999999999999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56-4DD0-84E8-966F84853EC6}"/>
            </c:ext>
          </c:extLst>
        </c:ser>
        <c:ser>
          <c:idx val="1"/>
          <c:order val="1"/>
          <c:tx>
            <c:v>Earnings</c:v>
          </c:tx>
          <c:spPr>
            <a:solidFill>
              <a:srgbClr val="C0504D"/>
            </a:solidFill>
          </c:spPr>
          <c:invertIfNegative val="0"/>
          <c:cat>
            <c:strRef>
              <c:f>PI!$A$24:$A$29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PI!$I$24:$I$29</c:f>
              <c:numCache>
                <c:formatCode>0.000</c:formatCode>
                <c:ptCount val="6"/>
                <c:pt idx="0">
                  <c:v>0.318</c:v>
                </c:pt>
                <c:pt idx="1">
                  <c:v>0.17199999999999999</c:v>
                </c:pt>
                <c:pt idx="2">
                  <c:v>0.36399999999999999</c:v>
                </c:pt>
                <c:pt idx="3">
                  <c:v>0.44199999999999995</c:v>
                </c:pt>
                <c:pt idx="4">
                  <c:v>2.8999999999999998E-2</c:v>
                </c:pt>
                <c:pt idx="5">
                  <c:v>0.14800000000000002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56-4DD0-84E8-966F84853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87616"/>
        <c:axId val="85897600"/>
      </c:barChart>
      <c:catAx>
        <c:axId val="85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5897600"/>
        <c:crosses val="autoZero"/>
        <c:auto val="1"/>
        <c:lblAlgn val="ctr"/>
        <c:lblOffset val="100"/>
        <c:noMultiLvlLbl val="0"/>
      </c:catAx>
      <c:valAx>
        <c:axId val="85897600"/>
        <c:scaling>
          <c:orientation val="minMax"/>
          <c:min val="-0.2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8588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388893738615267"/>
          <c:y val="0.76420748531575722"/>
          <c:w val="0.38676367723185712"/>
          <c:h val="9.2267895394054583E-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20592"/>
                </a:solidFill>
              </a:rPr>
              <a:t>Long-Run </a:t>
            </a:r>
            <a:r>
              <a:rPr lang="en-US" dirty="0" smtClean="0">
                <a:solidFill>
                  <a:srgbClr val="020592"/>
                </a:solidFill>
              </a:rPr>
              <a:t>Effects by Svc Type</a:t>
            </a:r>
            <a:endParaRPr lang="en-US" dirty="0">
              <a:solidFill>
                <a:srgbClr val="020592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1547870288731455E-2"/>
          <c:y val="0.12678735687680567"/>
          <c:w val="0.91001516491934342"/>
          <c:h val="0.76095143485606598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spPr>
            <a:solidFill>
              <a:srgbClr val="4F81BD"/>
            </a:solidFill>
          </c:spPr>
          <c:invertIfNegative val="0"/>
          <c:cat>
            <c:strRef>
              <c:f>MI!$A$24:$A$29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MI!$G$24:$G$29</c:f>
              <c:numCache>
                <c:formatCode>0.000</c:formatCode>
                <c:ptCount val="6"/>
                <c:pt idx="0">
                  <c:v>-0.18480000000000002</c:v>
                </c:pt>
                <c:pt idx="1">
                  <c:v>0.21639999999999998</c:v>
                </c:pt>
                <c:pt idx="2">
                  <c:v>-4.519999999999999E-2</c:v>
                </c:pt>
                <c:pt idx="3">
                  <c:v>-5.0800000000000012E-2</c:v>
                </c:pt>
                <c:pt idx="4">
                  <c:v>-2.9599999999999994E-2</c:v>
                </c:pt>
                <c:pt idx="5">
                  <c:v>1.9599999999999996E-2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A3-423E-BEB8-8CBB29B3D752}"/>
            </c:ext>
          </c:extLst>
        </c:ser>
        <c:ser>
          <c:idx val="1"/>
          <c:order val="1"/>
          <c:tx>
            <c:v>Earnings</c:v>
          </c:tx>
          <c:spPr>
            <a:solidFill>
              <a:srgbClr val="C0504D"/>
            </a:solidFill>
          </c:spPr>
          <c:invertIfNegative val="0"/>
          <c:cat>
            <c:strRef>
              <c:f>MI!$A$24:$A$29</c:f>
              <c:strCache>
                <c:ptCount val="6"/>
                <c:pt idx="0">
                  <c:v>Diag</c:v>
                </c:pt>
                <c:pt idx="1">
                  <c:v>Train</c:v>
                </c:pt>
                <c:pt idx="2">
                  <c:v>Educ</c:v>
                </c:pt>
                <c:pt idx="3">
                  <c:v>Rstr</c:v>
                </c:pt>
                <c:pt idx="4">
                  <c:v>Maint</c:v>
                </c:pt>
                <c:pt idx="5">
                  <c:v>Other</c:v>
                </c:pt>
              </c:strCache>
            </c:strRef>
          </c:cat>
          <c:val>
            <c:numRef>
              <c:f>MI!$I$24:$I$29</c:f>
              <c:numCache>
                <c:formatCode>0.000</c:formatCode>
                <c:ptCount val="6"/>
                <c:pt idx="0">
                  <c:v>3.2000000000000001E-2</c:v>
                </c:pt>
                <c:pt idx="1">
                  <c:v>0.13600000000000001</c:v>
                </c:pt>
                <c:pt idx="2">
                  <c:v>0.14599999999999999</c:v>
                </c:pt>
                <c:pt idx="3">
                  <c:v>0.20599999999999999</c:v>
                </c:pt>
                <c:pt idx="4">
                  <c:v>0.21699999999999997</c:v>
                </c:pt>
                <c:pt idx="5">
                  <c:v>0.14599999999999999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A3-423E-BEB8-8CBB29B3D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80160"/>
        <c:axId val="84781696"/>
      </c:barChart>
      <c:catAx>
        <c:axId val="8478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4781696"/>
        <c:crosses val="autoZero"/>
        <c:auto val="1"/>
        <c:lblAlgn val="ctr"/>
        <c:lblOffset val="100"/>
        <c:noMultiLvlLbl val="0"/>
      </c:catAx>
      <c:valAx>
        <c:axId val="84781696"/>
        <c:scaling>
          <c:orientation val="minMax"/>
          <c:min val="-0.2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8478016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58804266983256803"/>
          <c:y val="0.75359740278546694"/>
          <c:w val="0.38676367723185712"/>
          <c:h val="8.1657812863764306E-2"/>
        </c:manualLayout>
      </c:layout>
      <c:overlay val="0"/>
      <c:spPr>
        <a:solidFill>
          <a:schemeClr val="bg1"/>
        </a:solidFill>
        <a:ln w="6350">
          <a:solidFill>
            <a:sysClr val="window" lastClr="FFFFFF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020592"/>
                </a:solidFill>
              </a:rPr>
              <a:t>Pre-App, SR,</a:t>
            </a:r>
            <a:r>
              <a:rPr lang="en-US" baseline="0" dirty="0" smtClean="0">
                <a:solidFill>
                  <a:srgbClr val="020592"/>
                </a:solidFill>
              </a:rPr>
              <a:t> LR Effects</a:t>
            </a:r>
            <a:endParaRPr lang="en-US" dirty="0">
              <a:solidFill>
                <a:srgbClr val="020592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32480751436004"/>
          <c:y val="0.1267874229585477"/>
          <c:w val="0.91001516491934342"/>
          <c:h val="0.76095143485606598"/>
        </c:manualLayout>
      </c:layout>
      <c:barChart>
        <c:barDir val="col"/>
        <c:grouping val="clustered"/>
        <c:varyColors val="0"/>
        <c:ser>
          <c:idx val="0"/>
          <c:order val="0"/>
          <c:tx>
            <c:v>Employment</c:v>
          </c:tx>
          <c:spPr>
            <a:solidFill>
              <a:srgbClr val="4F81BD"/>
            </a:solidFill>
          </c:spPr>
          <c:invertIfNegative val="0"/>
          <c:cat>
            <c:strRef>
              <c:f>'MI Earnings Timeline'!$N$9:$P$9</c:f>
              <c:strCache>
                <c:ptCount val="3"/>
                <c:pt idx="0">
                  <c:v>Pre-App</c:v>
                </c:pt>
                <c:pt idx="1">
                  <c:v>Short Run</c:v>
                </c:pt>
                <c:pt idx="2">
                  <c:v>Long Run</c:v>
                </c:pt>
              </c:strCache>
            </c:strRef>
          </c:cat>
          <c:val>
            <c:numRef>
              <c:f>'MI Earnings Timeline'!$N$11:$P$11</c:f>
              <c:numCache>
                <c:formatCode>0.000</c:formatCode>
                <c:ptCount val="3"/>
                <c:pt idx="0">
                  <c:v>-8.4080000000000002E-2</c:v>
                </c:pt>
                <c:pt idx="1">
                  <c:v>8.9280000000000012E-2</c:v>
                </c:pt>
                <c:pt idx="2">
                  <c:v>0.10632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8A-4516-95ED-EE9094BF729E}"/>
            </c:ext>
          </c:extLst>
        </c:ser>
        <c:ser>
          <c:idx val="1"/>
          <c:order val="1"/>
          <c:tx>
            <c:v>Earnings</c:v>
          </c:tx>
          <c:spPr>
            <a:solidFill>
              <a:srgbClr val="C0504D"/>
            </a:solidFill>
          </c:spPr>
          <c:invertIfNegative val="0"/>
          <c:cat>
            <c:strRef>
              <c:f>'MI Earnings Timeline'!$N$9:$P$9</c:f>
              <c:strCache>
                <c:ptCount val="3"/>
                <c:pt idx="0">
                  <c:v>Pre-App</c:v>
                </c:pt>
                <c:pt idx="1">
                  <c:v>Short Run</c:v>
                </c:pt>
                <c:pt idx="2">
                  <c:v>Long Run</c:v>
                </c:pt>
              </c:strCache>
            </c:strRef>
          </c:cat>
          <c:val>
            <c:numRef>
              <c:f>'MI Earnings Timeline'!$N$12:$P$12</c:f>
              <c:numCache>
                <c:formatCode>0.000</c:formatCode>
                <c:ptCount val="3"/>
                <c:pt idx="0">
                  <c:v>-6.3899999999999998E-3</c:v>
                </c:pt>
                <c:pt idx="1">
                  <c:v>-5.1529999999999999E-2</c:v>
                </c:pt>
                <c:pt idx="2">
                  <c:v>-1.413E-2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8A-4516-95ED-EE9094BF7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axId val="91775360"/>
        <c:axId val="91776896"/>
      </c:barChart>
      <c:catAx>
        <c:axId val="9177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91776896"/>
        <c:crosses val="autoZero"/>
        <c:auto val="1"/>
        <c:lblAlgn val="ctr"/>
        <c:lblOffset val="100"/>
        <c:noMultiLvlLbl val="0"/>
      </c:catAx>
      <c:valAx>
        <c:axId val="91776896"/>
        <c:scaling>
          <c:orientation val="minMax"/>
          <c:max val="0.15000000000000002"/>
          <c:min val="-0.1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91775360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5998682426337506"/>
          <c:y val="0.78189095619957427"/>
          <c:w val="0.38676367723185712"/>
          <c:h val="8.8731201217291167E-2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  <a:prstDash val="solid"/>
        </a:ln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EEF93-D0D0-4871-B859-808DD02AA3A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53FA244-C1C6-41F4-92A6-EE27AAF744EE}">
      <dgm:prSet phldrT="[Text]"/>
      <dgm:spPr>
        <a:xfrm>
          <a:off x="1773631" y="2654731"/>
          <a:ext cx="1391960" cy="1079068"/>
        </a:xfrm>
        <a:noFill/>
        <a:ln>
          <a:noFill/>
        </a:ln>
        <a:effectLst/>
      </dgm:spPr>
      <dgm:t>
        <a:bodyPr/>
        <a:lstStyle/>
        <a:p>
          <a:r>
            <a:rPr lang="en-US" b="1" smtClean="0">
              <a:solidFill>
                <a:srgbClr val="020592"/>
              </a:solidFill>
              <a:latin typeface="Century Schoolbook"/>
              <a:ea typeface="+mn-ea"/>
              <a:cs typeface="+mn-cs"/>
            </a:rPr>
            <a:t>Increases chances of finding and keeping a job by 12</a:t>
          </a:r>
          <a:r>
            <a:rPr lang="en-US" b="1" dirty="0" smtClean="0">
              <a:solidFill>
                <a:srgbClr val="020592"/>
              </a:solidFill>
              <a:latin typeface="Century Schoolbook"/>
              <a:ea typeface="+mn-ea"/>
              <a:cs typeface="+mn-cs"/>
            </a:rPr>
            <a:t>%</a:t>
          </a:r>
          <a:endParaRPr lang="en-US" b="1" dirty="0">
            <a:solidFill>
              <a:srgbClr val="020592"/>
            </a:solidFill>
            <a:latin typeface="Century Schoolbook"/>
            <a:ea typeface="+mn-ea"/>
            <a:cs typeface="+mn-cs"/>
          </a:endParaRPr>
        </a:p>
      </dgm:t>
    </dgm:pt>
    <dgm:pt modelId="{BFCF7DB4-A0A9-4634-A9ED-3E4D1A8700B8}" type="parTrans" cxnId="{BCBC95AD-6601-4088-851A-CC1C4CA52A09}">
      <dgm:prSet/>
      <dgm:spPr/>
      <dgm:t>
        <a:bodyPr/>
        <a:lstStyle/>
        <a:p>
          <a:endParaRPr lang="en-US"/>
        </a:p>
      </dgm:t>
    </dgm:pt>
    <dgm:pt modelId="{53D663FB-FDD7-45D0-BCD9-2053519B34F7}" type="sibTrans" cxnId="{BCBC95AD-6601-4088-851A-CC1C4CA52A09}">
      <dgm:prSet/>
      <dgm:spPr/>
      <dgm:t>
        <a:bodyPr/>
        <a:lstStyle/>
        <a:p>
          <a:endParaRPr lang="en-US"/>
        </a:p>
      </dgm:t>
    </dgm:pt>
    <dgm:pt modelId="{0EBD187E-6231-46E6-A582-EEF0DE17B076}">
      <dgm:prSet phldrT="[Text]"/>
      <dgm:spPr>
        <a:xfrm>
          <a:off x="3207410" y="1702612"/>
          <a:ext cx="1433779" cy="2031187"/>
        </a:xfrm>
        <a:noFill/>
        <a:ln>
          <a:noFill/>
        </a:ln>
        <a:effectLst/>
      </dgm:spPr>
      <dgm:t>
        <a:bodyPr/>
        <a:lstStyle/>
        <a:p>
          <a:r>
            <a:rPr lang="en-US" b="1" smtClean="0">
              <a:solidFill>
                <a:srgbClr val="020592"/>
              </a:solidFill>
              <a:latin typeface="Century Schoolbook"/>
              <a:ea typeface="+mn-ea"/>
              <a:cs typeface="+mn-cs"/>
            </a:rPr>
            <a:t>Combined with one more year of education the chance of getting and keeping a job increases by 38</a:t>
          </a:r>
          <a:r>
            <a:rPr lang="en-US" b="1" dirty="0" smtClean="0">
              <a:solidFill>
                <a:srgbClr val="020592"/>
              </a:solidFill>
              <a:latin typeface="Century Schoolbook"/>
              <a:ea typeface="+mn-ea"/>
              <a:cs typeface="+mn-cs"/>
            </a:rPr>
            <a:t>%</a:t>
          </a:r>
          <a:endParaRPr lang="en-US" b="1" dirty="0">
            <a:solidFill>
              <a:srgbClr val="020592"/>
            </a:solidFill>
            <a:latin typeface="Century Schoolbook"/>
            <a:ea typeface="+mn-ea"/>
            <a:cs typeface="+mn-cs"/>
          </a:endParaRPr>
        </a:p>
      </dgm:t>
    </dgm:pt>
    <dgm:pt modelId="{0CF977C7-EB7F-4307-9BF6-B460936CB2BB}" type="parTrans" cxnId="{FD360949-758F-49BE-9672-43C196B59E53}">
      <dgm:prSet/>
      <dgm:spPr/>
      <dgm:t>
        <a:bodyPr/>
        <a:lstStyle/>
        <a:p>
          <a:endParaRPr lang="en-US"/>
        </a:p>
      </dgm:t>
    </dgm:pt>
    <dgm:pt modelId="{B18C7279-DC84-432E-A9AC-A5A7C6161883}" type="sibTrans" cxnId="{FD360949-758F-49BE-9672-43C196B59E53}">
      <dgm:prSet/>
      <dgm:spPr/>
      <dgm:t>
        <a:bodyPr/>
        <a:lstStyle/>
        <a:p>
          <a:endParaRPr lang="en-US"/>
        </a:p>
      </dgm:t>
    </dgm:pt>
    <dgm:pt modelId="{E1ABA480-6231-42A3-AA75-33111C393306}">
      <dgm:prSet phldrT="[Text]"/>
      <dgm:spPr>
        <a:xfrm>
          <a:off x="4910023" y="1138808"/>
          <a:ext cx="1433779" cy="2594991"/>
        </a:xfrm>
        <a:noFill/>
        <a:ln>
          <a:noFill/>
        </a:ln>
        <a:effectLst/>
      </dgm:spPr>
      <dgm:t>
        <a:bodyPr/>
        <a:lstStyle/>
        <a:p>
          <a:r>
            <a:rPr lang="en-US" b="1" smtClean="0">
              <a:solidFill>
                <a:srgbClr val="020592"/>
              </a:solidFill>
              <a:latin typeface="Century Schoolbook"/>
              <a:ea typeface="+mn-ea"/>
              <a:cs typeface="+mn-cs"/>
            </a:rPr>
            <a:t>After you find a job, participating in PERT will on average double the amount of a student’s earnings in the long run </a:t>
          </a:r>
          <a:endParaRPr lang="en-US" b="1" dirty="0">
            <a:solidFill>
              <a:srgbClr val="020592"/>
            </a:solidFill>
            <a:latin typeface="Century Schoolbook"/>
            <a:ea typeface="+mn-ea"/>
            <a:cs typeface="+mn-cs"/>
          </a:endParaRPr>
        </a:p>
      </dgm:t>
    </dgm:pt>
    <dgm:pt modelId="{677EF769-E73F-4ED8-BDEF-B068BD192D7E}" type="parTrans" cxnId="{949A1D12-3C11-4709-AA04-03B4EC5F7E22}">
      <dgm:prSet/>
      <dgm:spPr/>
      <dgm:t>
        <a:bodyPr/>
        <a:lstStyle/>
        <a:p>
          <a:endParaRPr lang="en-US"/>
        </a:p>
      </dgm:t>
    </dgm:pt>
    <dgm:pt modelId="{FC40373A-6F30-4660-A0CE-B32ED8BE2404}" type="sibTrans" cxnId="{949A1D12-3C11-4709-AA04-03B4EC5F7E22}">
      <dgm:prSet/>
      <dgm:spPr/>
      <dgm:t>
        <a:bodyPr/>
        <a:lstStyle/>
        <a:p>
          <a:endParaRPr lang="en-US"/>
        </a:p>
      </dgm:t>
    </dgm:pt>
    <dgm:pt modelId="{5B8CEA6B-E59D-4002-B2EA-E27F2C79B402}" type="pres">
      <dgm:prSet presAssocID="{216EEF93-D0D0-4871-B859-808DD02AA3A8}" presName="arrowDiagram" presStyleCnt="0">
        <dgm:presLayoutVars>
          <dgm:chMax val="5"/>
          <dgm:dir/>
          <dgm:resizeHandles val="exact"/>
        </dgm:presLayoutVars>
      </dgm:prSet>
      <dgm:spPr/>
    </dgm:pt>
    <dgm:pt modelId="{A0973354-5276-441A-9E06-BA5F65C11E9B}" type="pres">
      <dgm:prSet presAssocID="{216EEF93-D0D0-4871-B859-808DD02AA3A8}" presName="arrow" presStyleLbl="bgShp" presStyleIdx="0" presStyleCnt="1"/>
      <dgm:spPr>
        <a:xfrm>
          <a:off x="937259" y="0"/>
          <a:ext cx="5974080" cy="3733800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</dgm:spPr>
    </dgm:pt>
    <dgm:pt modelId="{E381962B-4C71-4DED-B7BE-0ADA1FC8AE26}" type="pres">
      <dgm:prSet presAssocID="{216EEF93-D0D0-4871-B859-808DD02AA3A8}" presName="arrowDiagram3" presStyleCnt="0"/>
      <dgm:spPr/>
    </dgm:pt>
    <dgm:pt modelId="{8BAA000A-802A-46B5-9191-B62FAC1590C8}" type="pres">
      <dgm:prSet presAssocID="{753FA244-C1C6-41F4-92A6-EE27AAF744EE}" presName="bullet3a" presStyleLbl="node1" presStyleIdx="0" presStyleCnt="3"/>
      <dgm:spPr>
        <a:xfrm>
          <a:off x="1695968" y="2577068"/>
          <a:ext cx="155326" cy="155326"/>
        </a:xfrm>
        <a:prstGeom prst="ellipse">
          <a:avLst/>
        </a:prstGeom>
        <a:solidFill>
          <a:srgbClr val="0205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2F40B74-73A3-430B-BB7C-655A1067010A}" type="pres">
      <dgm:prSet presAssocID="{753FA244-C1C6-41F4-92A6-EE27AAF744EE}" presName="textBox3a" presStyleLbl="revTx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388CAE6-531C-4278-A309-DDA6BFDE0233}" type="pres">
      <dgm:prSet presAssocID="{0EBD187E-6231-46E6-A582-EEF0DE17B076}" presName="bullet3b" presStyleLbl="node1" presStyleIdx="1" presStyleCnt="3"/>
      <dgm:spPr>
        <a:xfrm>
          <a:off x="3067019" y="1562221"/>
          <a:ext cx="280781" cy="280781"/>
        </a:xfrm>
        <a:prstGeom prst="ellipse">
          <a:avLst/>
        </a:prstGeom>
        <a:solidFill>
          <a:srgbClr val="0205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6289FFC-3705-4081-8310-16585FF58433}" type="pres">
      <dgm:prSet presAssocID="{0EBD187E-6231-46E6-A582-EEF0DE17B076}" presName="textBox3b" presStyleLbl="revTx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41594A8-8367-4004-B0A1-82D6EAEEBD50}" type="pres">
      <dgm:prSet presAssocID="{E1ABA480-6231-42A3-AA75-33111C393306}" presName="bullet3c" presStyleLbl="node1" presStyleIdx="2" presStyleCnt="3"/>
      <dgm:spPr>
        <a:xfrm>
          <a:off x="4715865" y="944651"/>
          <a:ext cx="388315" cy="388315"/>
        </a:xfrm>
        <a:prstGeom prst="ellipse">
          <a:avLst/>
        </a:prstGeom>
        <a:solidFill>
          <a:srgbClr val="02059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C1AB571-56E0-4473-9030-A8736AC7592F}" type="pres">
      <dgm:prSet presAssocID="{E1ABA480-6231-42A3-AA75-33111C393306}" presName="textBox3c" presStyleLbl="revTx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D360949-758F-49BE-9672-43C196B59E53}" srcId="{216EEF93-D0D0-4871-B859-808DD02AA3A8}" destId="{0EBD187E-6231-46E6-A582-EEF0DE17B076}" srcOrd="1" destOrd="0" parTransId="{0CF977C7-EB7F-4307-9BF6-B460936CB2BB}" sibTransId="{B18C7279-DC84-432E-A9AC-A5A7C6161883}"/>
    <dgm:cxn modelId="{BCBC95AD-6601-4088-851A-CC1C4CA52A09}" srcId="{216EEF93-D0D0-4871-B859-808DD02AA3A8}" destId="{753FA244-C1C6-41F4-92A6-EE27AAF744EE}" srcOrd="0" destOrd="0" parTransId="{BFCF7DB4-A0A9-4634-A9ED-3E4D1A8700B8}" sibTransId="{53D663FB-FDD7-45D0-BCD9-2053519B34F7}"/>
    <dgm:cxn modelId="{36E14795-D736-4886-AE54-BD938D953631}" type="presOf" srcId="{0EBD187E-6231-46E6-A582-EEF0DE17B076}" destId="{76289FFC-3705-4081-8310-16585FF58433}" srcOrd="0" destOrd="0" presId="urn:microsoft.com/office/officeart/2005/8/layout/arrow2"/>
    <dgm:cxn modelId="{47632A42-3F0A-4A25-9890-840E9957049F}" type="presOf" srcId="{753FA244-C1C6-41F4-92A6-EE27AAF744EE}" destId="{32F40B74-73A3-430B-BB7C-655A1067010A}" srcOrd="0" destOrd="0" presId="urn:microsoft.com/office/officeart/2005/8/layout/arrow2"/>
    <dgm:cxn modelId="{949A1D12-3C11-4709-AA04-03B4EC5F7E22}" srcId="{216EEF93-D0D0-4871-B859-808DD02AA3A8}" destId="{E1ABA480-6231-42A3-AA75-33111C393306}" srcOrd="2" destOrd="0" parTransId="{677EF769-E73F-4ED8-BDEF-B068BD192D7E}" sibTransId="{FC40373A-6F30-4660-A0CE-B32ED8BE2404}"/>
    <dgm:cxn modelId="{94ED9641-1AC8-4DEC-B0B9-6D5C75ABF7C1}" type="presOf" srcId="{E1ABA480-6231-42A3-AA75-33111C393306}" destId="{FC1AB571-56E0-4473-9030-A8736AC7592F}" srcOrd="0" destOrd="0" presId="urn:microsoft.com/office/officeart/2005/8/layout/arrow2"/>
    <dgm:cxn modelId="{3BD71E72-B27F-4ADF-93B5-414D4B257EF0}" type="presOf" srcId="{216EEF93-D0D0-4871-B859-808DD02AA3A8}" destId="{5B8CEA6B-E59D-4002-B2EA-E27F2C79B402}" srcOrd="0" destOrd="0" presId="urn:microsoft.com/office/officeart/2005/8/layout/arrow2"/>
    <dgm:cxn modelId="{1504BEC5-E1D2-4D28-B8CD-4F5AA9EF4C91}" type="presParOf" srcId="{5B8CEA6B-E59D-4002-B2EA-E27F2C79B402}" destId="{A0973354-5276-441A-9E06-BA5F65C11E9B}" srcOrd="0" destOrd="0" presId="urn:microsoft.com/office/officeart/2005/8/layout/arrow2"/>
    <dgm:cxn modelId="{12B041B0-A5D6-4F71-A50B-A78E1EC5822C}" type="presParOf" srcId="{5B8CEA6B-E59D-4002-B2EA-E27F2C79B402}" destId="{E381962B-4C71-4DED-B7BE-0ADA1FC8AE26}" srcOrd="1" destOrd="0" presId="urn:microsoft.com/office/officeart/2005/8/layout/arrow2"/>
    <dgm:cxn modelId="{12F3C345-2937-4719-8BE9-25F26A939E2E}" type="presParOf" srcId="{E381962B-4C71-4DED-B7BE-0ADA1FC8AE26}" destId="{8BAA000A-802A-46B5-9191-B62FAC1590C8}" srcOrd="0" destOrd="0" presId="urn:microsoft.com/office/officeart/2005/8/layout/arrow2"/>
    <dgm:cxn modelId="{E354024D-4D30-4E5F-BF5B-56324D36C7BC}" type="presParOf" srcId="{E381962B-4C71-4DED-B7BE-0ADA1FC8AE26}" destId="{32F40B74-73A3-430B-BB7C-655A1067010A}" srcOrd="1" destOrd="0" presId="urn:microsoft.com/office/officeart/2005/8/layout/arrow2"/>
    <dgm:cxn modelId="{7E8045F7-0A39-49B5-AD19-E49074F32635}" type="presParOf" srcId="{E381962B-4C71-4DED-B7BE-0ADA1FC8AE26}" destId="{8388CAE6-531C-4278-A309-DDA6BFDE0233}" srcOrd="2" destOrd="0" presId="urn:microsoft.com/office/officeart/2005/8/layout/arrow2"/>
    <dgm:cxn modelId="{B37FE479-E642-46AE-A2B2-F2EBAA5EC269}" type="presParOf" srcId="{E381962B-4C71-4DED-B7BE-0ADA1FC8AE26}" destId="{76289FFC-3705-4081-8310-16585FF58433}" srcOrd="3" destOrd="0" presId="urn:microsoft.com/office/officeart/2005/8/layout/arrow2"/>
    <dgm:cxn modelId="{C1BF18D4-CED9-4F38-84B2-B31762765B38}" type="presParOf" srcId="{E381962B-4C71-4DED-B7BE-0ADA1FC8AE26}" destId="{A41594A8-8367-4004-B0A1-82D6EAEEBD50}" srcOrd="4" destOrd="0" presId="urn:microsoft.com/office/officeart/2005/8/layout/arrow2"/>
    <dgm:cxn modelId="{646B1FFB-FF00-4D02-8AB0-E285F2498ED3}" type="presParOf" srcId="{E381962B-4C71-4DED-B7BE-0ADA1FC8AE26}" destId="{FC1AB571-56E0-4473-9030-A8736AC7592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B423A407-CE35-457D-B63C-5861733B4977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6C2BE949-6303-4B72-9378-7B7DACEC9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197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CD0C8F5-7C03-4BE6-BACC-B704FBE0BF24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768711F-9A0A-41AF-8300-3707489B1F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8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8711F-9A0A-41AF-8300-3707489B1FA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9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8711F-9A0A-41AF-8300-3707489B1FA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5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8711F-9A0A-41AF-8300-3707489B1FA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8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/>
              <a:pPr/>
              <a:t>‹#›</a:t>
            </a:fld>
            <a:endParaRPr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0" y="6172200"/>
            <a:ext cx="9154274" cy="8382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buClr>
                <a:srgbClr val="020592"/>
              </a:buClr>
              <a:defRPr>
                <a:solidFill>
                  <a:srgbClr val="020592"/>
                </a:solidFill>
                <a:effectLst/>
              </a:defRPr>
            </a:lvl1pPr>
            <a:lvl2pPr marL="685800" indent="-336550">
              <a:spcBef>
                <a:spcPts val="600"/>
              </a:spcBef>
              <a:buClr>
                <a:srgbClr val="020592"/>
              </a:buClr>
              <a:buFont typeface="Wingdings" panose="05000000000000000000" pitchFamily="2" charset="2"/>
              <a:buChar char="Ø"/>
              <a:defRPr>
                <a:solidFill>
                  <a:srgbClr val="020592"/>
                </a:solidFill>
                <a:effectLst/>
              </a:defRPr>
            </a:lvl2pPr>
            <a:lvl3pPr marL="1035050" indent="-349250">
              <a:spcBef>
                <a:spcPts val="600"/>
              </a:spcBef>
              <a:buClr>
                <a:srgbClr val="020592"/>
              </a:buClr>
              <a:buFont typeface="Wingdings" panose="05000000000000000000" pitchFamily="2" charset="2"/>
              <a:buChar char="§"/>
              <a:defRPr>
                <a:solidFill>
                  <a:srgbClr val="020592"/>
                </a:solidFill>
                <a:effectLst/>
              </a:defRPr>
            </a:lvl3pPr>
            <a:lvl4pPr marL="1371600" indent="-336550">
              <a:spcBef>
                <a:spcPts val="600"/>
              </a:spcBef>
              <a:buClr>
                <a:srgbClr val="020592"/>
              </a:buClr>
              <a:buFont typeface="Courier New" panose="02070309020205020404" pitchFamily="49" charset="0"/>
              <a:buChar char="o"/>
              <a:defRPr>
                <a:solidFill>
                  <a:srgbClr val="020592"/>
                </a:solidFill>
                <a:effectLst/>
              </a:defRPr>
            </a:lvl4pPr>
            <a:lvl5pPr marL="1720850" indent="-349250">
              <a:spcBef>
                <a:spcPts val="600"/>
              </a:spcBef>
              <a:buClr>
                <a:srgbClr val="020592"/>
              </a:buClr>
              <a:buFont typeface="Wingdings" panose="05000000000000000000" pitchFamily="2" charset="2"/>
              <a:buChar char="q"/>
              <a:defRPr>
                <a:solidFill>
                  <a:srgbClr val="02059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65125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09600" cy="365125"/>
          </a:xfrm>
        </p:spPr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 dirty="0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5561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rgbClr val="020592"/>
                </a:solidFill>
              </a:defRPr>
            </a:lvl1pPr>
          </a:lstStyle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ROILog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4800" y="6255613"/>
            <a:ext cx="1600200" cy="49286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2059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20592"/>
        </a:buClr>
        <a:buSzPct val="90000"/>
        <a:buFont typeface="Wingdings" pitchFamily="2" charset="2"/>
        <a:buChar char=""/>
        <a:defRPr sz="2400" b="1" kern="1200">
          <a:solidFill>
            <a:srgbClr val="020592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rgbClr val="020592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rgbClr val="020592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rgbClr val="020592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rgbClr val="020592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1385" y="1929890"/>
            <a:ext cx="8228013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WIOA &amp; the VR ROI Project: Thoughts &amp; Opportunities 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3810000"/>
            <a:ext cx="8228013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1F8C48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en-US" baseline="30000" dirty="0" smtClean="0">
                <a:solidFill>
                  <a:srgbClr val="1F8C48"/>
                </a:solidFill>
                <a:effectLst/>
              </a:rPr>
              <a:t>th</a:t>
            </a:r>
            <a:r>
              <a:rPr lang="en-US" dirty="0" smtClean="0">
                <a:solidFill>
                  <a:srgbClr val="1F8C48"/>
                </a:solidFill>
                <a:effectLst/>
              </a:rPr>
              <a:t> Annual Summit on Performance Management in VR</a:t>
            </a:r>
            <a:endParaRPr lang="en-US" dirty="0">
              <a:solidFill>
                <a:srgbClr val="1F8C48"/>
              </a:solidFill>
              <a:effectLst/>
            </a:endParaRPr>
          </a:p>
          <a:p>
            <a:r>
              <a:rPr lang="en-US" dirty="0" smtClean="0">
                <a:solidFill>
                  <a:srgbClr val="1F8C48"/>
                </a:solidFill>
                <a:effectLst/>
              </a:rPr>
              <a:t>Richmond, VA</a:t>
            </a:r>
          </a:p>
          <a:p>
            <a:r>
              <a:rPr lang="en-US" dirty="0" smtClean="0">
                <a:solidFill>
                  <a:srgbClr val="1F8C48"/>
                </a:solidFill>
                <a:effectLst/>
                <a:latin typeface="Calibri" panose="020F0502020204030204" pitchFamily="34" charset="0"/>
              </a:rPr>
              <a:t>September 8, 2016</a:t>
            </a:r>
            <a:endParaRPr lang="en-US" dirty="0">
              <a:solidFill>
                <a:srgbClr val="1F8C48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2" name="Picture 11" descr="ROI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"/>
            <a:ext cx="5486400" cy="1219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VR – </a:t>
            </a:r>
            <a:r>
              <a:rPr lang="en-US" sz="3600" dirty="0" smtClean="0"/>
              <a:t>ROI Feature # </a:t>
            </a:r>
            <a:r>
              <a:rPr lang="en-US" sz="3600" dirty="0" smtClean="0">
                <a:latin typeface="Calibri" panose="020F0502020204030204" pitchFamily="34" charset="0"/>
              </a:rPr>
              <a:t>3 </a:t>
            </a:r>
            <a:r>
              <a:rPr lang="en-US" sz="2400" dirty="0" smtClean="0">
                <a:latin typeface="Calibri" panose="020F0502020204030204" pitchFamily="34" charset="0"/>
              </a:rPr>
              <a:t>(slide 1 of 2)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Estimate Longitudinal VR Impacts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81" y="1830238"/>
            <a:ext cx="8382000" cy="44196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8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Up </a:t>
            </a:r>
            <a:r>
              <a:rPr lang="en-US" sz="2400" dirty="0"/>
              <a:t>to </a:t>
            </a:r>
            <a:r>
              <a:rPr lang="en-US" sz="2400" dirty="0">
                <a:latin typeface="Calibri" panose="020F0502020204030204" pitchFamily="34" charset="0"/>
              </a:rPr>
              <a:t>3</a:t>
            </a:r>
            <a:r>
              <a:rPr lang="en-US" sz="2400" dirty="0"/>
              <a:t> years of pre-VR employment </a:t>
            </a:r>
            <a:r>
              <a:rPr lang="en-US" sz="2400" dirty="0" smtClean="0"/>
              <a:t>&amp; earnings and </a:t>
            </a:r>
            <a:r>
              <a:rPr lang="en-US" sz="2400" dirty="0"/>
              <a:t>at least </a:t>
            </a:r>
            <a:r>
              <a:rPr lang="en-US" sz="2400" dirty="0">
                <a:latin typeface="Calibri" panose="020F0502020204030204" pitchFamily="34" charset="0"/>
              </a:rPr>
              <a:t>5</a:t>
            </a:r>
            <a:r>
              <a:rPr lang="en-US" sz="2400" dirty="0"/>
              <a:t> years of post-application </a:t>
            </a:r>
            <a:r>
              <a:rPr lang="en-US" sz="2400" dirty="0" smtClean="0"/>
              <a:t>data</a:t>
            </a:r>
            <a:endParaRPr lang="en-US" dirty="0"/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An increasing emphasis in VR on serving transitioning youth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Placement-oriented services can have a quick impact; training and education likely to have longer-term impact</a:t>
            </a:r>
          </a:p>
          <a:p>
            <a:pPr marL="342900" lvl="1" indent="-342900">
              <a:spcBef>
                <a:spcPts val="18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WIOA has revised the metric for assessing a successful VR outcome 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Competitive Integrated Employment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2200" smtClean="0">
                <a:latin typeface="Calibri" panose="020F0502020204030204" pitchFamily="34" charset="0"/>
              </a:rPr>
              <a:t>2</a:t>
            </a:r>
            <a:r>
              <a:rPr lang="en-US" sz="2200" baseline="30000" smtClean="0"/>
              <a:t>nd</a:t>
            </a:r>
            <a:r>
              <a:rPr lang="en-US" sz="2200" smtClean="0"/>
              <a:t> </a:t>
            </a:r>
            <a:r>
              <a:rPr lang="en-US" sz="2200" dirty="0" smtClean="0"/>
              <a:t>and </a:t>
            </a:r>
            <a:r>
              <a:rPr lang="en-US" sz="2200" dirty="0" smtClean="0">
                <a:latin typeface="Calibri" panose="020F0502020204030204" pitchFamily="34" charset="0"/>
              </a:rPr>
              <a:t>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quarters following closure</a:t>
            </a:r>
          </a:p>
          <a:p>
            <a:pPr marL="1079500" lvl="3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Change from at the time of closure</a:t>
            </a:r>
            <a:endParaRPr lang="en-US" sz="2000" dirty="0"/>
          </a:p>
          <a:p>
            <a:pPr marL="342900" lvl="1" indent="-342900">
              <a:lnSpc>
                <a:spcPct val="80000"/>
              </a:lnSpc>
              <a:spcBef>
                <a:spcPts val="1800"/>
              </a:spcBef>
              <a:buFont typeface="Times New Roman" panose="02020603050405020304" pitchFamily="18" charset="0"/>
              <a:buChar char="●"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VR – </a:t>
            </a:r>
            <a:r>
              <a:rPr lang="en-US" sz="3600" dirty="0" smtClean="0"/>
              <a:t>ROI Feature # </a:t>
            </a:r>
            <a:r>
              <a:rPr lang="en-US" sz="3600" dirty="0" smtClean="0">
                <a:latin typeface="Calibri" panose="020F0502020204030204" pitchFamily="34" charset="0"/>
              </a:rPr>
              <a:t>3 </a:t>
            </a:r>
            <a:r>
              <a:rPr lang="en-US" sz="2400" dirty="0" smtClean="0">
                <a:latin typeface="Calibri" panose="020F0502020204030204" pitchFamily="34" charset="0"/>
              </a:rPr>
              <a:t>(slide 2 of 2)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Estimate Longitudinal VR Impacts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72390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7334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20592"/>
                </a:solidFill>
              </a:rPr>
              <a:t>Earnings Impacts of </a:t>
            </a:r>
            <a:r>
              <a:rPr lang="en-US" sz="2000" b="1" dirty="0" smtClean="0">
                <a:solidFill>
                  <a:srgbClr val="020592"/>
                </a:solidFill>
                <a:latin typeface="Calibri" panose="020F0502020204030204" pitchFamily="34" charset="0"/>
              </a:rPr>
              <a:t>12</a:t>
            </a:r>
            <a:r>
              <a:rPr lang="en-US" sz="2000" b="1" dirty="0" smtClean="0">
                <a:solidFill>
                  <a:srgbClr val="020592"/>
                </a:solidFill>
              </a:rPr>
              <a:t>-Day Assessment for Transitioning Youth (PERT, </a:t>
            </a:r>
            <a:r>
              <a:rPr lang="en-US" sz="2000" b="1" dirty="0" smtClean="0">
                <a:solidFill>
                  <a:srgbClr val="020592"/>
                </a:solidFill>
                <a:latin typeface="Calibri" panose="020F0502020204030204" pitchFamily="34" charset="0"/>
              </a:rPr>
              <a:t>1988</a:t>
            </a:r>
            <a:r>
              <a:rPr lang="en-US" sz="2000" b="1" dirty="0" smtClean="0">
                <a:solidFill>
                  <a:srgbClr val="020592"/>
                </a:solidFill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59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VR – </a:t>
            </a:r>
            <a:r>
              <a:rPr lang="en-US" sz="3600" dirty="0" smtClean="0"/>
              <a:t>ROI Feature # </a:t>
            </a:r>
            <a:r>
              <a:rPr lang="en-US" sz="3600" dirty="0" smtClean="0">
                <a:latin typeface="Calibri" panose="020F0502020204030204" pitchFamily="34" charset="0"/>
              </a:rPr>
              <a:t>4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Examine Impact of Specific Service Types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196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20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Examine </a:t>
            </a:r>
            <a:r>
              <a:rPr lang="en-US" sz="2400" dirty="0"/>
              <a:t>the impact of specific types of VR </a:t>
            </a:r>
            <a:r>
              <a:rPr lang="en-US" sz="2400" dirty="0" smtClean="0"/>
              <a:t>services</a:t>
            </a:r>
            <a:endParaRPr lang="en-US" sz="2400" dirty="0"/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DTERMPS:  Diagnostic, Training, Education, Restoration, Maintenance, Placement, Job Supports</a:t>
            </a:r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For blindness services: Assistive Technology, Orientation &amp; Mobility</a:t>
            </a:r>
          </a:p>
          <a:p>
            <a:pPr marL="342900" lvl="1" indent="-342900">
              <a:lnSpc>
                <a:spcPct val="80000"/>
              </a:lnSpc>
              <a:spcBef>
                <a:spcPts val="18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WIOA and RSA both acknowledge the richness of services provided by VR</a:t>
            </a:r>
          </a:p>
          <a:p>
            <a:pPr marL="6921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WIOA: “ensure that all individuals with disabilities served through the VR program are provided every opportunity to achieve” competitive integrated employment</a:t>
            </a:r>
          </a:p>
          <a:p>
            <a:pPr marL="6921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RSA:  As of FFY </a:t>
            </a:r>
            <a:r>
              <a:rPr lang="en-US" sz="2200" dirty="0" smtClean="0">
                <a:latin typeface="Calibri" panose="020F0502020204030204" pitchFamily="34" charset="0"/>
              </a:rPr>
              <a:t>2014</a:t>
            </a:r>
            <a:r>
              <a:rPr lang="en-US" sz="2200" dirty="0" smtClean="0"/>
              <a:t>, RSA-</a:t>
            </a:r>
            <a:r>
              <a:rPr lang="en-US" sz="2200" dirty="0" smtClean="0">
                <a:latin typeface="Calibri" panose="020F0502020204030204" pitchFamily="34" charset="0"/>
              </a:rPr>
              <a:t>911</a:t>
            </a:r>
            <a:r>
              <a:rPr lang="en-US" sz="2200" dirty="0" smtClean="0"/>
              <a:t> closure file collects substantially more detail on more service categories (</a:t>
            </a:r>
            <a:r>
              <a:rPr lang="en-US" sz="2200" dirty="0" smtClean="0">
                <a:latin typeface="Calibri" panose="020F0502020204030204" pitchFamily="34" charset="0"/>
              </a:rPr>
              <a:t>28</a:t>
            </a:r>
            <a:r>
              <a:rPr lang="en-US" sz="2200" dirty="0" smtClean="0"/>
              <a:t> vs. </a:t>
            </a:r>
            <a:r>
              <a:rPr lang="en-US" sz="2200" dirty="0" smtClean="0">
                <a:latin typeface="Calibri" panose="020F0502020204030204" pitchFamily="34" charset="0"/>
              </a:rPr>
              <a:t>22</a:t>
            </a:r>
            <a:r>
              <a:rPr lang="en-US" sz="2200" dirty="0" smtClean="0"/>
              <a:t>)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020762"/>
          </a:xfrm>
        </p:spPr>
        <p:txBody>
          <a:bodyPr>
            <a:noAutofit/>
          </a:bodyPr>
          <a:lstStyle/>
          <a:p>
            <a:r>
              <a:rPr lang="en-US" sz="3000" dirty="0"/>
              <a:t>VR – </a:t>
            </a:r>
            <a:r>
              <a:rPr lang="en-US" sz="3000" dirty="0" smtClean="0"/>
              <a:t>ROI Feature # </a:t>
            </a:r>
            <a:r>
              <a:rPr lang="en-US" sz="3000" dirty="0" smtClean="0">
                <a:latin typeface="Calibri" panose="020F0502020204030204" pitchFamily="34" charset="0"/>
              </a:rPr>
              <a:t>5</a:t>
            </a:r>
            <a:r>
              <a:rPr lang="en-US" sz="3000" dirty="0" smtClean="0"/>
              <a:t>:</a:t>
            </a:r>
            <a:br>
              <a:rPr lang="en-US" sz="3000" dirty="0" smtClean="0"/>
            </a:br>
            <a:r>
              <a:rPr lang="en-US" sz="3000" dirty="0" smtClean="0"/>
              <a:t>Examine Impact for Different Disabling Conditions</a:t>
            </a:r>
            <a:endParaRPr lang="en-US" sz="3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196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20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Examine </a:t>
            </a:r>
            <a:r>
              <a:rPr lang="en-US" sz="2400" dirty="0"/>
              <a:t>the impact of VR </a:t>
            </a:r>
            <a:r>
              <a:rPr lang="en-US" sz="2400" dirty="0" smtClean="0"/>
              <a:t>for </a:t>
            </a:r>
            <a:r>
              <a:rPr lang="en-US" sz="2400" dirty="0"/>
              <a:t>individuals with different kinds of disabling conditions</a:t>
            </a:r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Examples: </a:t>
            </a:r>
            <a:r>
              <a:rPr lang="en-US" sz="2200" dirty="0"/>
              <a:t>mental illness, intellectual disability, learning disabilities, physical impairments, blindness and vision impairments</a:t>
            </a:r>
            <a:endParaRPr lang="en-US" sz="2200" dirty="0" smtClean="0"/>
          </a:p>
          <a:p>
            <a:pPr marL="342900" lvl="1" indent="-342900">
              <a:spcBef>
                <a:spcPts val="20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WIOA and RSA</a:t>
            </a:r>
            <a:endParaRPr lang="en-US" sz="2400" dirty="0"/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RSA-</a:t>
            </a:r>
            <a:r>
              <a:rPr lang="en-US" sz="2200" dirty="0" smtClean="0">
                <a:latin typeface="Calibri" panose="020F0502020204030204" pitchFamily="34" charset="0"/>
              </a:rPr>
              <a:t>911</a:t>
            </a:r>
            <a:r>
              <a:rPr lang="en-US" sz="2200" dirty="0" smtClean="0"/>
              <a:t> has long collected information about disabling conditions</a:t>
            </a:r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Increasing emphasis on students and youths with disability</a:t>
            </a:r>
            <a:endParaRPr lang="en-US" sz="2200" dirty="0"/>
          </a:p>
          <a:p>
            <a:pPr marL="0" lvl="1" indent="0">
              <a:lnSpc>
                <a:spcPct val="80000"/>
              </a:lnSpc>
              <a:spcBef>
                <a:spcPts val="1800"/>
              </a:spcBef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VR – ROI Features # </a:t>
            </a:r>
            <a:r>
              <a:rPr lang="en-US" sz="3000" dirty="0">
                <a:latin typeface="Calibri" panose="020F0502020204030204" pitchFamily="34" charset="0"/>
              </a:rPr>
              <a:t>4 &amp; 5</a:t>
            </a:r>
            <a:r>
              <a:rPr lang="en-US" sz="3000" dirty="0"/>
              <a:t>:</a:t>
            </a:r>
            <a:br>
              <a:rPr lang="en-US" sz="3000" dirty="0"/>
            </a:br>
            <a:r>
              <a:rPr lang="en-US" sz="3000" dirty="0"/>
              <a:t>Estimated Impacts by Service &amp; Disabling Condition</a:t>
            </a:r>
            <a:endParaRPr lang="en-US" dirty="0">
              <a:solidFill>
                <a:srgbClr val="02059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20592"/>
              </a:buClr>
            </a:pPr>
            <a:r>
              <a:rPr lang="en-US" dirty="0" smtClean="0">
                <a:effectLst/>
              </a:rPr>
              <a:t>Next three slides show employment and earnings impacts as estimated from our model</a:t>
            </a:r>
          </a:p>
          <a:p>
            <a:pPr lvl="1"/>
            <a:r>
              <a:rPr lang="en-US" dirty="0" smtClean="0"/>
              <a:t>One slide for each of </a:t>
            </a:r>
            <a:r>
              <a:rPr lang="en-US" dirty="0" smtClean="0">
                <a:latin typeface="Calibri" panose="020F0502020204030204" pitchFamily="34" charset="0"/>
              </a:rPr>
              <a:t>3</a:t>
            </a:r>
            <a:r>
              <a:rPr lang="en-US" dirty="0" smtClean="0"/>
              <a:t> separate disability types,</a:t>
            </a:r>
          </a:p>
          <a:p>
            <a:pPr lvl="1"/>
            <a:r>
              <a:rPr lang="en-US" dirty="0" smtClean="0"/>
              <a:t>For </a:t>
            </a:r>
            <a:r>
              <a:rPr lang="en-US" dirty="0" smtClean="0">
                <a:latin typeface="Calibri" panose="020F0502020204030204" pitchFamily="34" charset="0"/>
              </a:rPr>
              <a:t>6</a:t>
            </a:r>
            <a:r>
              <a:rPr lang="en-US" dirty="0" smtClean="0"/>
              <a:t> separate types of service (DTERMO)</a:t>
            </a:r>
          </a:p>
          <a:p>
            <a:pPr lvl="1"/>
            <a:r>
              <a:rPr lang="en-US" dirty="0" smtClean="0"/>
              <a:t>For the first </a:t>
            </a:r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en-US" dirty="0" smtClean="0"/>
              <a:t> years following application (short run) and more than </a:t>
            </a:r>
            <a:r>
              <a:rPr lang="en-US" dirty="0">
                <a:latin typeface="Calibri" panose="020F0502020204030204" pitchFamily="34" charset="0"/>
              </a:rPr>
              <a:t>2</a:t>
            </a:r>
            <a:r>
              <a:rPr lang="en-US" dirty="0"/>
              <a:t> years following application </a:t>
            </a:r>
            <a:r>
              <a:rPr lang="en-US" dirty="0" smtClean="0"/>
              <a:t>(long </a:t>
            </a:r>
            <a:r>
              <a:rPr lang="en-US" dirty="0"/>
              <a:t>run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Interpret the earnings impacts as being relative to a comparable individual who did </a:t>
            </a:r>
            <a:r>
              <a:rPr lang="en-US" u="sng" dirty="0" smtClean="0"/>
              <a:t>not</a:t>
            </a:r>
            <a:r>
              <a:rPr lang="en-US" dirty="0" smtClean="0"/>
              <a:t> receive the service</a:t>
            </a:r>
          </a:p>
          <a:p>
            <a:pPr lvl="1"/>
            <a:r>
              <a:rPr lang="en-US" dirty="0" smtClean="0"/>
              <a:t>See Feature # </a:t>
            </a:r>
            <a:r>
              <a:rPr lang="en-US" dirty="0" smtClean="0">
                <a:latin typeface="Calibri" panose="020F0502020204030204" pitchFamily="34" charset="0"/>
              </a:rPr>
              <a:t>6</a:t>
            </a:r>
            <a:r>
              <a:rPr lang="en-US" dirty="0" smtClean="0"/>
              <a:t> below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Service Effects on Labor Market Outcomes</a:t>
            </a:r>
            <a:br>
              <a:rPr lang="en-US" sz="3000" dirty="0" smtClean="0"/>
            </a:br>
            <a:r>
              <a:rPr lang="en-US" sz="3000" dirty="0" smtClean="0"/>
              <a:t>for People with </a:t>
            </a:r>
            <a:r>
              <a:rPr lang="en-US" sz="3000" dirty="0" smtClean="0">
                <a:solidFill>
                  <a:srgbClr val="FF0000"/>
                </a:solidFill>
              </a:rPr>
              <a:t>Mental Illness</a:t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3000" dirty="0" smtClean="0"/>
              <a:t>(DARS SFY </a:t>
            </a:r>
            <a:r>
              <a:rPr lang="en-US" sz="3000" dirty="0" smtClean="0">
                <a:latin typeface="Calibri" panose="020F0502020204030204" pitchFamily="34" charset="0"/>
              </a:rPr>
              <a:t>2000 Applicants</a:t>
            </a:r>
            <a:r>
              <a:rPr lang="en-US" sz="3000" dirty="0" smtClean="0"/>
              <a:t>)</a:t>
            </a:r>
            <a:endParaRPr lang="en-US" sz="3000" dirty="0">
              <a:solidFill>
                <a:srgbClr val="020592"/>
              </a:solidFill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508743"/>
              </p:ext>
            </p:extLst>
          </p:nvPr>
        </p:nvGraphicFramePr>
        <p:xfrm>
          <a:off x="4619625" y="2014538"/>
          <a:ext cx="4295775" cy="359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387434"/>
              </p:ext>
            </p:extLst>
          </p:nvPr>
        </p:nvGraphicFramePr>
        <p:xfrm>
          <a:off x="152400" y="2014538"/>
          <a:ext cx="4295775" cy="359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5634543"/>
            <a:ext cx="762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20592"/>
                </a:solidFill>
              </a:rPr>
              <a:t>Note:  Vertical axis shows change in employment rate or proportionate change in earnings (if employed)</a:t>
            </a:r>
            <a:endParaRPr lang="en-US" sz="1300" b="1" dirty="0">
              <a:solidFill>
                <a:srgbClr val="020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2700" dirty="0" smtClean="0"/>
              <a:t>Service Effects on Labor Market Outcomes</a:t>
            </a:r>
            <a:br>
              <a:rPr lang="en-US" sz="2700" dirty="0" smtClean="0"/>
            </a:br>
            <a:r>
              <a:rPr lang="en-US" sz="2700" dirty="0" smtClean="0"/>
              <a:t>for People with </a:t>
            </a:r>
            <a:r>
              <a:rPr lang="en-US" sz="2700" dirty="0" smtClean="0">
                <a:solidFill>
                  <a:srgbClr val="FF0000"/>
                </a:solidFill>
              </a:rPr>
              <a:t>Intellectual Disabilities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/>
              <a:t>(</a:t>
            </a:r>
            <a:r>
              <a:rPr lang="en-US" sz="2700" dirty="0"/>
              <a:t>DARS SFY </a:t>
            </a:r>
            <a:r>
              <a:rPr lang="en-US" sz="2700" dirty="0">
                <a:latin typeface="Calibri" panose="020F0502020204030204" pitchFamily="34" charset="0"/>
              </a:rPr>
              <a:t>2000 </a:t>
            </a:r>
            <a:r>
              <a:rPr lang="en-US" sz="2700" dirty="0" smtClean="0">
                <a:latin typeface="Calibri" panose="020F0502020204030204" pitchFamily="34" charset="0"/>
              </a:rPr>
              <a:t>Applicants</a:t>
            </a:r>
            <a:r>
              <a:rPr lang="en-US" sz="2700" dirty="0" smtClean="0"/>
              <a:t>)</a:t>
            </a:r>
            <a:endParaRPr lang="en-US" sz="2700" dirty="0">
              <a:solidFill>
                <a:srgbClr val="020592"/>
              </a:solidFill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11889"/>
              </p:ext>
            </p:extLst>
          </p:nvPr>
        </p:nvGraphicFramePr>
        <p:xfrm>
          <a:off x="152400" y="2036863"/>
          <a:ext cx="4329642" cy="359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289830"/>
              </p:ext>
            </p:extLst>
          </p:nvPr>
        </p:nvGraphicFramePr>
        <p:xfrm>
          <a:off x="4615132" y="2036863"/>
          <a:ext cx="4325409" cy="359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90600" y="5789703"/>
            <a:ext cx="762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20592"/>
                </a:solidFill>
              </a:rPr>
              <a:t>Note:  Vertical axis shows change in employment rate or proportionate change in earnings (if employed)</a:t>
            </a:r>
            <a:endParaRPr lang="en-US" sz="1300" b="1" dirty="0">
              <a:solidFill>
                <a:srgbClr val="020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Autofit/>
          </a:bodyPr>
          <a:lstStyle/>
          <a:p>
            <a:r>
              <a:rPr lang="en-US" sz="2700" dirty="0"/>
              <a:t>Service Effects on Labor Market Outcomes</a:t>
            </a:r>
            <a:br>
              <a:rPr lang="en-US" sz="2700" dirty="0"/>
            </a:br>
            <a:r>
              <a:rPr lang="en-US" sz="2700" dirty="0"/>
              <a:t>for People with </a:t>
            </a:r>
            <a:r>
              <a:rPr lang="en-US" sz="2700" dirty="0" smtClean="0">
                <a:solidFill>
                  <a:srgbClr val="FF0000"/>
                </a:solidFill>
              </a:rPr>
              <a:t>Physical Impairments</a:t>
            </a: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/>
              <a:t>(DARS SFY </a:t>
            </a:r>
            <a:r>
              <a:rPr lang="en-US" sz="2700" dirty="0">
                <a:latin typeface="Calibri" panose="020F0502020204030204" pitchFamily="34" charset="0"/>
              </a:rPr>
              <a:t>2000 Applicants</a:t>
            </a:r>
            <a:r>
              <a:rPr lang="en-US" sz="2700" dirty="0"/>
              <a:t>)</a:t>
            </a:r>
            <a:endParaRPr 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130728"/>
              </p:ext>
            </p:extLst>
          </p:nvPr>
        </p:nvGraphicFramePr>
        <p:xfrm>
          <a:off x="152400" y="1907506"/>
          <a:ext cx="4295775" cy="359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453707"/>
              </p:ext>
            </p:extLst>
          </p:nvPr>
        </p:nvGraphicFramePr>
        <p:xfrm>
          <a:off x="4623938" y="1907506"/>
          <a:ext cx="4295775" cy="359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5715000"/>
            <a:ext cx="762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20592"/>
                </a:solidFill>
              </a:rPr>
              <a:t>Note:  Vertical axis shows change in employment rate or proportionate change in earnings (if employed)</a:t>
            </a:r>
            <a:endParaRPr lang="en-US" sz="1300" b="1" dirty="0">
              <a:solidFill>
                <a:srgbClr val="020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VR – ROI Feature # </a:t>
            </a:r>
            <a:r>
              <a:rPr lang="en-US" sz="3600" dirty="0">
                <a:latin typeface="Calibri" panose="020F0502020204030204" pitchFamily="34" charset="0"/>
              </a:rPr>
              <a:t>6</a:t>
            </a:r>
            <a:r>
              <a:rPr lang="en-US" sz="3600" dirty="0"/>
              <a:t>:</a:t>
            </a:r>
            <a:br>
              <a:rPr lang="en-US" sz="3600" dirty="0"/>
            </a:br>
            <a:r>
              <a:rPr lang="en-US" sz="3600" dirty="0" smtClean="0"/>
              <a:t>Rigorous Statistical Model</a:t>
            </a:r>
            <a:endParaRPr lang="en-US" dirty="0">
              <a:solidFill>
                <a:srgbClr val="02059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20592"/>
              </a:buClr>
            </a:pPr>
            <a:r>
              <a:rPr lang="en-US" dirty="0" smtClean="0"/>
              <a:t>Ideally, would observe same person with and without VR services over the same time period.  But not possible.</a:t>
            </a:r>
            <a:endParaRPr lang="en-US" dirty="0" smtClean="0">
              <a:effectLst/>
            </a:endParaRPr>
          </a:p>
          <a:p>
            <a:pPr>
              <a:buClr>
                <a:srgbClr val="020592"/>
              </a:buClr>
            </a:pPr>
            <a:r>
              <a:rPr lang="en-US" dirty="0" smtClean="0">
                <a:effectLst/>
              </a:rPr>
              <a:t>To get closer to that ideal, the results above:</a:t>
            </a:r>
          </a:p>
          <a:p>
            <a:pPr lvl="1"/>
            <a:r>
              <a:rPr lang="en-US" dirty="0" smtClean="0"/>
              <a:t>Control for observed explanatory variables (e.g., gender, education, race, disability, local labor market conditions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Employ </a:t>
            </a:r>
            <a:r>
              <a:rPr lang="en-US" dirty="0"/>
              <a:t>state-of-the-science statistical controls to ensure that the outcomes are the result of VR rather than other </a:t>
            </a:r>
            <a:r>
              <a:rPr lang="en-US" dirty="0" smtClean="0"/>
              <a:t>factors</a:t>
            </a:r>
          </a:p>
          <a:p>
            <a:pPr lvl="0"/>
            <a:r>
              <a:rPr lang="en-US" dirty="0" smtClean="0"/>
              <a:t>How does the VR-ROI approach affect estimates of VR service effects?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Service Effects </a:t>
            </a:r>
            <a:r>
              <a:rPr lang="en-US" sz="2700" dirty="0" smtClean="0"/>
              <a:t>for </a:t>
            </a:r>
            <a:r>
              <a:rPr lang="en-US" sz="2700" dirty="0"/>
              <a:t>People with </a:t>
            </a:r>
            <a:r>
              <a:rPr lang="en-US" sz="2700" dirty="0">
                <a:solidFill>
                  <a:srgbClr val="FF0000"/>
                </a:solidFill>
              </a:rPr>
              <a:t>Mental Illness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/>
              <a:t>(DARS SFY </a:t>
            </a:r>
            <a:r>
              <a:rPr lang="en-US" sz="2700" dirty="0">
                <a:latin typeface="Calibri" panose="020F0502020204030204" pitchFamily="34" charset="0"/>
              </a:rPr>
              <a:t>2000 Applicants</a:t>
            </a:r>
            <a:r>
              <a:rPr lang="en-US" sz="2700" dirty="0" smtClean="0"/>
              <a:t>):</a:t>
            </a:r>
            <a:br>
              <a:rPr lang="en-US" sz="2700" dirty="0" smtClean="0"/>
            </a:br>
            <a:r>
              <a:rPr lang="en-US" sz="2700" dirty="0" smtClean="0"/>
              <a:t>Simple Comparisons  vs.  VR-ROI Model</a:t>
            </a:r>
            <a:endParaRPr lang="en-US" dirty="0">
              <a:solidFill>
                <a:srgbClr val="020592"/>
              </a:solidFill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7622"/>
              </p:ext>
            </p:extLst>
          </p:nvPr>
        </p:nvGraphicFramePr>
        <p:xfrm>
          <a:off x="4648200" y="2514600"/>
          <a:ext cx="4295775" cy="359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729246"/>
              </p:ext>
            </p:extLst>
          </p:nvPr>
        </p:nvGraphicFramePr>
        <p:xfrm>
          <a:off x="152400" y="2514600"/>
          <a:ext cx="4295775" cy="359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244" y="1752600"/>
            <a:ext cx="416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20592"/>
                </a:solidFill>
                <a:latin typeface="Calibri" panose="020F0502020204030204" pitchFamily="34" charset="0"/>
              </a:rPr>
              <a:t>Simple Model: Compares Svc Recipients to Non-Recipients</a:t>
            </a:r>
            <a:endParaRPr lang="en-US" b="1" dirty="0">
              <a:solidFill>
                <a:srgbClr val="02059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899228"/>
            <a:ext cx="416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20592"/>
                </a:solidFill>
                <a:latin typeface="Calibri" panose="020F0502020204030204" pitchFamily="34" charset="0"/>
              </a:rPr>
              <a:t>VR-ROI Model: Includes all 7 Features</a:t>
            </a:r>
            <a:endParaRPr lang="en-US" b="1" dirty="0">
              <a:solidFill>
                <a:srgbClr val="02059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How many of you are familiar with ROI?</a:t>
            </a:r>
          </a:p>
          <a:p>
            <a:pPr lvl="1"/>
            <a:r>
              <a:rPr lang="en-US" sz="3400" dirty="0" smtClean="0"/>
              <a:t>Does your state agency calculate ROI?</a:t>
            </a:r>
          </a:p>
          <a:p>
            <a:pPr lvl="1"/>
            <a:r>
              <a:rPr lang="en-US" sz="3400" dirty="0" smtClean="0"/>
              <a:t>If so, how do they make this calculation?</a:t>
            </a:r>
          </a:p>
          <a:p>
            <a:r>
              <a:rPr lang="en-US" sz="3600" dirty="0" smtClean="0"/>
              <a:t>How many of you are familiar with the </a:t>
            </a:r>
            <a:r>
              <a:rPr lang="en-US" sz="3600" dirty="0" smtClean="0">
                <a:latin typeface="Calibri" panose="020F0502020204030204" pitchFamily="34" charset="0"/>
              </a:rPr>
              <a:t>38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IRI </a:t>
            </a:r>
            <a:r>
              <a:rPr lang="en-US" sz="3600" dirty="0"/>
              <a:t>on Return on Investment? (VRROI.ORG)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VR – </a:t>
            </a:r>
            <a:r>
              <a:rPr lang="en-US" sz="3600" dirty="0" smtClean="0"/>
              <a:t>ROI Feature # </a:t>
            </a:r>
            <a:r>
              <a:rPr lang="en-US" sz="3600" dirty="0" smtClean="0">
                <a:latin typeface="Calibri" panose="020F0502020204030204" pitchFamily="34" charset="0"/>
              </a:rPr>
              <a:t>7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Estimates Made at Individual Level 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19600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20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The model estimates </a:t>
            </a:r>
            <a:r>
              <a:rPr lang="en-US" sz="2400" dirty="0"/>
              <a:t>employment &amp; earnings impacts at the individual </a:t>
            </a:r>
            <a:r>
              <a:rPr lang="en-US" sz="2400" dirty="0" smtClean="0"/>
              <a:t>level</a:t>
            </a:r>
          </a:p>
          <a:p>
            <a:pPr marL="692150" lvl="2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Provides flexibility in aggregating to obtain ROI estimates for different client groups</a:t>
            </a:r>
          </a:p>
          <a:p>
            <a:pPr marL="342900" lvl="1" indent="-342900">
              <a:spcBef>
                <a:spcPts val="2000"/>
              </a:spcBef>
              <a:buFont typeface="Times New Roman" panose="02020603050405020304" pitchFamily="18" charset="0"/>
              <a:buChar char="●"/>
            </a:pPr>
            <a:r>
              <a:rPr lang="en-US" dirty="0" smtClean="0"/>
              <a:t>Approach in </a:t>
            </a:r>
            <a:r>
              <a:rPr lang="en-US" dirty="0"/>
              <a:t>alignment with </a:t>
            </a:r>
            <a:r>
              <a:rPr lang="en-US" dirty="0" smtClean="0"/>
              <a:t>WIOA’s </a:t>
            </a:r>
            <a:r>
              <a:rPr lang="en-US" dirty="0"/>
              <a:t>intent </a:t>
            </a:r>
            <a:r>
              <a:rPr lang="en-US" dirty="0" smtClean="0"/>
              <a:t>to </a:t>
            </a:r>
            <a:r>
              <a:rPr lang="en-US" dirty="0"/>
              <a:t>examine </a:t>
            </a:r>
            <a:r>
              <a:rPr lang="en-US" dirty="0" smtClean="0"/>
              <a:t>impact </a:t>
            </a:r>
            <a:r>
              <a:rPr lang="en-US" dirty="0"/>
              <a:t>of VR services on earnings and outcomes</a:t>
            </a:r>
            <a:endParaRPr lang="en-US" sz="2400" dirty="0" smtClean="0"/>
          </a:p>
          <a:p>
            <a:pPr marL="342900" lvl="1" indent="-342900">
              <a:spcBef>
                <a:spcPts val="20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Next three slides show ROI/ROR estimates for</a:t>
            </a:r>
            <a:endParaRPr lang="en-US" sz="2400" dirty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2200" dirty="0"/>
              <a:t>A collaborative transition </a:t>
            </a:r>
            <a:r>
              <a:rPr lang="en-US" sz="2200" dirty="0" smtClean="0"/>
              <a:t>program in Virginia</a:t>
            </a:r>
            <a:endParaRPr lang="en-US" sz="2200" dirty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Agency-wide ROI for </a:t>
            </a:r>
            <a:r>
              <a:rPr lang="en-US" sz="2200" dirty="0"/>
              <a:t>Virginia DARS </a:t>
            </a:r>
            <a:r>
              <a:rPr lang="en-US" sz="2200" dirty="0" smtClean="0"/>
              <a:t>(SFY </a:t>
            </a:r>
            <a:r>
              <a:rPr lang="en-US" sz="2200" dirty="0">
                <a:latin typeface="Calibri" panose="020F0502020204030204" pitchFamily="34" charset="0"/>
              </a:rPr>
              <a:t>2000</a:t>
            </a:r>
            <a:r>
              <a:rPr lang="en-US" sz="2200" dirty="0"/>
              <a:t> </a:t>
            </a:r>
            <a:r>
              <a:rPr lang="en-US" sz="2200" dirty="0" smtClean="0"/>
              <a:t>applicants)</a:t>
            </a:r>
            <a:endParaRPr lang="en-US" sz="2200" dirty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Three disability types among SFY </a:t>
            </a:r>
            <a:r>
              <a:rPr lang="en-US" sz="2200" dirty="0" smtClean="0">
                <a:latin typeface="Calibri" panose="020F0502020204030204" pitchFamily="34" charset="0"/>
              </a:rPr>
              <a:t>2000</a:t>
            </a:r>
            <a:r>
              <a:rPr lang="en-US" sz="2200" dirty="0" smtClean="0"/>
              <a:t> applicants to Virginia DARS </a:t>
            </a:r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VR – ROI Feature # </a:t>
            </a:r>
            <a:r>
              <a:rPr lang="en-US" sz="4000" dirty="0" smtClean="0">
                <a:latin typeface="Calibri" panose="020F0502020204030204" pitchFamily="34" charset="0"/>
              </a:rPr>
              <a:t>7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ROI of a Collaborative Transition Program</a:t>
            </a:r>
            <a:endParaRPr lang="en-US" dirty="0">
              <a:solidFill>
                <a:srgbClr val="02059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1828800"/>
          </a:xfrm>
        </p:spPr>
        <p:txBody>
          <a:bodyPr>
            <a:normAutofit/>
          </a:bodyPr>
          <a:lstStyle/>
          <a:p>
            <a:pPr>
              <a:buClr>
                <a:srgbClr val="020592"/>
              </a:buClr>
            </a:pPr>
            <a:r>
              <a:rPr lang="en-US" sz="2000" dirty="0" smtClean="0">
                <a:effectLst/>
              </a:rPr>
              <a:t>PERT (Post-secondary Education/Rehabilitation Transition) Program</a:t>
            </a:r>
          </a:p>
          <a:p>
            <a:pPr lvl="1">
              <a:buClr>
                <a:srgbClr val="020592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effectLst/>
              </a:rPr>
              <a:t>Comprehensive career and independent living skills assessments at WWRC for high school students with disabilities who are selected by local school divisions</a:t>
            </a:r>
            <a:endParaRPr lang="en-US" sz="1800" dirty="0">
              <a:effectLst/>
            </a:endParaRPr>
          </a:p>
          <a:p>
            <a:pPr lvl="1">
              <a:buClr>
                <a:srgbClr val="020592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effectLst/>
              </a:rPr>
              <a:t>Community-based team implementation of assessment findings</a:t>
            </a:r>
            <a:endParaRPr lang="en-US" sz="1800" dirty="0">
              <a:effectLst/>
            </a:endParaRPr>
          </a:p>
          <a:p>
            <a:pPr lvl="1">
              <a:buClr>
                <a:srgbClr val="020592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effectLst/>
              </a:rPr>
              <a:t>Participants may receive additional VR services following PERT participation</a:t>
            </a:r>
          </a:p>
          <a:p>
            <a:pPr marL="3175" lvl="1" indent="0">
              <a:buNone/>
            </a:pPr>
            <a:endParaRPr lang="en-US" sz="1800" dirty="0" smtClean="0">
              <a:solidFill>
                <a:srgbClr val="1F8C48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77615"/>
              </p:ext>
            </p:extLst>
          </p:nvPr>
        </p:nvGraphicFramePr>
        <p:xfrm>
          <a:off x="2057400" y="3581400"/>
          <a:ext cx="6150736" cy="292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657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20592"/>
                </a:solidFill>
              </a:rPr>
              <a:t>PERT Impact on Finding a Job and Income</a:t>
            </a:r>
            <a:endParaRPr lang="en-US" sz="2400" b="1" dirty="0">
              <a:solidFill>
                <a:srgbClr val="02059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VR – ROI Feature # </a:t>
            </a:r>
            <a:r>
              <a:rPr lang="en-US" sz="4000" dirty="0">
                <a:latin typeface="Calibri" panose="020F0502020204030204" pitchFamily="34" charset="0"/>
              </a:rPr>
              <a:t>7</a:t>
            </a:r>
            <a:r>
              <a:rPr lang="en-US" sz="4000" dirty="0" smtClean="0"/>
              <a:t>:</a:t>
            </a:r>
            <a:r>
              <a:rPr lang="en-US" sz="4000" dirty="0" smtClean="0">
                <a:solidFill>
                  <a:srgbClr val="020592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020592"/>
                </a:solidFill>
                <a:effectLst/>
              </a:rPr>
            </a:br>
            <a:r>
              <a:rPr lang="en-US" sz="4000" dirty="0" smtClean="0"/>
              <a:t>Virginia DARS VR ROI “Elevator Speech”</a:t>
            </a:r>
            <a:endParaRPr lang="en-US" dirty="0">
              <a:solidFill>
                <a:srgbClr val="02059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0">
              <a:buNone/>
            </a:pPr>
            <a:r>
              <a:rPr lang="en-US" sz="2800" i="1" dirty="0" smtClean="0"/>
              <a:t>For those VR applicants in 2000 who received VR services, 80% enjoyed earnings gains that exceeded the cost of their VR.  For </a:t>
            </a:r>
            <a:r>
              <a:rPr lang="en-US" sz="2800" i="1" dirty="0" smtClean="0">
                <a:effectLst/>
              </a:rPr>
              <a:t>every $1,000 spent by DARS, the average (median) consumer earned $7,100 more over 10 years than they would have earned without VR services... And the top 10% earned $45,100 (or more) over the same period</a:t>
            </a:r>
            <a:r>
              <a:rPr lang="en-US" sz="2800" i="1" dirty="0">
                <a:effectLst/>
              </a:rPr>
              <a:t>.</a:t>
            </a:r>
            <a:endParaRPr lang="en-US" sz="2800" i="1" dirty="0" smtClean="0">
              <a:effectLst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VR – ROI Feature # </a:t>
            </a:r>
            <a:r>
              <a:rPr lang="en-US" sz="3200" dirty="0">
                <a:latin typeface="Calibri" panose="020F0502020204030204" pitchFamily="34" charset="0"/>
              </a:rPr>
              <a:t>7</a:t>
            </a:r>
            <a:r>
              <a:rPr lang="en-US" sz="3200" dirty="0" smtClean="0"/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Annualized ROR by </a:t>
            </a:r>
            <a:r>
              <a:rPr lang="en-US" sz="3200" dirty="0" smtClean="0"/>
              <a:t>Disability Group</a:t>
            </a:r>
            <a:endParaRPr lang="en-US" sz="2800" dirty="0">
              <a:solidFill>
                <a:srgbClr val="020592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44223"/>
              </p:ext>
            </p:extLst>
          </p:nvPr>
        </p:nvGraphicFramePr>
        <p:xfrm>
          <a:off x="1146464" y="3124200"/>
          <a:ext cx="6781798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7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75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MI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MI (no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Diag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PI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US" sz="1800" b="0" baseline="0" dirty="0" smtClean="0">
                          <a:latin typeface="Calibri" panose="020F0502020204030204" pitchFamily="34" charset="0"/>
                        </a:rPr>
                        <a:t> with Negative ROR</a:t>
                      </a:r>
                      <a:endParaRPr lang="en-US" sz="18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45%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7%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21%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ROR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at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Median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3%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40%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35%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141%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            90</a:t>
                      </a:r>
                      <a:r>
                        <a:rPr lang="en-US" sz="1800" baseline="30000" dirty="0" smtClean="0"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Percentile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52%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97%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195%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255%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0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1905000"/>
            <a:ext cx="6553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20592"/>
                </a:solidFill>
                <a:latin typeface="Calibri" panose="020F0502020204030204" pitchFamily="34" charset="0"/>
              </a:rPr>
              <a:t>10-</a:t>
            </a:r>
            <a:r>
              <a:rPr lang="en-US" sz="2800" b="1" dirty="0" smtClean="0">
                <a:solidFill>
                  <a:srgbClr val="020592"/>
                </a:solidFill>
              </a:rPr>
              <a:t>Year Rates of Return (Annualized) −</a:t>
            </a:r>
          </a:p>
          <a:p>
            <a:pPr algn="ctr"/>
            <a:r>
              <a:rPr lang="en-US" sz="2800" b="1" dirty="0" smtClean="0">
                <a:solidFill>
                  <a:srgbClr val="020592"/>
                </a:solidFill>
              </a:rPr>
              <a:t>Virginia DARS, SFY </a:t>
            </a:r>
            <a:r>
              <a:rPr lang="en-US" sz="2800" b="1" dirty="0" smtClean="0">
                <a:solidFill>
                  <a:srgbClr val="020592"/>
                </a:solidFill>
                <a:latin typeface="Calibri" panose="020F0502020204030204" pitchFamily="34" charset="0"/>
              </a:rPr>
              <a:t>2000 </a:t>
            </a:r>
            <a:r>
              <a:rPr lang="en-US" sz="2800" b="1" dirty="0" smtClean="0">
                <a:solidFill>
                  <a:srgbClr val="020592"/>
                </a:solidFill>
              </a:rPr>
              <a:t>Applicants</a:t>
            </a:r>
            <a:endParaRPr lang="en-US" sz="2800" b="1" dirty="0">
              <a:solidFill>
                <a:srgbClr val="020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endParaRPr lang="en-US" sz="2800" dirty="0">
              <a:solidFill>
                <a:srgbClr val="020592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3501" y="2340302"/>
            <a:ext cx="65531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20592"/>
                </a:solidFill>
              </a:rPr>
              <a:t>Web Site:  vrroi.org</a:t>
            </a:r>
          </a:p>
          <a:p>
            <a:pPr algn="ctr"/>
            <a:endParaRPr lang="en-US" sz="2800" b="1" dirty="0">
              <a:solidFill>
                <a:srgbClr val="020592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20592"/>
                </a:solidFill>
              </a:rPr>
              <a:t>Contact:  Bob Schmidt</a:t>
            </a:r>
          </a:p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rgbClr val="020592"/>
                </a:solidFill>
              </a:rPr>
              <a:t>Professor of Economics</a:t>
            </a:r>
          </a:p>
          <a:p>
            <a:pPr algn="ctr"/>
            <a:r>
              <a:rPr lang="en-US" sz="2800" b="1" dirty="0" smtClean="0">
                <a:solidFill>
                  <a:srgbClr val="020592"/>
                </a:solidFill>
              </a:rPr>
              <a:t>University of Richmond</a:t>
            </a:r>
          </a:p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rgbClr val="020592"/>
                </a:solidFill>
              </a:rPr>
              <a:t>rschmidt@Richmond.edu</a:t>
            </a:r>
            <a:endParaRPr lang="en-US" sz="2800" b="1" dirty="0">
              <a:solidFill>
                <a:srgbClr val="0205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VR- </a:t>
            </a:r>
            <a:r>
              <a:rPr lang="en-US" dirty="0"/>
              <a:t>ROI </a:t>
            </a:r>
            <a:r>
              <a:rPr lang="en-US" dirty="0" smtClean="0"/>
              <a:t>Project?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fontScale="62500" lnSpcReduction="20000"/>
          </a:bodyPr>
          <a:lstStyle/>
          <a:p>
            <a:pPr>
              <a:buFont typeface="Times New Roman" panose="02020603050405020304" pitchFamily="18" charset="0"/>
              <a:buChar char="●"/>
            </a:pPr>
            <a:r>
              <a:rPr lang="en-US" sz="3600" dirty="0" smtClean="0"/>
              <a:t>Funded by NIDILRR</a:t>
            </a:r>
          </a:p>
          <a:p>
            <a:pPr>
              <a:buFont typeface="Times New Roman" panose="02020603050405020304" pitchFamily="18" charset="0"/>
              <a:buChar char="●"/>
            </a:pPr>
            <a:r>
              <a:rPr lang="en-US" sz="3600" dirty="0" smtClean="0">
                <a:latin typeface="Calibri" panose="020F0502020204030204" pitchFamily="34" charset="0"/>
              </a:rPr>
              <a:t>2010</a:t>
            </a:r>
            <a:r>
              <a:rPr lang="en-US" sz="3600" dirty="0" smtClean="0"/>
              <a:t> FIP involved </a:t>
            </a:r>
            <a:r>
              <a:rPr lang="en-US" sz="3600" dirty="0" smtClean="0">
                <a:latin typeface="Calibri" panose="020F0502020204030204" pitchFamily="34" charset="0"/>
              </a:rPr>
              <a:t>4</a:t>
            </a:r>
            <a:r>
              <a:rPr lang="en-US" sz="3600" dirty="0" smtClean="0"/>
              <a:t> state VR agencies: both VR agencies, MD, and OK</a:t>
            </a:r>
          </a:p>
          <a:p>
            <a:pPr lvl="1"/>
            <a:r>
              <a:rPr lang="en-US" sz="3400" dirty="0" smtClean="0"/>
              <a:t>Objective: develop and test a valid, rigorous model for assessing ROI at state agency level</a:t>
            </a:r>
          </a:p>
          <a:p>
            <a:pPr>
              <a:buFont typeface="Times New Roman" panose="02020603050405020304" pitchFamily="18" charset="0"/>
              <a:buChar char="●"/>
            </a:pPr>
            <a:r>
              <a:rPr lang="en-US" sz="3600" dirty="0" smtClean="0">
                <a:latin typeface="Calibri" panose="020F0502020204030204" pitchFamily="34" charset="0"/>
              </a:rPr>
              <a:t>2014</a:t>
            </a:r>
            <a:r>
              <a:rPr lang="en-US" sz="3600" dirty="0" smtClean="0"/>
              <a:t> DRRP expanded to 8 state agencies across 6 states (VA, MD, OK, DE, KY, TX)</a:t>
            </a:r>
          </a:p>
          <a:p>
            <a:pPr lvl="1"/>
            <a:r>
              <a:rPr lang="en-US" sz="3400" dirty="0" smtClean="0"/>
              <a:t>Refine and test the ROI model with more heterogeneous set of state agencies</a:t>
            </a:r>
          </a:p>
          <a:p>
            <a:pPr lvl="1"/>
            <a:r>
              <a:rPr lang="en-US" sz="3400" dirty="0" smtClean="0"/>
              <a:t>Explore feasibility of a VR-ROI Calculator</a:t>
            </a:r>
          </a:p>
          <a:p>
            <a:pPr>
              <a:buFont typeface="Times New Roman" panose="02020603050405020304" pitchFamily="18" charset="0"/>
              <a:buChar char="●"/>
            </a:pPr>
            <a:r>
              <a:rPr lang="en-US" sz="3600" dirty="0" smtClean="0"/>
              <a:t>Using data on 3 cohorts: SFY 2000, 2007,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VR-ROI Project Team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077200" cy="4056529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1800"/>
              </a:spcBef>
              <a:buNone/>
            </a:pPr>
            <a:r>
              <a:rPr lang="en-US" sz="2100" dirty="0" smtClean="0">
                <a:solidFill>
                  <a:srgbClr val="1F8C48"/>
                </a:solidFill>
                <a:effectLst/>
              </a:rPr>
              <a:t>Those who are at the Summit</a:t>
            </a:r>
            <a:endParaRPr lang="en-US" sz="2100" dirty="0">
              <a:solidFill>
                <a:srgbClr val="1F8C48"/>
              </a:solidFill>
              <a:effectLst/>
            </a:endParaRPr>
          </a:p>
          <a:p>
            <a:pPr>
              <a:spcBef>
                <a:spcPts val="600"/>
              </a:spcBef>
              <a:buClrTx/>
              <a:buSzPct val="93000"/>
              <a:defRPr/>
            </a:pPr>
            <a:r>
              <a:rPr lang="en-US" dirty="0" smtClean="0">
                <a:effectLst/>
              </a:rPr>
              <a:t>Bob Schmidt (PI), </a:t>
            </a:r>
            <a:r>
              <a:rPr lang="en-US" dirty="0">
                <a:effectLst/>
              </a:rPr>
              <a:t>University of Richmond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/>
              </a:rPr>
              <a:t>John Pepper, University of Virginia</a:t>
            </a:r>
          </a:p>
          <a:p>
            <a:pPr lvl="0">
              <a:spcBef>
                <a:spcPts val="600"/>
              </a:spcBef>
              <a:buClrTx/>
              <a:buSzPct val="93000"/>
              <a:defRPr/>
            </a:pPr>
            <a:r>
              <a:rPr lang="en-US" dirty="0">
                <a:effectLst/>
              </a:rPr>
              <a:t>Steven Stern, Stony Brook University</a:t>
            </a:r>
          </a:p>
          <a:p>
            <a:pPr>
              <a:spcBef>
                <a:spcPts val="600"/>
              </a:spcBef>
              <a:buClrTx/>
              <a:buSzPct val="93000"/>
              <a:defRPr/>
            </a:pPr>
            <a:r>
              <a:rPr lang="en-US" dirty="0" smtClean="0">
                <a:effectLst/>
              </a:rPr>
              <a:t>Joe </a:t>
            </a:r>
            <a:r>
              <a:rPr lang="en-US" dirty="0">
                <a:effectLst/>
              </a:rPr>
              <a:t>Ashley (Co-PI), Virginia DARS</a:t>
            </a:r>
          </a:p>
          <a:p>
            <a:pPr>
              <a:spcBef>
                <a:spcPts val="600"/>
              </a:spcBef>
              <a:buClrTx/>
              <a:buSzPct val="93000"/>
              <a:defRPr/>
            </a:pPr>
            <a:r>
              <a:rPr lang="en-US" dirty="0" smtClean="0">
                <a:effectLst/>
              </a:rPr>
              <a:t>Rob </a:t>
            </a:r>
            <a:r>
              <a:rPr lang="en-US" dirty="0">
                <a:effectLst/>
              </a:rPr>
              <a:t>Froehlich (Project Coordinator), GW University</a:t>
            </a:r>
          </a:p>
          <a:p>
            <a:pPr>
              <a:spcBef>
                <a:spcPts val="600"/>
              </a:spcBef>
              <a:buClrTx/>
              <a:buSzPct val="93000"/>
              <a:defRPr/>
            </a:pPr>
            <a:r>
              <a:rPr lang="en-US" dirty="0" smtClean="0">
                <a:effectLst/>
              </a:rPr>
              <a:t>Maureen </a:t>
            </a:r>
            <a:r>
              <a:rPr lang="en-US" dirty="0">
                <a:effectLst/>
              </a:rPr>
              <a:t>McGuire-Kuletz, George Washington University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</a:rPr>
              <a:t>Kirsten </a:t>
            </a:r>
            <a:r>
              <a:rPr lang="en-US" dirty="0">
                <a:effectLst/>
              </a:rPr>
              <a:t>Rowe, Virginia DARS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1F8C48"/>
                </a:solidFill>
                <a:effectLst/>
              </a:rPr>
              <a:t>Others who could not make it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</a:rPr>
              <a:t>Chris </a:t>
            </a:r>
            <a:r>
              <a:rPr lang="en-US" dirty="0">
                <a:effectLst/>
              </a:rPr>
              <a:t>Clapp, Florida State University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</a:rPr>
              <a:t>J Morrow, Morrow Consulting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</a:rPr>
              <a:t>KD Nyegaard, Career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592"/>
                </a:solidFill>
              </a:rPr>
              <a:t>Objectives for Today</a:t>
            </a:r>
            <a:endParaRPr lang="en-US" dirty="0">
              <a:solidFill>
                <a:srgbClr val="0205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Times New Roman" panose="02020603050405020304" pitchFamily="18" charset="0"/>
              <a:buChar char="●"/>
            </a:pPr>
            <a:r>
              <a:rPr lang="en-US" sz="3200" dirty="0" smtClean="0"/>
              <a:t>Describe some principles underlying the VR-ROI project</a:t>
            </a:r>
            <a:endParaRPr lang="en-US" sz="3200" dirty="0"/>
          </a:p>
          <a:p>
            <a:pPr>
              <a:spcBef>
                <a:spcPts val="1200"/>
              </a:spcBef>
              <a:buFont typeface="Times New Roman" panose="02020603050405020304" pitchFamily="18" charset="0"/>
              <a:buChar char="●"/>
            </a:pPr>
            <a:r>
              <a:rPr lang="en-US" sz="3200" dirty="0" smtClean="0"/>
              <a:t>Draw parallels with principles underlying WIOA</a:t>
            </a:r>
          </a:p>
          <a:p>
            <a:pPr>
              <a:spcBef>
                <a:spcPts val="1200"/>
              </a:spcBef>
              <a:buFont typeface="Times New Roman" panose="02020603050405020304" pitchFamily="18" charset="0"/>
              <a:buChar char="●"/>
            </a:pPr>
            <a:r>
              <a:rPr lang="en-US" sz="3200" dirty="0" smtClean="0"/>
              <a:t>Illustrate some of these principles with our findings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ROI and Celerity:</a:t>
            </a:r>
            <a:br>
              <a:rPr lang="en-US" dirty="0" smtClean="0"/>
            </a:br>
            <a:r>
              <a:rPr lang="en-US" dirty="0" smtClean="0"/>
              <a:t>What is the “Formula”?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 descr="tortoise and ha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4" b="15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VR – ROI </a:t>
            </a:r>
            <a:r>
              <a:rPr lang="en-US" dirty="0" smtClean="0"/>
              <a:t>Project’s 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867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This is not your father’s VR ROI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Nor is WIOA yesterday’s approach to reporting performance for workforce programs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As we envision it, VR ROI can provide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 </a:t>
            </a:r>
            <a:r>
              <a:rPr lang="en-US" dirty="0"/>
              <a:t>tool to learn about your program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A supplement to the Common Measures. For example</a:t>
            </a:r>
            <a:r>
              <a:rPr lang="en-US" dirty="0"/>
              <a:t>, </a:t>
            </a:r>
            <a:r>
              <a:rPr lang="en-US" dirty="0" smtClean="0"/>
              <a:t>for Virginia DARS applicants </a:t>
            </a:r>
            <a:r>
              <a:rPr lang="en-US" dirty="0"/>
              <a:t>in 2000 who received VR services</a:t>
            </a:r>
            <a:r>
              <a:rPr lang="en-US" dirty="0" smtClean="0"/>
              <a:t>,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80</a:t>
            </a:r>
            <a:r>
              <a:rPr lang="en-US" dirty="0"/>
              <a:t>% enjoyed earnings gains that exceeded the cost of their </a:t>
            </a:r>
            <a:r>
              <a:rPr lang="en-US" dirty="0" smtClean="0"/>
              <a:t>VR</a:t>
            </a:r>
            <a:r>
              <a:rPr lang="en-US" dirty="0"/>
              <a:t>.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For </a:t>
            </a:r>
            <a:r>
              <a:rPr lang="en-US" dirty="0"/>
              <a:t>every $1,000 spent by DARS, the </a:t>
            </a:r>
            <a:r>
              <a:rPr lang="en-US" dirty="0" smtClean="0"/>
              <a:t>median </a:t>
            </a:r>
            <a:r>
              <a:rPr lang="en-US" dirty="0"/>
              <a:t>consumer earned $7,100 more over 10 years than they would have earned without VR services</a:t>
            </a:r>
            <a:r>
              <a:rPr lang="en-US" dirty="0" smtClean="0"/>
              <a:t>.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/>
              <a:t>top 10% earned $45,100 (or more) over the same period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Below we talk through and illustrate seven key features of our approach to ROI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VR – </a:t>
            </a:r>
            <a:r>
              <a:rPr lang="en-US" sz="3600" dirty="0" smtClean="0"/>
              <a:t>ROI Feature # </a:t>
            </a:r>
            <a:r>
              <a:rPr lang="en-US" sz="3600" dirty="0" smtClean="0">
                <a:latin typeface="Calibri" panose="020F0502020204030204" pitchFamily="34" charset="0"/>
              </a:rPr>
              <a:t>1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Readily-Available Administrative Data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1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n-US" dirty="0" smtClean="0"/>
              <a:t>Uses readily-available administrative data from:</a:t>
            </a:r>
          </a:p>
          <a:p>
            <a:pPr marL="742950" lvl="2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State VR agencies (participant characteristics, services)</a:t>
            </a:r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State UI wage system (employment and earnings)</a:t>
            </a:r>
          </a:p>
          <a:p>
            <a:pPr marL="742950" lvl="2" indent="-34290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FEDES, WRIS (if can obtain approvals)</a:t>
            </a:r>
          </a:p>
          <a:p>
            <a:pPr marL="342900" lvl="1" indent="-342900">
              <a:lnSpc>
                <a:spcPct val="80000"/>
              </a:lnSpc>
              <a:spcBef>
                <a:spcPts val="1800"/>
              </a:spcBef>
              <a:buFont typeface="Times New Roman" panose="02020603050405020304" pitchFamily="18" charset="0"/>
              <a:buChar char="●"/>
            </a:pPr>
            <a:r>
              <a:rPr lang="en-US" sz="2400" dirty="0" smtClean="0"/>
              <a:t>WIOA discussion of cross-agency administrative data</a:t>
            </a:r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Encourages use of common </a:t>
            </a:r>
            <a:r>
              <a:rPr lang="en-US" sz="2200" dirty="0"/>
              <a:t>state identifier for individuals in core </a:t>
            </a:r>
            <a:r>
              <a:rPr lang="en-US" sz="2200" dirty="0" smtClean="0"/>
              <a:t>programs </a:t>
            </a:r>
          </a:p>
          <a:p>
            <a:pPr marL="1079500" lvl="3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000" dirty="0" smtClean="0"/>
              <a:t>Would enable </a:t>
            </a:r>
            <a:r>
              <a:rPr lang="en-US" sz="2000" dirty="0"/>
              <a:t>states </a:t>
            </a:r>
            <a:r>
              <a:rPr lang="en-US" sz="2000" dirty="0" smtClean="0"/>
              <a:t>to share data and track </a:t>
            </a:r>
            <a:r>
              <a:rPr lang="en-US" sz="2000" dirty="0"/>
              <a:t>services </a:t>
            </a:r>
            <a:r>
              <a:rPr lang="en-US" sz="2000" dirty="0" smtClean="0"/>
              <a:t>across programs at </a:t>
            </a:r>
            <a:r>
              <a:rPr lang="en-US" sz="2000" dirty="0"/>
              <a:t>the individual </a:t>
            </a:r>
            <a:r>
              <a:rPr lang="en-US" sz="2000" dirty="0" smtClean="0"/>
              <a:t>level</a:t>
            </a:r>
          </a:p>
          <a:p>
            <a:pPr marL="742950" lvl="2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Documenting competitive employment and earnings</a:t>
            </a:r>
          </a:p>
          <a:p>
            <a:pPr marL="1079500" lvl="3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“unemployment insurance wage records, tax records, earnings statements from the employer, and self-reported information”</a:t>
            </a:r>
          </a:p>
          <a:p>
            <a:pPr marL="1079500" lvl="3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RSA’s efforts on UI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3600" dirty="0"/>
              <a:t>VR – </a:t>
            </a:r>
            <a:r>
              <a:rPr lang="en-US" sz="3600" dirty="0" smtClean="0"/>
              <a:t>ROI Feature # </a:t>
            </a:r>
            <a:r>
              <a:rPr lang="en-US" sz="3600" dirty="0" smtClean="0">
                <a:latin typeface="Calibri" panose="020F0502020204030204" pitchFamily="34" charset="0"/>
              </a:rPr>
              <a:t>2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Estimate VR’s Impact from Service Start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2672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Font typeface="Times New Roman" panose="02020603050405020304" pitchFamily="18" charset="0"/>
              <a:buChar char="●"/>
            </a:pPr>
            <a:r>
              <a:rPr lang="en-US" dirty="0" smtClean="0"/>
              <a:t>Estimate </a:t>
            </a:r>
            <a:r>
              <a:rPr lang="en-US" dirty="0"/>
              <a:t>VR’s impact </a:t>
            </a:r>
            <a:r>
              <a:rPr lang="en-US" dirty="0" smtClean="0"/>
              <a:t>from when </a:t>
            </a:r>
            <a:r>
              <a:rPr lang="en-US" dirty="0"/>
              <a:t>services begin, not when they end (i.e., applicant cohorts rather than closure cohorts</a:t>
            </a:r>
            <a:r>
              <a:rPr lang="en-US" dirty="0" smtClean="0"/>
              <a:t>)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Applicants in a given fiscal year face similar VR rules (including possible order-of-selection) as well as employment climate</a:t>
            </a:r>
          </a:p>
          <a:p>
            <a:pPr lvl="0">
              <a:spcBef>
                <a:spcPts val="2400"/>
              </a:spcBef>
              <a:buFont typeface="Times New Roman" panose="02020603050405020304" pitchFamily="18" charset="0"/>
              <a:buChar char="●"/>
            </a:pPr>
            <a:r>
              <a:rPr lang="en-US" dirty="0" smtClean="0"/>
              <a:t>WIOA and RSA</a:t>
            </a:r>
            <a:endParaRPr lang="en-US" dirty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2200" dirty="0"/>
              <a:t>RSA-</a:t>
            </a:r>
            <a:r>
              <a:rPr lang="en-US" sz="2200" dirty="0">
                <a:latin typeface="Calibri" panose="020F0502020204030204" pitchFamily="34" charset="0"/>
              </a:rPr>
              <a:t>911</a:t>
            </a:r>
            <a:r>
              <a:rPr lang="en-US" sz="2200" dirty="0"/>
              <a:t> report focuses on closures during a period</a:t>
            </a:r>
            <a:endParaRPr lang="en-US" sz="2200" dirty="0" smtClean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However, RSA planning to review open cases quarterly for WIOA’s Measurable Skills Gains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26E-2B96-4BA6-A450-B9EC1DA92DA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22577</TotalTime>
  <Words>1513</Words>
  <Application>Microsoft Office PowerPoint</Application>
  <PresentationFormat>On-screen Show (4:3)</PresentationFormat>
  <Paragraphs>189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Focus</vt:lpstr>
      <vt:lpstr>WIOA &amp; the VR ROI Project: Thoughts &amp; Opportunities  </vt:lpstr>
      <vt:lpstr>Quick Survey</vt:lpstr>
      <vt:lpstr>What is the VR- ROI Project? </vt:lpstr>
      <vt:lpstr>VR-ROI Project Team</vt:lpstr>
      <vt:lpstr>Objectives for Today</vt:lpstr>
      <vt:lpstr>ROI and Celerity: What is the “Formula”?</vt:lpstr>
      <vt:lpstr>VR – ROI Project’s Approach</vt:lpstr>
      <vt:lpstr>VR – ROI Feature # 1: Readily-Available Administrative Data</vt:lpstr>
      <vt:lpstr>VR – ROI Feature # 2: Estimate VR’s Impact from Service Start</vt:lpstr>
      <vt:lpstr>VR – ROI Feature # 3 (slide 1 of 2): Estimate Longitudinal VR Impacts</vt:lpstr>
      <vt:lpstr>VR – ROI Feature # 3 (slide 2 of 2): Estimate Longitudinal VR Impacts</vt:lpstr>
      <vt:lpstr>VR – ROI Feature # 4: Examine Impact of Specific Service Types</vt:lpstr>
      <vt:lpstr>VR – ROI Feature # 5: Examine Impact for Different Disabling Conditions</vt:lpstr>
      <vt:lpstr>VR – ROI Features # 4 &amp; 5: Estimated Impacts by Service &amp; Disabling Condition</vt:lpstr>
      <vt:lpstr>Service Effects on Labor Market Outcomes for People with Mental Illness (DARS SFY 2000 Applicants)</vt:lpstr>
      <vt:lpstr>Service Effects on Labor Market Outcomes for People with Intellectual Disabilities (DARS SFY 2000 Applicants)</vt:lpstr>
      <vt:lpstr>Service Effects on Labor Market Outcomes for People with Physical Impairments (DARS SFY 2000 Applicants)</vt:lpstr>
      <vt:lpstr>VR – ROI Feature # 6: Rigorous Statistical Model</vt:lpstr>
      <vt:lpstr>Service Effects for People with Mental Illness (DARS SFY 2000 Applicants): Simple Comparisons  vs.  VR-ROI Model</vt:lpstr>
      <vt:lpstr>VR – ROI Feature # 7: Estimates Made at Individual Level </vt:lpstr>
      <vt:lpstr>VR – ROI Feature # 7: ROI of a Collaborative Transition Program</vt:lpstr>
      <vt:lpstr>VR – ROI Feature # 7: Virginia DARS VR ROI “Elevator Speech”</vt:lpstr>
      <vt:lpstr>VR – ROI Feature # 7: Annualized ROR by Disability Group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jkester</dc:creator>
  <cp:lastModifiedBy>vlamb</cp:lastModifiedBy>
  <cp:revision>714</cp:revision>
  <cp:lastPrinted>2016-09-06T11:25:03Z</cp:lastPrinted>
  <dcterms:created xsi:type="dcterms:W3CDTF">2015-07-06T13:33:01Z</dcterms:created>
  <dcterms:modified xsi:type="dcterms:W3CDTF">2016-09-20T18:37:32Z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TC103852691033</vt:lpwstr>
  </property>
</Properties>
</file>