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8" r:id="rId3"/>
    <p:sldId id="257" r:id="rId4"/>
    <p:sldId id="290" r:id="rId5"/>
    <p:sldId id="298" r:id="rId6"/>
    <p:sldId id="288" r:id="rId7"/>
    <p:sldId id="291" r:id="rId8"/>
    <p:sldId id="297" r:id="rId9"/>
    <p:sldId id="258" r:id="rId10"/>
    <p:sldId id="270" r:id="rId11"/>
    <p:sldId id="287" r:id="rId12"/>
    <p:sldId id="299" r:id="rId13"/>
    <p:sldId id="301" r:id="rId14"/>
    <p:sldId id="289" r:id="rId15"/>
    <p:sldId id="269" r:id="rId16"/>
    <p:sldId id="281" r:id="rId17"/>
    <p:sldId id="276" r:id="rId18"/>
    <p:sldId id="286" r:id="rId19"/>
    <p:sldId id="295" r:id="rId20"/>
    <p:sldId id="296" r:id="rId21"/>
    <p:sldId id="303" r:id="rId22"/>
    <p:sldId id="305" r:id="rId23"/>
    <p:sldId id="306" r:id="rId24"/>
    <p:sldId id="300" r:id="rId25"/>
    <p:sldId id="304" r:id="rId26"/>
    <p:sldId id="267" r:id="rId27"/>
    <p:sldId id="307" r:id="rId28"/>
    <p:sldId id="308" r:id="rId29"/>
    <p:sldId id="309" r:id="rId30"/>
    <p:sldId id="310" r:id="rId31"/>
    <p:sldId id="31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09" autoAdjust="0"/>
  </p:normalViewPr>
  <p:slideViewPr>
    <p:cSldViewPr snapToGrid="0" snapToObjects="1">
      <p:cViewPr varScale="1">
        <p:scale>
          <a:sx n="65" d="100"/>
          <a:sy n="65" d="100"/>
        </p:scale>
        <p:origin x="1158" y="72"/>
      </p:cViewPr>
      <p:guideLst>
        <p:guide orient="horz" pos="2136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ED649-47D3-4AC0-9F11-E185CC609AEB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26B3B-BCA7-4229-B987-08C5E772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3F897-6F1D-3647-9D6F-0895F9DA0A3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B23E1-1CE1-A84C-9EF3-C0AE3814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4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600" dirty="0" smtClean="0"/>
              <a:t>An empirically proven method for increasing the positive treatment outcomes of clients at risk for treatment failure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54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30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7F7E7C-3613-4912-A03E-DA3A4C1640E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36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434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Has Internal consistency of 0.93, a test-retest reliability of .84 (Lambert, Burlingame, Umphress, et al., 1996)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Higher scores indicate greater distress and/or frequency of symptoms or problems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(0=Never; 1=Rarely; 2=Sometimes; 3=Frequently; and 4=Almost always)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785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23E1-1CE1-A84C-9EF3-C0AE381441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23E1-1CE1-A84C-9EF3-C0AE381441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23E1-1CE1-A84C-9EF3-C0AE381441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ABFF78E-68C1-42A8-9BA9-7A4D5EC39B19}" type="datetime1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EC2C-C2FA-478D-AF1E-1994EF2425EC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8364-4EAD-48B3-842C-6AFC978DDBBA}" type="datetime1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EF83-A952-45FE-BB5D-0ED15EBD2197}" type="datetime1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B26DC97-D034-484F-B29E-1082C04602C7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E7DB15C-7C9C-4EB5-8C4B-418478A7C13E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C3EC-6B4B-4D4D-9E95-4FC3D647C96E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105D88-0F4F-4FF9-97AF-804A561CC5C4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D7D7E5-2C27-4AB9-AB1A-78D6022468A4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41172E8-ED77-4139-BF60-CA4EC79DDD03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CF9F-030B-4430-BBA2-B3D66F1D0225}" type="datetime1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908-1A27-4A03-890A-B58846800985}" type="datetime1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944F-4C45-4700-8C47-2E3F4CBC5798}" type="datetime1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F9-F617-46E9-AB1F-881868AA57A1}" type="datetime1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5202952-2D4F-4A26-A020-C839F6ECEFC1}" type="datetime1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3BD0393-E357-4B80-9801-0CF98A4E5508}" type="datetime1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1167-873E-4AA1-B420-B30CDEB58603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0C7F-7507-4D49-B835-F6E424EE0149}" type="datetime1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6B01-04F3-4379-B3BB-3A3D4208EF70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316E-62A7-4495-8725-89A33C95A342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D21043-B65B-4DC1-BF5F-B2B9A211435B}" type="datetime1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571A6E-0FD1-C64D-A1D8-BC9A28BB1B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mailto:saara.grizzell@aggiemail.u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391" y="4624668"/>
            <a:ext cx="6453809" cy="93345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Using Client-Focused Research Methods to Improve Outcomes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391" y="5562599"/>
            <a:ext cx="6453809" cy="74855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Saara T. Grizzell, Ph.D., CRC, LVRC &amp; </a:t>
            </a:r>
          </a:p>
          <a:p>
            <a:pPr algn="r"/>
            <a:r>
              <a:rPr lang="en-US" dirty="0" smtClean="0"/>
              <a:t>Julie F. Smart, </a:t>
            </a:r>
            <a:r>
              <a:rPr lang="en-US" dirty="0"/>
              <a:t>Ph.D., CRC (ret), LPC, LVRC, ABDA, AAPC, CCFC, NCC</a:t>
            </a:r>
            <a:endParaRPr lang="en-US" dirty="0" smtClean="0"/>
          </a:p>
          <a:p>
            <a:pPr algn="r"/>
            <a:r>
              <a:rPr lang="en-US" dirty="0" smtClean="0"/>
              <a:t>Utah State University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r="16382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8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498474" y="819150"/>
            <a:ext cx="7556313" cy="781050"/>
          </a:xfrm>
          <a:solidFill>
            <a:schemeClr val="bg1">
              <a:alpha val="70195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400" dirty="0" smtClean="0">
                <a:solidFill>
                  <a:srgbClr val="0070C0"/>
                </a:solidFill>
              </a:rPr>
              <a:t>Client-Focused Approach</a:t>
            </a:r>
          </a:p>
        </p:txBody>
      </p:sp>
      <p:sp>
        <p:nvSpPr>
          <p:cNvPr id="26627" name="Rectangle 3"/>
          <p:cNvSpPr>
            <a:spLocks noGrp="1"/>
          </p:cNvSpPr>
          <p:nvPr>
            <p:ph sz="half" idx="1"/>
          </p:nvPr>
        </p:nvSpPr>
        <p:spPr>
          <a:xfrm>
            <a:off x="628650" y="1885950"/>
            <a:ext cx="7810500" cy="40195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4000" dirty="0" smtClean="0"/>
              <a:t>Involves assessing the client’</a:t>
            </a:r>
            <a:r>
              <a:rPr lang="en-US" altLang="ja-JP" sz="4000" dirty="0" smtClean="0"/>
              <a:t>s progress on a weekly basis during the treatment course and providing weekly feedback to the counselor and the client about the client’s progress</a:t>
            </a:r>
            <a:endParaRPr lang="en-US" altLang="en-US" sz="4000" dirty="0" smtClean="0"/>
          </a:p>
        </p:txBody>
      </p:sp>
      <p:sp>
        <p:nvSpPr>
          <p:cNvPr id="266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F10B76-0EE6-4B1C-A4FB-EAD4FADBDB6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0" y="1885950"/>
            <a:ext cx="428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Treatment-focused vs. Client-focused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7541" y="2286000"/>
            <a:ext cx="3657600" cy="3678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oncerned with establishing comparative and intervention efficacy  </a:t>
            </a:r>
          </a:p>
          <a:p>
            <a:pPr marL="0" indent="0">
              <a:buNone/>
            </a:pPr>
            <a:r>
              <a:rPr lang="en-US" sz="2400" dirty="0" smtClean="0"/>
              <a:t>Provides aggregated results over groups of participants</a:t>
            </a:r>
          </a:p>
          <a:p>
            <a:pPr marL="0" indent="0">
              <a:buNone/>
            </a:pPr>
            <a:r>
              <a:rPr lang="en-US" sz="2400" dirty="0" smtClean="0"/>
              <a:t>Focuses on the group’s response to treatment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286000"/>
            <a:ext cx="3657600" cy="4125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Monitors individual progress over the course of treatment </a:t>
            </a:r>
          </a:p>
          <a:p>
            <a:pPr marL="0" indent="0">
              <a:buNone/>
            </a:pPr>
            <a:r>
              <a:rPr lang="en-US" sz="2400" dirty="0" smtClean="0"/>
              <a:t>Provides feedback to the client and the clinician during the course of treatment</a:t>
            </a:r>
          </a:p>
          <a:p>
            <a:pPr marL="0" indent="0">
              <a:buNone/>
            </a:pPr>
            <a:r>
              <a:rPr lang="en-US" sz="2400" dirty="0" smtClean="0"/>
              <a:t>Focuses on client-specific response to treatment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7541" y="1909482"/>
            <a:ext cx="3657600" cy="322729"/>
          </a:xfrm>
        </p:spPr>
        <p:txBody>
          <a:bodyPr/>
          <a:lstStyle/>
          <a:p>
            <a:r>
              <a:rPr lang="en-US" dirty="0" smtClean="0"/>
              <a:t>Treatment-Focused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909482"/>
            <a:ext cx="3657600" cy="322729"/>
          </a:xfrm>
        </p:spPr>
        <p:txBody>
          <a:bodyPr/>
          <a:lstStyle/>
          <a:p>
            <a:r>
              <a:rPr lang="en-US" dirty="0" smtClean="0"/>
              <a:t>Patient or Client-Focused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Client-Focused Assessment Systems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Although several systems have been developed, only two systems have demonstrated gains in randomized controlled trials (Duncan, 2013):</a:t>
            </a:r>
          </a:p>
          <a:p>
            <a:pPr marL="0" indent="0">
              <a:buNone/>
            </a:pPr>
            <a:r>
              <a:rPr lang="en-US" sz="2400" dirty="0" smtClean="0"/>
              <a:t>The Outcome Questionnaire-45 (OQ-45; Lambert, Kahler, Harmon, Burlingame, &amp; Shimokawa, 2013)</a:t>
            </a:r>
          </a:p>
          <a:p>
            <a:pPr marL="0" indent="0">
              <a:buNone/>
            </a:pPr>
            <a:r>
              <a:rPr lang="en-US" sz="2400" dirty="0" smtClean="0"/>
              <a:t>Partners for Change Outcome Management System (PCOMS; Miller, Duncan, Sorrell, &amp; Brown, 2005)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98206"/>
            <a:ext cx="7556313" cy="1177902"/>
          </a:xfrm>
        </p:spPr>
        <p:txBody>
          <a:bodyPr/>
          <a:lstStyle/>
          <a:p>
            <a:r>
              <a:rPr lang="en-US" dirty="0" smtClean="0"/>
              <a:t>Client-Focused </a:t>
            </a:r>
            <a:r>
              <a:rPr lang="en-US" dirty="0" smtClean="0"/>
              <a:t>Research: Enhancing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66900"/>
            <a:ext cx="7807326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P</a:t>
            </a:r>
            <a:r>
              <a:rPr lang="en-US" sz="2600" dirty="0" smtClean="0"/>
              <a:t>articularly helpful in decreasing deterioration rates</a:t>
            </a:r>
          </a:p>
          <a:p>
            <a:pPr marL="0" indent="0">
              <a:buNone/>
            </a:pPr>
            <a:r>
              <a:rPr lang="en-US" sz="2600" dirty="0" smtClean="0"/>
              <a:t>Used in inpatient and outpatient settings</a:t>
            </a:r>
          </a:p>
          <a:p>
            <a:pPr marL="0" indent="0">
              <a:buNone/>
            </a:pPr>
            <a:r>
              <a:rPr lang="en-US" sz="2600" dirty="0" smtClean="0"/>
              <a:t>Positively related to client outcomes</a:t>
            </a:r>
          </a:p>
          <a:p>
            <a:pPr marL="0" indent="0">
              <a:buNone/>
            </a:pPr>
            <a:r>
              <a:rPr lang="en-US" sz="2600" dirty="0" smtClean="0"/>
              <a:t>Used as a quality assurance system in agency settings</a:t>
            </a:r>
          </a:p>
          <a:p>
            <a:pPr marL="0" indent="0">
              <a:buNone/>
            </a:pPr>
            <a:r>
              <a:rPr lang="en-US" sz="2600" dirty="0"/>
              <a:t>More recently used in a state VR setting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smtClean="0"/>
              <a:t>Hawkins et al, 2004; Lambert</a:t>
            </a:r>
            <a:r>
              <a:rPr lang="en-US" dirty="0"/>
              <a:t>, Hansen, &amp; Finch, </a:t>
            </a:r>
            <a:r>
              <a:rPr lang="en-US" dirty="0" smtClean="0"/>
              <a:t>2001a; </a:t>
            </a:r>
            <a:r>
              <a:rPr lang="en-US" dirty="0"/>
              <a:t>Lambert et al, 2002a; </a:t>
            </a:r>
            <a:r>
              <a:rPr lang="en-US" dirty="0"/>
              <a:t>Shimokawa, Lambert, &amp; Smart, 2010; Whipple</a:t>
            </a:r>
            <a:r>
              <a:rPr lang="en-US" dirty="0" smtClean="0"/>
              <a:t>, Lambert, Vermeersch, Smart, Nielsen, &amp; Hawkins, 2003; </a:t>
            </a:r>
            <a:r>
              <a:rPr lang="en-US" dirty="0"/>
              <a:t>; Hawkins, Lambert, Vermeersch, Slade, &amp; Tuttle, </a:t>
            </a:r>
            <a:r>
              <a:rPr lang="en-US" dirty="0" smtClean="0"/>
              <a:t>2004)</a:t>
            </a:r>
            <a:r>
              <a:rPr lang="en-US" sz="28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4853268"/>
            <a:ext cx="8648700" cy="200473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70C0"/>
                </a:solidFill>
              </a:rPr>
              <a:t>Using Client-Focused Approach in a State VR Setting: Pilot Study Example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b="10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69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98474" y="559221"/>
            <a:ext cx="7556313" cy="99508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400" dirty="0" smtClean="0">
                <a:solidFill>
                  <a:srgbClr val="0070C0"/>
                </a:solidFill>
              </a:rPr>
              <a:t>Study Purpose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98475" y="2122487"/>
            <a:ext cx="4035426" cy="382111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200" dirty="0"/>
              <a:t>E</a:t>
            </a:r>
            <a:r>
              <a:rPr lang="en-US" altLang="en-US" sz="3200" dirty="0" smtClean="0"/>
              <a:t>xamine the impact of providing treatment progress feedback to 30 individuals receiving services at a vocational rehabilitation agency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 dirty="0" smtClean="0"/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B2A69C-E9DC-49F1-8487-DF78C8DF8490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350" y="2122487"/>
            <a:ext cx="2968437" cy="349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6350" y="2122487"/>
            <a:ext cx="3429000" cy="3821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2122487"/>
            <a:ext cx="3273237" cy="40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chemeClr val="bg1">
              <a:alpha val="70195"/>
            </a:schemeClr>
          </a:solidFill>
        </p:spPr>
        <p:txBody>
          <a:bodyPr wrap="square" bIns="9144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000" dirty="0" smtClean="0">
                <a:solidFill>
                  <a:srgbClr val="0070C0"/>
                </a:solidFill>
              </a:rPr>
              <a:t>Study Design and Conditions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3224" y="2151063"/>
            <a:ext cx="4435475" cy="39751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C00000"/>
                </a:solidFill>
              </a:rPr>
              <a:t>Study Design: </a:t>
            </a:r>
            <a:r>
              <a:rPr lang="en-US" altLang="en-US" sz="2400" dirty="0" smtClean="0">
                <a:solidFill>
                  <a:schemeClr val="tx1"/>
                </a:solidFill>
              </a:rPr>
              <a:t>Repeated measures randomized wait-list control design with matching prior to randomization</a:t>
            </a:r>
            <a:endParaRPr lang="en-US" altLang="en-US" sz="2400" dirty="0" smtClean="0">
              <a:solidFill>
                <a:schemeClr val="accent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C00000"/>
                </a:solidFill>
              </a:rPr>
              <a:t>Feedback Condition (Fb): </a:t>
            </a:r>
            <a:r>
              <a:rPr lang="en-US" altLang="en-US" sz="2400" dirty="0" smtClean="0"/>
              <a:t>Group counseling with feedback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C00000"/>
                </a:solidFill>
              </a:rPr>
              <a:t>Treatment as Usual (TAU): </a:t>
            </a:r>
            <a:r>
              <a:rPr lang="en-US" altLang="en-US" sz="2400" dirty="0" smtClean="0">
                <a:solidFill>
                  <a:srgbClr val="000000"/>
                </a:solidFill>
              </a:rPr>
              <a:t>Group counseling but no feedback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43014" name="Content Placeholder 4" descr="grouptheraphy in circl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2151064"/>
            <a:ext cx="3789107" cy="3659802"/>
          </a:xfrm>
        </p:spPr>
      </p:pic>
      <p:sp>
        <p:nvSpPr>
          <p:cNvPr id="430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5B371C-4398-4056-BCEE-A44CA8C6A06C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 flipV="1">
            <a:off x="304800" y="6423025"/>
            <a:ext cx="47783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82723" tIns="40636" rIns="82723" bIns="40636">
            <a:spAutoFit/>
          </a:bodyPr>
          <a:lstStyle>
            <a:lvl1pPr defTabSz="836613"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36613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36613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36613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36613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366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366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366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366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CC"/>
              </a:buClr>
              <a:buSzPct val="75000"/>
              <a:buFont typeface="Monotype Sorts" charset="2"/>
              <a:buNone/>
            </a:pPr>
            <a:endParaRPr lang="en-US" altLang="en-US" sz="110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solidFill>
            <a:schemeClr val="bg1">
              <a:alpha val="70195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>
                <a:solidFill>
                  <a:srgbClr val="0070C0"/>
                </a:solidFill>
              </a:rPr>
              <a:t>OQ-45: Progress and Outcome</a:t>
            </a:r>
          </a:p>
        </p:txBody>
      </p:sp>
      <p:sp>
        <p:nvSpPr>
          <p:cNvPr id="34819" name="Rectangle 3"/>
          <p:cNvSpPr>
            <a:spLocks noGrp="1"/>
          </p:cNvSpPr>
          <p:nvPr>
            <p:ph sz="half" idx="1"/>
          </p:nvPr>
        </p:nvSpPr>
        <p:spPr>
          <a:xfrm>
            <a:off x="498475" y="1548021"/>
            <a:ext cx="7293803" cy="4948029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600" dirty="0" smtClean="0"/>
              <a:t>Outcome Questionnaire-45 (OQ-45) designed to track progress during treatment and outcomes at termination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600" dirty="0" smtClean="0"/>
              <a:t>Responses used to generate progress report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600" dirty="0" smtClean="0"/>
              <a:t>Progress report acts as the feedback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 smtClean="0"/>
              <a:t>    (Lambert, Kahler, Harmon, Burlingame, &amp; Shimokawa, 2013)</a:t>
            </a: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A35446-1A01-42B5-8997-0238A8016A88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xfrm>
            <a:off x="498474" y="819150"/>
            <a:ext cx="7556313" cy="781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400" dirty="0" smtClean="0">
                <a:solidFill>
                  <a:srgbClr val="0070C0"/>
                </a:solidFill>
              </a:rPr>
              <a:t>Recruitment/Enrollment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2"/>
          </p:nvPr>
        </p:nvSpPr>
        <p:spPr>
          <a:xfrm>
            <a:off x="497541" y="2590800"/>
            <a:ext cx="3657600" cy="4267200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dirty="0"/>
              <a:t>I</a:t>
            </a:r>
            <a:r>
              <a:rPr lang="en-US" altLang="en-US" sz="2400" dirty="0" smtClean="0"/>
              <a:t>dentified clients from own client base who met criteria    </a:t>
            </a:r>
          </a:p>
          <a:p>
            <a:pPr marL="0" indent="0">
              <a:buNone/>
            </a:pPr>
            <a:r>
              <a:rPr lang="en-US" altLang="en-US" sz="2400" dirty="0"/>
              <a:t>I</a:t>
            </a:r>
            <a:r>
              <a:rPr lang="en-US" altLang="en-US" sz="2400" dirty="0" smtClean="0"/>
              <a:t>nformed </a:t>
            </a:r>
            <a:r>
              <a:rPr lang="en-US" altLang="en-US" sz="2400" dirty="0"/>
              <a:t>potential </a:t>
            </a:r>
            <a:r>
              <a:rPr lang="en-US" altLang="en-US" sz="2400" dirty="0" smtClean="0"/>
              <a:t>participants </a:t>
            </a:r>
            <a:r>
              <a:rPr lang="en-US" altLang="en-US" sz="2400" dirty="0"/>
              <a:t>of </a:t>
            </a:r>
            <a:r>
              <a:rPr lang="en-US" altLang="en-US" sz="2400" dirty="0" smtClean="0"/>
              <a:t>study</a:t>
            </a:r>
          </a:p>
          <a:p>
            <a:pPr marL="0" indent="0">
              <a:buNone/>
            </a:pPr>
            <a:r>
              <a:rPr lang="en-US" altLang="en-US" sz="2400" dirty="0" smtClean="0"/>
              <a:t>Administered the GRQ, a screening tool that assesses readiness for group</a:t>
            </a:r>
            <a:endParaRPr lang="en-US" alt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33900" y="2590800"/>
            <a:ext cx="3619500" cy="3535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Contacted interested participants</a:t>
            </a:r>
          </a:p>
          <a:p>
            <a:pPr marL="0" indent="0">
              <a:buNone/>
            </a:pPr>
            <a:r>
              <a:rPr lang="en-US" sz="2400" dirty="0" smtClean="0"/>
              <a:t>Enrolled participants</a:t>
            </a:r>
          </a:p>
          <a:p>
            <a:pPr marL="0" indent="0">
              <a:buNone/>
            </a:pPr>
            <a:r>
              <a:rPr lang="en-US" sz="2400" dirty="0" smtClean="0"/>
              <a:t>Conducted initial interview</a:t>
            </a:r>
          </a:p>
          <a:p>
            <a:pPr marL="0" indent="0">
              <a:buNone/>
            </a:pPr>
            <a:r>
              <a:rPr lang="en-US" sz="2400" dirty="0" smtClean="0"/>
              <a:t>Administered baseline QO-45</a:t>
            </a:r>
            <a:endParaRPr lang="en-US" sz="2400" dirty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202C3C-2E54-462E-8F74-7DD4C1368714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Counselors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Researcher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498474" y="607359"/>
            <a:ext cx="7556313" cy="649942"/>
          </a:xfrm>
          <a:solidFill>
            <a:schemeClr val="bg1">
              <a:alpha val="70195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>
                <a:solidFill>
                  <a:srgbClr val="0070C0"/>
                </a:solidFill>
              </a:rPr>
              <a:t>Counseling Groups</a:t>
            </a:r>
          </a:p>
        </p:txBody>
      </p:sp>
      <p:sp>
        <p:nvSpPr>
          <p:cNvPr id="28675" name="Rectangle 3"/>
          <p:cNvSpPr>
            <a:spLocks noGrp="1"/>
          </p:cNvSpPr>
          <p:nvPr>
            <p:ph sz="half" idx="1"/>
          </p:nvPr>
        </p:nvSpPr>
        <p:spPr>
          <a:xfrm>
            <a:off x="949325" y="1668394"/>
            <a:ext cx="6924675" cy="431165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/>
              <a:t>5 counseling groups, 4 to 6 members each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/>
              <a:t>Conducted by a facilitator and co-facilitator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/>
              <a:t>Group facilitator or co-facilitator served as participant’</a:t>
            </a:r>
            <a:r>
              <a:rPr lang="en-US" altLang="ja-JP" sz="2800" dirty="0" smtClean="0"/>
              <a:t>s individual VR counselor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ja-JP" sz="2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ja-JP" sz="2800" dirty="0" smtClean="0"/>
              <a:t>Duration and frequency: 1.5 hours per session, once weekly for 10 weeks</a:t>
            </a:r>
            <a:endParaRPr lang="en-US" altLang="en-US" sz="3200" dirty="0" smtClean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 sz="22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anose="05000000000000000000" pitchFamily="2" charset="2"/>
              <a:buChar char=""/>
              <a:defRPr>
                <a:solidFill>
                  <a:srgbClr val="26262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A1FEE0-7F8B-4DF3-98E0-1454A78EF600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5164449"/>
            <a:ext cx="4038600" cy="78733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Objectives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7622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r="16276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18053" y="928884"/>
            <a:ext cx="4215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Specify research methods/procedures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List </a:t>
            </a:r>
            <a:r>
              <a:rPr lang="en-US" sz="2400" dirty="0" smtClean="0">
                <a:solidFill>
                  <a:schemeClr val="bg1"/>
                </a:solidFill>
              </a:rPr>
              <a:t>possible </a:t>
            </a:r>
            <a:r>
              <a:rPr lang="en-US" sz="2400" dirty="0">
                <a:solidFill>
                  <a:schemeClr val="bg1"/>
                </a:solidFill>
              </a:rPr>
              <a:t>uses of client-focused research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ID </a:t>
            </a:r>
            <a:r>
              <a:rPr lang="en-US" sz="2400" dirty="0">
                <a:solidFill>
                  <a:schemeClr val="bg1"/>
                </a:solidFill>
              </a:rPr>
              <a:t>three considerations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Conceptualize </a:t>
            </a:r>
            <a:r>
              <a:rPr lang="en-US" sz="2400" dirty="0" smtClean="0">
                <a:solidFill>
                  <a:schemeClr val="bg1"/>
                </a:solidFill>
              </a:rPr>
              <a:t>approaches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8474" y="800100"/>
            <a:ext cx="7556313" cy="8001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Feedback Provision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Feedback </a:t>
            </a:r>
            <a:r>
              <a:rPr lang="en-US" sz="2400" dirty="0" smtClean="0"/>
              <a:t>provided to counselors regarding progress of clients in Fb condition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One page report about client treatment response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533900" y="2447365"/>
            <a:ext cx="3523578" cy="3678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One page report </a:t>
            </a:r>
            <a:r>
              <a:rPr lang="en-US" sz="2400" dirty="0" smtClean="0"/>
              <a:t>provided to participants in the Fb condition </a:t>
            </a:r>
          </a:p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graph charting progress and a narrative about the rate of </a:t>
            </a:r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to Counselors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Feedback to Participants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Study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5" y="1394618"/>
            <a:ext cx="3784413" cy="4371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Researcher asked all participants to rate progress toward employment and group counseling goals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1482326"/>
            <a:ext cx="3244662" cy="44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77688"/>
            <a:ext cx="7556313" cy="1116106"/>
          </a:xfrm>
        </p:spPr>
        <p:txBody>
          <a:bodyPr/>
          <a:lstStyle/>
          <a:p>
            <a:r>
              <a:rPr lang="en-US" dirty="0" smtClean="0"/>
              <a:t>Data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28800"/>
            <a:ext cx="7556313" cy="4849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independent variables of time, condition, and office were included in a Linear Mixed Effects Model analysis for each of the dependent variables (symptom distress, interpersonal relationships, and social role performance)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865094"/>
            <a:ext cx="7556313" cy="1116106"/>
          </a:xfrm>
        </p:spPr>
        <p:txBody>
          <a:bodyPr/>
          <a:lstStyle/>
          <a:p>
            <a:r>
              <a:rPr lang="en-US" dirty="0" smtClean="0"/>
              <a:t>Data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Chi square analysis was used to analyze potential differences in categorical demographic variables between conditions</a:t>
            </a:r>
          </a:p>
          <a:p>
            <a:pPr marL="0" indent="0">
              <a:buNone/>
            </a:pPr>
            <a:r>
              <a:rPr lang="en-US" sz="2800" dirty="0"/>
              <a:t>McNemar test for correlated proportions was used to determine employment outcomes </a:t>
            </a:r>
          </a:p>
          <a:p>
            <a:pPr marL="0" indent="0">
              <a:buNone/>
            </a:pPr>
            <a:r>
              <a:rPr lang="en-US" sz="2800" dirty="0" smtClean="0"/>
              <a:t>Independent samples t-tests were used to analyze the employment progress ratings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8474" y="1390650"/>
            <a:ext cx="7556313" cy="47355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social role performance and mental health functioning scores </a:t>
            </a:r>
            <a:r>
              <a:rPr lang="en-US" sz="2400" dirty="0" smtClean="0"/>
              <a:t>in </a:t>
            </a:r>
            <a:r>
              <a:rPr lang="en-US" sz="2400" dirty="0"/>
              <a:t>both conditions showed significant improvement.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Ratings for employment progress were statistically significant, </a:t>
            </a:r>
            <a:r>
              <a:rPr lang="en-US" sz="2400" i="1" dirty="0" smtClean="0"/>
              <a:t>f</a:t>
            </a:r>
            <a:r>
              <a:rPr lang="en-US" sz="2400" dirty="0" smtClean="0"/>
              <a:t>(251)=2.77, </a:t>
            </a:r>
            <a:r>
              <a:rPr lang="en-US" sz="2400" i="1" dirty="0" smtClean="0"/>
              <a:t>p</a:t>
            </a:r>
            <a:r>
              <a:rPr lang="en-US" sz="2400" dirty="0" smtClean="0"/>
              <a:t>=.006, two tailed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Employment outcomes were significant for both conditions (</a:t>
            </a:r>
            <a:r>
              <a:rPr lang="en-US" sz="2400" i="1" dirty="0" smtClean="0"/>
              <a:t>p</a:t>
            </a:r>
            <a:r>
              <a:rPr lang="en-US" sz="2400" dirty="0" smtClean="0"/>
              <a:t>=0.012), and close to significance for the treatment condition (</a:t>
            </a:r>
            <a:r>
              <a:rPr lang="en-US" sz="2400" i="1" dirty="0" smtClean="0"/>
              <a:t>p</a:t>
            </a:r>
            <a:r>
              <a:rPr lang="en-US" sz="2400" dirty="0" smtClean="0"/>
              <a:t>=0.063). 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181100"/>
            <a:ext cx="7556313" cy="69700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15499"/>
            <a:ext cx="7597776" cy="4036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Interestingly, participants in the feedback condition who received social security or subsistence benefits made the most steady and consistent progress with interpersonal relationships (</a:t>
            </a:r>
            <a:r>
              <a:rPr lang="en-US" sz="2800" i="1" dirty="0"/>
              <a:t>p</a:t>
            </a:r>
            <a:r>
              <a:rPr lang="en-US" sz="2800" dirty="0"/>
              <a:t>=.025), social role performance (</a:t>
            </a:r>
            <a:r>
              <a:rPr lang="en-US" sz="2800" i="1" dirty="0"/>
              <a:t>p</a:t>
            </a:r>
            <a:r>
              <a:rPr lang="en-US" sz="2800" dirty="0"/>
              <a:t>=.021), and mental health functioning (</a:t>
            </a:r>
            <a:r>
              <a:rPr lang="en-US" sz="2800" i="1" dirty="0"/>
              <a:t>p</a:t>
            </a:r>
            <a:r>
              <a:rPr lang="en-US" sz="2800" dirty="0"/>
              <a:t>=.028). </a:t>
            </a:r>
            <a:endParaRPr lang="en-US" sz="2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81300" y="4624668"/>
            <a:ext cx="6057900" cy="133798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Using Client-Focused Methods in Program Evaluation</a:t>
            </a:r>
            <a:endParaRPr lang="en-US" sz="3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5" r="16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30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Tasks of the Evaluator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8474" y="1135626"/>
            <a:ext cx="7556313" cy="5176684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2400" dirty="0" smtClean="0"/>
              <a:t>Verify </a:t>
            </a:r>
            <a:r>
              <a:rPr lang="en-US" sz="2400" dirty="0"/>
              <a:t>that </a:t>
            </a:r>
            <a:r>
              <a:rPr lang="en-US" sz="2400" dirty="0" smtClean="0"/>
              <a:t>implemented programs provide needed services</a:t>
            </a:r>
          </a:p>
          <a:p>
            <a:pPr marL="339725" indent="-339725"/>
            <a:r>
              <a:rPr lang="en-US" sz="2400" dirty="0" smtClean="0"/>
              <a:t>Determine which programs produce the most favorable outcomes</a:t>
            </a:r>
            <a:endParaRPr lang="en-US" sz="2400" dirty="0"/>
          </a:p>
          <a:p>
            <a:pPr marL="339725" indent="-339725"/>
            <a:r>
              <a:rPr lang="en-US" sz="2400" dirty="0" smtClean="0"/>
              <a:t>Select the programs that offer the most needed types of services</a:t>
            </a:r>
          </a:p>
          <a:p>
            <a:pPr marL="342900" indent="-342900"/>
            <a:r>
              <a:rPr lang="en-US" sz="2400" dirty="0" smtClean="0"/>
              <a:t>Determine if program interventions are the cause of the desired changes</a:t>
            </a:r>
            <a:endParaRPr lang="en-US" sz="2400" dirty="0"/>
          </a:p>
          <a:p>
            <a:pPr marL="342900" indent="-342900"/>
            <a:r>
              <a:rPr lang="en-US" sz="2400" dirty="0" smtClean="0"/>
              <a:t>Provide information to maintain and improve quality</a:t>
            </a:r>
            <a:endParaRPr lang="en-US" sz="2400" dirty="0"/>
          </a:p>
          <a:p>
            <a:pPr marL="0" indent="0"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Posavac</a:t>
            </a:r>
            <a:r>
              <a:rPr lang="en-US" sz="2400" dirty="0" smtClean="0"/>
              <a:t> &amp; Carey, 2007)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2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that Implemented Programs Provide Needed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“The most fundamental problem with programs is that some are either never implemented as planned or are implemented in such a diluted fashion that people in need receive no or minimal benefit.”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(p. 4, </a:t>
            </a:r>
            <a:r>
              <a:rPr lang="en-US" sz="2400" dirty="0" err="1" smtClean="0"/>
              <a:t>Posavac</a:t>
            </a:r>
            <a:r>
              <a:rPr lang="en-US" sz="2400" dirty="0" smtClean="0"/>
              <a:t> &amp; Carey, 2007)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Client-Focused Methods to Conduct Program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035426" cy="4144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Assessing the need for the program</a:t>
            </a:r>
          </a:p>
          <a:p>
            <a:pPr marL="0" indent="0">
              <a:buNone/>
            </a:pPr>
            <a:r>
              <a:rPr lang="en-US" sz="2400" dirty="0" smtClean="0"/>
              <a:t>Examining the process of meeting consumer needs</a:t>
            </a:r>
          </a:p>
          <a:p>
            <a:pPr marL="0" indent="0">
              <a:buNone/>
            </a:pPr>
            <a:r>
              <a:rPr lang="en-US" sz="2400" dirty="0" smtClean="0"/>
              <a:t>Assessing what the program has actually achieved</a:t>
            </a:r>
          </a:p>
          <a:p>
            <a:pPr marL="0" indent="0">
              <a:buNone/>
            </a:pPr>
            <a:r>
              <a:rPr lang="en-US" sz="2400" dirty="0" smtClean="0"/>
              <a:t>Evaluating program outcomes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29" y="2123767"/>
            <a:ext cx="3291058" cy="400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8" y="1738983"/>
            <a:ext cx="7010399" cy="4970276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Introduce client-focused research approach and how it can be used in program evaluation</a:t>
            </a:r>
            <a:endParaRPr lang="en-US" sz="2400" dirty="0"/>
          </a:p>
          <a:p>
            <a:r>
              <a:rPr lang="en-US" sz="2400" dirty="0"/>
              <a:t>R</a:t>
            </a:r>
            <a:r>
              <a:rPr lang="en-US" sz="2400" dirty="0" smtClean="0"/>
              <a:t>esearch </a:t>
            </a:r>
            <a:r>
              <a:rPr lang="en-US" sz="2400" dirty="0"/>
              <a:t>methods/procedures for tracking outcomes with the use of </a:t>
            </a:r>
            <a:r>
              <a:rPr lang="en-US" sz="2400" dirty="0" smtClean="0"/>
              <a:t>feedback (pilot study example)</a:t>
            </a:r>
          </a:p>
          <a:p>
            <a:r>
              <a:rPr lang="en-US" sz="2400" dirty="0" smtClean="0"/>
              <a:t>approaches </a:t>
            </a:r>
            <a:r>
              <a:rPr lang="en-US" sz="2400" dirty="0"/>
              <a:t>for analyzing the data of client-focused </a:t>
            </a:r>
            <a:r>
              <a:rPr lang="en-US" sz="2400" dirty="0" smtClean="0"/>
              <a:t>interventions (pilot study example) </a:t>
            </a:r>
          </a:p>
          <a:p>
            <a:r>
              <a:rPr lang="en-US" sz="2400" dirty="0"/>
              <a:t>what to consider when implementing successful client-focused </a:t>
            </a:r>
            <a:r>
              <a:rPr lang="en-US" sz="2400" dirty="0" smtClean="0"/>
              <a:t>interventions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42234"/>
            <a:ext cx="7556313" cy="1116106"/>
          </a:xfrm>
        </p:spPr>
        <p:txBody>
          <a:bodyPr/>
          <a:lstStyle/>
          <a:p>
            <a:r>
              <a:rPr lang="en-US" dirty="0" smtClean="0"/>
              <a:t>Considerations for Implementing a Client-Focused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78077"/>
            <a:ext cx="7807326" cy="491121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/>
              <a:t>On-going Monitoring: </a:t>
            </a:r>
            <a:r>
              <a:rPr lang="en-US" sz="2400" dirty="0"/>
              <a:t> </a:t>
            </a:r>
            <a:r>
              <a:rPr lang="en-US" sz="2400" dirty="0" smtClean="0"/>
              <a:t>Attrition is a big concern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Start with a bigger 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C</a:t>
            </a:r>
            <a:r>
              <a:rPr lang="en-US" sz="2400" dirty="0" smtClean="0"/>
              <a:t>onsider short durations of monitoring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Make agreements about the logistics of routine monitoring (e.g. at office, on-line, weekly, every other week, etc.)</a:t>
            </a:r>
          </a:p>
          <a:p>
            <a:pPr marL="457200" indent="-457200"/>
            <a:r>
              <a:rPr lang="en-US" sz="2400" dirty="0" smtClean="0"/>
              <a:t>Delivering Feedback: Consider agency and consumer resources (on-line, USPS, Log in)  </a:t>
            </a:r>
          </a:p>
          <a:p>
            <a:pPr marL="457200" indent="-457200"/>
            <a:r>
              <a:rPr lang="en-US" sz="2400" dirty="0" smtClean="0"/>
              <a:t>Implementing Feedback: Suggest a routine time for consumer and provider to meet to discuss the feedback</a:t>
            </a:r>
          </a:p>
          <a:p>
            <a:pPr marL="457200" indent="-457200">
              <a:buSzPct val="100000"/>
              <a:buFontTx/>
              <a:buChar char="■"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38516"/>
            <a:ext cx="3749061" cy="432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Saara Grizzell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saara.grizzell@aggiemail.usu.edu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801-550-9786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138516"/>
            <a:ext cx="4095750" cy="43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24388" y="4624668"/>
            <a:ext cx="4214812" cy="93345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 Introduction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 b="463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r="16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36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First introduced in 1996 by </a:t>
            </a:r>
            <a:r>
              <a:rPr lang="en-US" sz="2400" dirty="0"/>
              <a:t>Howard, Moras, Brill, Martinovich, &amp; </a:t>
            </a:r>
            <a:r>
              <a:rPr lang="en-US" sz="2400" dirty="0" smtClean="0"/>
              <a:t>Lutz</a:t>
            </a:r>
          </a:p>
          <a:p>
            <a:r>
              <a:rPr lang="en-US" sz="2400" dirty="0" smtClean="0"/>
              <a:t>Howard et al, 1996, argued that three questions were at the root of all intervention assessments.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1985962"/>
            <a:ext cx="3520886" cy="384333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391328"/>
            <a:ext cx="7556313" cy="111610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Assessing an Intervention: Three 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2" y="1983684"/>
            <a:ext cx="7556313" cy="4628667"/>
          </a:xfrm>
        </p:spPr>
        <p:txBody>
          <a:bodyPr>
            <a:noAutofit/>
          </a:bodyPr>
          <a:lstStyle/>
          <a:p>
            <a:r>
              <a:rPr lang="en-US" sz="2800" dirty="0" smtClean="0"/>
              <a:t>Does the intervention work under special, experimental conditions?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Does the intervention work in practice?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Does the intervention work for this particular consumer? </a:t>
            </a:r>
          </a:p>
          <a:p>
            <a:pPr marL="0" indent="0" algn="r">
              <a:buNone/>
            </a:pPr>
            <a:r>
              <a:rPr lang="en-US" sz="2400" dirty="0" smtClean="0"/>
              <a:t>(Howard, Moras, Brill, Martinovich, &amp; Lutz, 1996)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Setting the Context: Program Evaluation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4035382" cy="41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Answers specific questions using a systematic method</a:t>
            </a:r>
          </a:p>
          <a:p>
            <a:pPr marL="0" indent="0">
              <a:buNone/>
            </a:pPr>
            <a:r>
              <a:rPr lang="en-US" sz="2400" dirty="0" smtClean="0"/>
              <a:t>Types of Questions</a:t>
            </a:r>
          </a:p>
          <a:p>
            <a:pPr marL="0" indent="0">
              <a:buNone/>
            </a:pPr>
            <a:r>
              <a:rPr lang="en-US" sz="2400" dirty="0" smtClean="0"/>
              <a:t>Formative and Summative</a:t>
            </a:r>
          </a:p>
          <a:p>
            <a:pPr marL="0" indent="0">
              <a:buNone/>
            </a:pPr>
            <a:r>
              <a:rPr lang="en-US" sz="2400" dirty="0" smtClean="0"/>
              <a:t>May be conducted at several stages during a program’s lifecycle 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985963"/>
            <a:ext cx="3524250" cy="36727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Three Questions to Program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/>
              <a:t>Does this program work in a special, experimental context (e.g. to meet the needs of individuals with certain types of disabilities, levels of income, certain ethnic groups, etc</a:t>
            </a:r>
            <a:r>
              <a:rPr lang="en-US" sz="2400" dirty="0" smtClean="0"/>
              <a:t>.)?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Does this program work in general practice</a:t>
            </a:r>
            <a:r>
              <a:rPr lang="en-US" sz="2400" dirty="0" smtClean="0"/>
              <a:t>?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Does the program work for this particular consumer?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1A6E-0FD1-C64D-A1D8-BC9A28BB1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190750" y="4955972"/>
            <a:ext cx="6648450" cy="933450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70C0"/>
                </a:solidFill>
              </a:rPr>
              <a:t>Client-Focused Approach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0" b="14790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5" b="17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96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1285</Words>
  <Application>Microsoft Office PowerPoint</Application>
  <PresentationFormat>On-screen Show (4:3)</PresentationFormat>
  <Paragraphs>177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ゴシック</vt:lpstr>
      <vt:lpstr>MS PGothic</vt:lpstr>
      <vt:lpstr>Arial</vt:lpstr>
      <vt:lpstr>Calibri</vt:lpstr>
      <vt:lpstr>Courier New</vt:lpstr>
      <vt:lpstr>Helvetica</vt:lpstr>
      <vt:lpstr>Monotype Sorts</vt:lpstr>
      <vt:lpstr>Rockwell</vt:lpstr>
      <vt:lpstr>Wingdings</vt:lpstr>
      <vt:lpstr>Advantage</vt:lpstr>
      <vt:lpstr>Using Client-Focused Research Methods to Improve Outcomes</vt:lpstr>
      <vt:lpstr>Objectives</vt:lpstr>
      <vt:lpstr>Overview</vt:lpstr>
      <vt:lpstr> Introduction</vt:lpstr>
      <vt:lpstr>Background</vt:lpstr>
      <vt:lpstr>Assessing an Intervention: Three Questions</vt:lpstr>
      <vt:lpstr>Setting the Context: Program Evaluation</vt:lpstr>
      <vt:lpstr>Applying the Three Questions to Program Evaluation</vt:lpstr>
      <vt:lpstr>Client-Focused Approach</vt:lpstr>
      <vt:lpstr>Client-Focused Approach</vt:lpstr>
      <vt:lpstr>Treatment-focused vs. Client-focused Research</vt:lpstr>
      <vt:lpstr>Client-Focused Assessment Systems</vt:lpstr>
      <vt:lpstr>Client-Focused Research: Enhancing Outcomes</vt:lpstr>
      <vt:lpstr>Using Client-Focused Approach in a State VR Setting: Pilot Study Example</vt:lpstr>
      <vt:lpstr>Study Purpose</vt:lpstr>
      <vt:lpstr>Study Design and Conditions</vt:lpstr>
      <vt:lpstr>OQ-45: Progress and Outcome</vt:lpstr>
      <vt:lpstr>Recruitment/Enrollment</vt:lpstr>
      <vt:lpstr>Counseling Groups</vt:lpstr>
      <vt:lpstr>Feedback Provision</vt:lpstr>
      <vt:lpstr>End of Study</vt:lpstr>
      <vt:lpstr>Data Analyses</vt:lpstr>
      <vt:lpstr>Data Analyses</vt:lpstr>
      <vt:lpstr>Results</vt:lpstr>
      <vt:lpstr>Results</vt:lpstr>
      <vt:lpstr>Using Client-Focused Methods in Program Evaluation</vt:lpstr>
      <vt:lpstr>Tasks of the Evaluator</vt:lpstr>
      <vt:lpstr>Verify that Implemented Programs Provide Needed Services</vt:lpstr>
      <vt:lpstr>Using Client-Focused Methods to Conduct Program Evaluations</vt:lpstr>
      <vt:lpstr>Considerations for Implementing a Client-Focused Approach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Practical Guide to Performing Forensic Vocational Evaluations and Testifying in Court</dc:title>
  <dc:creator>My Cell Grizzell</dc:creator>
  <cp:lastModifiedBy>Saara Grizzell</cp:lastModifiedBy>
  <cp:revision>136</cp:revision>
  <cp:lastPrinted>2015-08-12T21:58:30Z</cp:lastPrinted>
  <dcterms:created xsi:type="dcterms:W3CDTF">2012-10-02T21:15:53Z</dcterms:created>
  <dcterms:modified xsi:type="dcterms:W3CDTF">2015-08-24T20:22:34Z</dcterms:modified>
</cp:coreProperties>
</file>