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8" r:id="rId1"/>
  </p:sldMasterIdLst>
  <p:notesMasterIdLst>
    <p:notesMasterId r:id="rId25"/>
  </p:notesMasterIdLst>
  <p:sldIdLst>
    <p:sldId id="256" r:id="rId2"/>
    <p:sldId id="257" r:id="rId3"/>
    <p:sldId id="506" r:id="rId4"/>
    <p:sldId id="502" r:id="rId5"/>
    <p:sldId id="504" r:id="rId6"/>
    <p:sldId id="507" r:id="rId7"/>
    <p:sldId id="505" r:id="rId8"/>
    <p:sldId id="518" r:id="rId9"/>
    <p:sldId id="519" r:id="rId10"/>
    <p:sldId id="503" r:id="rId11"/>
    <p:sldId id="511" r:id="rId12"/>
    <p:sldId id="500" r:id="rId13"/>
    <p:sldId id="513" r:id="rId14"/>
    <p:sldId id="512" r:id="rId15"/>
    <p:sldId id="490" r:id="rId16"/>
    <p:sldId id="517" r:id="rId17"/>
    <p:sldId id="514" r:id="rId18"/>
    <p:sldId id="516" r:id="rId19"/>
    <p:sldId id="508" r:id="rId20"/>
    <p:sldId id="509" r:id="rId21"/>
    <p:sldId id="510" r:id="rId22"/>
    <p:sldId id="499" r:id="rId23"/>
    <p:sldId id="259" r:id="rId2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594" y="51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6E660755-5012-44E4-B8A2-2D2FE52F531E}" type="datetimeFigureOut">
              <a:rPr lang="en-US" smtClean="0"/>
              <a:pPr/>
              <a:t>8/31/2015</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360AF9C9-8891-430C-AB94-56435F10420A}" type="slidenum">
              <a:rPr lang="en-US" smtClean="0"/>
              <a:pPr/>
              <a:t>‹#›</a:t>
            </a:fld>
            <a:endParaRPr lang="en-US"/>
          </a:p>
        </p:txBody>
      </p:sp>
    </p:spTree>
    <p:extLst>
      <p:ext uri="{BB962C8B-B14F-4D97-AF65-F5344CB8AC3E}">
        <p14:creationId xmlns:p14="http://schemas.microsoft.com/office/powerpoint/2010/main" val="18492510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Partnerships:</a:t>
            </a:r>
            <a:r>
              <a:rPr lang="en-US" baseline="0" dirty="0" smtClean="0"/>
              <a:t> Intent of WIOA</a:t>
            </a:r>
          </a:p>
          <a:p>
            <a:pPr marL="232943" indent="-232943">
              <a:buAutoNum type="arabicPeriod"/>
            </a:pPr>
            <a:r>
              <a:rPr lang="en-US" baseline="0" dirty="0" smtClean="0"/>
              <a:t>Required reporting vs program evaluation</a:t>
            </a:r>
          </a:p>
          <a:p>
            <a:pPr marL="232943" indent="-232943">
              <a:buAutoNum type="arabicPeriod"/>
            </a:pPr>
            <a:r>
              <a:rPr lang="en-US" baseline="0" dirty="0" smtClean="0"/>
              <a:t>What does system look like today? Pre-test</a:t>
            </a:r>
          </a:p>
          <a:p>
            <a:pPr marL="232943" indent="-232943">
              <a:buAutoNum type="arabicPeriod"/>
            </a:pPr>
            <a:r>
              <a:rPr lang="en-US" baseline="0" dirty="0" smtClean="0"/>
              <a:t>Following implementation ( 1 year-post)</a:t>
            </a:r>
          </a:p>
          <a:p>
            <a:pPr marL="232943" indent="-232943">
              <a:buAutoNum type="arabicPeriod"/>
            </a:pPr>
            <a:r>
              <a:rPr lang="en-US" baseline="0" dirty="0" smtClean="0"/>
              <a:t>What is hoped to be achieved? What are the fears? What is the buy-in?</a:t>
            </a:r>
            <a:endParaRPr lang="en-US" dirty="0"/>
          </a:p>
        </p:txBody>
      </p:sp>
      <p:sp>
        <p:nvSpPr>
          <p:cNvPr id="4" name="Slide Number Placeholder 3"/>
          <p:cNvSpPr>
            <a:spLocks noGrp="1"/>
          </p:cNvSpPr>
          <p:nvPr>
            <p:ph type="sldNum" sz="quarter" idx="10"/>
          </p:nvPr>
        </p:nvSpPr>
        <p:spPr/>
        <p:txBody>
          <a:bodyPr/>
          <a:lstStyle/>
          <a:p>
            <a:fld id="{360AF9C9-8891-430C-AB94-56435F10420A}" type="slidenum">
              <a:rPr lang="en-US" smtClean="0"/>
              <a:pPr/>
              <a:t>12</a:t>
            </a:fld>
            <a:endParaRPr lang="en-US"/>
          </a:p>
        </p:txBody>
      </p:sp>
    </p:spTree>
    <p:extLst>
      <p:ext uri="{BB962C8B-B14F-4D97-AF65-F5344CB8AC3E}">
        <p14:creationId xmlns:p14="http://schemas.microsoft.com/office/powerpoint/2010/main" val="12741606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60AF9C9-8891-430C-AB94-56435F10420A}" type="slidenum">
              <a:rPr lang="en-US" smtClean="0"/>
              <a:pPr/>
              <a:t>15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Examples from Virginia:</a:t>
            </a:r>
          </a:p>
          <a:p>
            <a:endParaRPr lang="en-US" dirty="0" smtClean="0"/>
          </a:p>
          <a:p>
            <a:r>
              <a:rPr lang="en-US" dirty="0" smtClean="0"/>
              <a:t>We have FINALLY achieved good communication from the regional director down to the counselor level in helping them understand evaluations/data.  </a:t>
            </a:r>
          </a:p>
          <a:p>
            <a:endParaRPr lang="en-US" dirty="0" smtClean="0"/>
          </a:p>
          <a:p>
            <a:r>
              <a:rPr lang="en-US" dirty="0" smtClean="0"/>
              <a:t>OOS we used to close then open all on waiting list.  This lead to being overwhelmed quickly.  The counselors needed clients but our $ ran out too quickly, so we have gone to opening by date of eligibility on waiting list allowing a few hundred clients in at a time.  This helps counselors who have dwindling caseloads and keeps money in somewhat of a controlled state.  It wasn’t until all parties involved (counselors, managers, myself) talked that we all understood the issues from both the counselor, and client perspective.</a:t>
            </a:r>
          </a:p>
          <a:p>
            <a:endParaRPr lang="en-US" dirty="0" smtClean="0"/>
          </a:p>
          <a:p>
            <a:r>
              <a:rPr lang="en-US" dirty="0" smtClean="0"/>
              <a:t>PETS:  While we wait for AWARE to tell us how much we are spending on PETS we needed an idea to see if this was going to be an issue for us.  We needed to work with fiscal and counselors to make sure they were recording services correctly so we can meet our goal.</a:t>
            </a:r>
          </a:p>
          <a:p>
            <a:endParaRPr lang="en-US" dirty="0" smtClean="0"/>
          </a:p>
          <a:p>
            <a:r>
              <a:rPr lang="en-US" dirty="0" smtClean="0"/>
              <a:t>Common measures:  We have a scorecard that goes out monthly to managers and contains info down to the counselor level.  We will have to do some training on the new measures.</a:t>
            </a:r>
          </a:p>
          <a:p>
            <a:endParaRPr lang="en-US" dirty="0"/>
          </a:p>
        </p:txBody>
      </p:sp>
      <p:sp>
        <p:nvSpPr>
          <p:cNvPr id="4" name="Slide Number Placeholder 3"/>
          <p:cNvSpPr>
            <a:spLocks noGrp="1"/>
          </p:cNvSpPr>
          <p:nvPr>
            <p:ph type="sldNum" sz="quarter" idx="10"/>
          </p:nvPr>
        </p:nvSpPr>
        <p:spPr/>
        <p:txBody>
          <a:bodyPr/>
          <a:lstStyle/>
          <a:p>
            <a:fld id="{360AF9C9-8891-430C-AB94-56435F10420A}" type="slidenum">
              <a:rPr lang="en-US" smtClean="0"/>
              <a:pPr/>
              <a:t>17</a:t>
            </a:fld>
            <a:endParaRPr lang="en-US"/>
          </a:p>
        </p:txBody>
      </p:sp>
    </p:spTree>
    <p:extLst>
      <p:ext uri="{BB962C8B-B14F-4D97-AF65-F5344CB8AC3E}">
        <p14:creationId xmlns:p14="http://schemas.microsoft.com/office/powerpoint/2010/main" val="11011125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7FF92CF-86F9-4F5E-AFCF-07C4AC9638AC}" type="datetimeFigureOut">
              <a:rPr lang="en-US" smtClean="0"/>
              <a:pPr/>
              <a:t>8/31/2015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480712-1D9F-43B5-B804-17434CA0000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FF92CF-86F9-4F5E-AFCF-07C4AC9638AC}" type="datetimeFigureOut">
              <a:rPr lang="en-US" smtClean="0"/>
              <a:pPr/>
              <a:t>8/31/2015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480712-1D9F-43B5-B804-17434CA0000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7FF92CF-86F9-4F5E-AFCF-07C4AC9638AC}" type="datetimeFigureOut">
              <a:rPr lang="en-US" smtClean="0"/>
              <a:pPr/>
              <a:t>8/31/2015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480712-1D9F-43B5-B804-17434CA0000E}"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FF92CF-86F9-4F5E-AFCF-07C4AC9638AC}" type="datetimeFigureOut">
              <a:rPr lang="en-US" smtClean="0"/>
              <a:pPr/>
              <a:t>8/31/2015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480712-1D9F-43B5-B804-17434CA0000E}"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FF92CF-86F9-4F5E-AFCF-07C4AC9638AC}" type="datetimeFigureOut">
              <a:rPr lang="en-US" smtClean="0"/>
              <a:pPr/>
              <a:t>8/31/2015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480712-1D9F-43B5-B804-17434CA0000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57FF92CF-86F9-4F5E-AFCF-07C4AC9638AC}" type="datetimeFigureOut">
              <a:rPr lang="en-US" smtClean="0"/>
              <a:pPr/>
              <a:t>8/31/2015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480712-1D9F-43B5-B804-17434CA0000E}"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7FF92CF-86F9-4F5E-AFCF-07C4AC9638AC}" type="datetimeFigureOut">
              <a:rPr lang="en-US" smtClean="0"/>
              <a:pPr/>
              <a:t>8/31/2015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480712-1D9F-43B5-B804-17434CA0000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7FF92CF-86F9-4F5E-AFCF-07C4AC9638AC}" type="datetimeFigureOut">
              <a:rPr lang="en-US" smtClean="0"/>
              <a:pPr/>
              <a:t>8/31/2015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480712-1D9F-43B5-B804-17434CA0000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57FF92CF-86F9-4F5E-AFCF-07C4AC9638AC}" type="datetimeFigureOut">
              <a:rPr lang="en-US" smtClean="0"/>
              <a:pPr/>
              <a:t>8/31/2015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480712-1D9F-43B5-B804-17434CA0000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7FF92CF-86F9-4F5E-AFCF-07C4AC9638AC}" type="datetimeFigureOut">
              <a:rPr lang="en-US" smtClean="0"/>
              <a:pPr/>
              <a:t>8/31/2015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480712-1D9F-43B5-B804-17434CA0000E}"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FF92CF-86F9-4F5E-AFCF-07C4AC9638AC}" type="datetimeFigureOut">
              <a:rPr lang="en-US" smtClean="0"/>
              <a:pPr/>
              <a:t>8/31/2015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480712-1D9F-43B5-B804-17434CA0000E}"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57FF92CF-86F9-4F5E-AFCF-07C4AC9638AC}" type="datetimeFigureOut">
              <a:rPr lang="en-US" smtClean="0"/>
              <a:pPr/>
              <a:t>8/31/2015</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84480712-1D9F-43B5-B804-17434CA0000E}"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ioa.workforce3one.org/page/about" TargetMode="External"/><Relationship Id="rId2" Type="http://schemas.openxmlformats.org/officeDocument/2006/relationships/hyperlink" Target="http://www.clasp.org/issues/postsecondary/wioa-game-plan"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vocational-rehab.com/summit-reading-groups/project-development/"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1.bin"/><Relationship Id="rId13" Type="http://schemas.openxmlformats.org/officeDocument/2006/relationships/package" Target="../embeddings/Microsoft_Word_Document2.docx"/><Relationship Id="rId18" Type="http://schemas.openxmlformats.org/officeDocument/2006/relationships/image" Target="../media/image5.emf"/><Relationship Id="rId3" Type="http://schemas.openxmlformats.org/officeDocument/2006/relationships/hyperlink" Target="http://www.vocational-rehab.com/" TargetMode="External"/><Relationship Id="rId7" Type="http://schemas.openxmlformats.org/officeDocument/2006/relationships/hyperlink" Target="SuRGE-6_Evaluating%20Partnerships_Sink%20and%20Groomes%20publication.pdf" TargetMode="External"/><Relationship Id="rId12" Type="http://schemas.openxmlformats.org/officeDocument/2006/relationships/oleObject" Target="../embeddings/oleObject2.bin"/><Relationship Id="rId17" Type="http://schemas.openxmlformats.org/officeDocument/2006/relationships/package" Target="../embeddings/Microsoft_Word_Document3.docx"/><Relationship Id="rId2" Type="http://schemas.openxmlformats.org/officeDocument/2006/relationships/slideLayout" Target="../slideLayouts/slideLayout2.xml"/><Relationship Id="rId16" Type="http://schemas.openxmlformats.org/officeDocument/2006/relationships/oleObject" Target="../embeddings/oleObject3.bin"/><Relationship Id="rId1" Type="http://schemas.openxmlformats.org/officeDocument/2006/relationships/vmlDrawing" Target="../drawings/vmlDrawing1.vml"/><Relationship Id="rId6" Type="http://schemas.openxmlformats.org/officeDocument/2006/relationships/image" Target="../media/image6.png"/><Relationship Id="rId11" Type="http://schemas.openxmlformats.org/officeDocument/2006/relationships/hyperlink" Target="SuRGE-6_Collective%20Impact.pdf" TargetMode="External"/><Relationship Id="rId5" Type="http://schemas.openxmlformats.org/officeDocument/2006/relationships/hyperlink" Target="http://vocational-rehab.com/summit-reading-groups/" TargetMode="External"/><Relationship Id="rId15" Type="http://schemas.openxmlformats.org/officeDocument/2006/relationships/hyperlink" Target="American%20Journal%20of%20Evaluation-2004-Gajda-65-77.pdf" TargetMode="External"/><Relationship Id="rId10" Type="http://schemas.openxmlformats.org/officeDocument/2006/relationships/image" Target="../media/image3.emf"/><Relationship Id="rId4" Type="http://schemas.openxmlformats.org/officeDocument/2006/relationships/hyperlink" Target="mailto:groomes@oakland.edu" TargetMode="External"/><Relationship Id="rId9" Type="http://schemas.openxmlformats.org/officeDocument/2006/relationships/package" Target="../embeddings/Microsoft_Word_Document1.docx"/><Relationship Id="rId14" Type="http://schemas.openxmlformats.org/officeDocument/2006/relationships/image" Target="../media/image4.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28600"/>
            <a:ext cx="8534400" cy="2286000"/>
          </a:xfrm>
        </p:spPr>
        <p:txBody>
          <a:bodyPr>
            <a:normAutofit fontScale="90000"/>
          </a:bodyPr>
          <a:lstStyle/>
          <a:p>
            <a:r>
              <a:rPr lang="en-US" b="1" cap="none" dirty="0" smtClean="0">
                <a:solidFill>
                  <a:schemeClr val="bg2">
                    <a:lumMod val="25000"/>
                  </a:schemeClr>
                </a:solidFill>
              </a:rPr>
              <a:t/>
            </a:r>
            <a:br>
              <a:rPr lang="en-US" b="1" cap="none" dirty="0" smtClean="0">
                <a:solidFill>
                  <a:schemeClr val="bg2">
                    <a:lumMod val="25000"/>
                  </a:schemeClr>
                </a:solidFill>
              </a:rPr>
            </a:br>
            <a:r>
              <a:rPr lang="en-US" b="1" dirty="0">
                <a:solidFill>
                  <a:schemeClr val="bg2">
                    <a:lumMod val="25000"/>
                  </a:schemeClr>
                </a:solidFill>
              </a:rPr>
              <a:t/>
            </a:r>
            <a:br>
              <a:rPr lang="en-US" b="1" dirty="0">
                <a:solidFill>
                  <a:schemeClr val="bg2">
                    <a:lumMod val="25000"/>
                  </a:schemeClr>
                </a:solidFill>
              </a:rPr>
            </a:br>
            <a:r>
              <a:rPr lang="en-US" b="1" dirty="0" smtClean="0">
                <a:solidFill>
                  <a:schemeClr val="bg2">
                    <a:lumMod val="25000"/>
                  </a:schemeClr>
                </a:solidFill>
              </a:rPr>
              <a:t/>
            </a:r>
            <a:br>
              <a:rPr lang="en-US" b="1" dirty="0" smtClean="0">
                <a:solidFill>
                  <a:schemeClr val="bg2">
                    <a:lumMod val="25000"/>
                  </a:schemeClr>
                </a:solidFill>
              </a:rPr>
            </a:br>
            <a:r>
              <a:rPr lang="en-US" b="1" dirty="0">
                <a:solidFill>
                  <a:schemeClr val="bg2">
                    <a:lumMod val="25000"/>
                  </a:schemeClr>
                </a:solidFill>
              </a:rPr>
              <a:t/>
            </a:r>
            <a:br>
              <a:rPr lang="en-US" b="1" dirty="0">
                <a:solidFill>
                  <a:schemeClr val="bg2">
                    <a:lumMod val="25000"/>
                  </a:schemeClr>
                </a:solidFill>
              </a:rPr>
            </a:br>
            <a:r>
              <a:rPr lang="en-US" b="1" cap="none" dirty="0" smtClean="0">
                <a:solidFill>
                  <a:schemeClr val="tx1"/>
                </a:solidFill>
              </a:rPr>
              <a:t>UNDERSTANDING EVALUATION FROM MULTIPLE PERSPECTIVES: </a:t>
            </a:r>
            <a:r>
              <a:rPr lang="en-US" sz="3600" b="1" cap="none" dirty="0" smtClean="0">
                <a:solidFill>
                  <a:schemeClr val="tx1"/>
                </a:solidFill>
              </a:rPr>
              <a:t>MAXIMIZING VR’S PARTNERSHIPS UNDER WIOA</a:t>
            </a:r>
            <a:endParaRPr lang="en-US" sz="3600" b="1" cap="none" dirty="0">
              <a:solidFill>
                <a:schemeClr val="tx1"/>
              </a:solidFill>
            </a:endParaRPr>
          </a:p>
        </p:txBody>
      </p:sp>
      <p:sp>
        <p:nvSpPr>
          <p:cNvPr id="4" name="TextBox 3"/>
          <p:cNvSpPr txBox="1"/>
          <p:nvPr/>
        </p:nvSpPr>
        <p:spPr>
          <a:xfrm>
            <a:off x="228600" y="5867400"/>
            <a:ext cx="2286000" cy="784830"/>
          </a:xfrm>
          <a:prstGeom prst="rect">
            <a:avLst/>
          </a:prstGeom>
          <a:noFill/>
        </p:spPr>
        <p:txBody>
          <a:bodyPr wrap="square" rtlCol="0">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sz="1500" b="1" i="0" u="none" strike="noStrike" kern="0" cap="none" spc="0" normalizeH="0" baseline="0" noProof="0" dirty="0" smtClean="0">
                <a:ln>
                  <a:noFill/>
                </a:ln>
                <a:solidFill>
                  <a:srgbClr val="292934">
                    <a:lumMod val="65000"/>
                  </a:srgbClr>
                </a:solidFill>
                <a:effectLst/>
                <a:uLnTx/>
                <a:uFillTx/>
              </a:rPr>
              <a:t>8</a:t>
            </a:r>
            <a:r>
              <a:rPr kumimoji="0" lang="en-US" sz="1500" b="1" i="0" u="none" strike="noStrike" kern="0" cap="none" spc="0" normalizeH="0" baseline="30000" noProof="0" dirty="0" smtClean="0">
                <a:ln>
                  <a:noFill/>
                </a:ln>
                <a:solidFill>
                  <a:srgbClr val="292934">
                    <a:lumMod val="65000"/>
                  </a:srgbClr>
                </a:solidFill>
                <a:effectLst/>
                <a:uLnTx/>
                <a:uFillTx/>
              </a:rPr>
              <a:t>th</a:t>
            </a:r>
            <a:r>
              <a:rPr kumimoji="0" lang="en-US" sz="1500" b="1" i="0" u="none" strike="noStrike" kern="0" cap="none" spc="0" normalizeH="0" baseline="0" noProof="0" dirty="0" smtClean="0">
                <a:ln>
                  <a:noFill/>
                </a:ln>
                <a:solidFill>
                  <a:srgbClr val="292934">
                    <a:lumMod val="65000"/>
                  </a:srgbClr>
                </a:solidFill>
                <a:effectLst/>
                <a:uLnTx/>
                <a:uFillTx/>
              </a:rPr>
              <a:t> Summit Conference</a:t>
            </a:r>
          </a:p>
          <a:p>
            <a:pPr marL="0" marR="0" lvl="0" indent="0" algn="r" defTabSz="914400" eaLnBrk="1" fontAlgn="auto" latinLnBrk="0" hangingPunct="1">
              <a:lnSpc>
                <a:spcPct val="100000"/>
              </a:lnSpc>
              <a:spcBef>
                <a:spcPts val="0"/>
              </a:spcBef>
              <a:spcAft>
                <a:spcPts val="0"/>
              </a:spcAft>
              <a:buClrTx/>
              <a:buSzTx/>
              <a:buFontTx/>
              <a:buNone/>
              <a:tabLst/>
              <a:defRPr/>
            </a:pPr>
            <a:r>
              <a:rPr kumimoji="0" lang="en-US" sz="1500" b="1" i="0" u="none" strike="noStrike" kern="0" cap="none" spc="0" normalizeH="0" baseline="0" noProof="0" dirty="0" smtClean="0">
                <a:ln>
                  <a:noFill/>
                </a:ln>
                <a:solidFill>
                  <a:srgbClr val="292934">
                    <a:lumMod val="65000"/>
                  </a:srgbClr>
                </a:solidFill>
                <a:effectLst/>
                <a:uLnTx/>
                <a:uFillTx/>
              </a:rPr>
              <a:t>San Diego, California</a:t>
            </a:r>
          </a:p>
          <a:p>
            <a:pPr marL="0" marR="0" lvl="0" indent="0" algn="r" defTabSz="914400" eaLnBrk="1" fontAlgn="auto" latinLnBrk="0" hangingPunct="1">
              <a:lnSpc>
                <a:spcPct val="100000"/>
              </a:lnSpc>
              <a:spcBef>
                <a:spcPts val="0"/>
              </a:spcBef>
              <a:spcAft>
                <a:spcPts val="0"/>
              </a:spcAft>
              <a:buClrTx/>
              <a:buSzTx/>
              <a:buFontTx/>
              <a:buNone/>
              <a:tabLst/>
              <a:defRPr/>
            </a:pPr>
            <a:r>
              <a:rPr kumimoji="0" lang="en-US" sz="1500" b="1" i="0" u="none" strike="noStrike" kern="0" cap="none" spc="0" normalizeH="0" baseline="0" noProof="0" dirty="0" smtClean="0">
                <a:ln>
                  <a:noFill/>
                </a:ln>
                <a:solidFill>
                  <a:srgbClr val="292934">
                    <a:lumMod val="65000"/>
                  </a:srgbClr>
                </a:solidFill>
                <a:effectLst/>
                <a:uLnTx/>
                <a:uFillTx/>
              </a:rPr>
              <a:t>September 2015</a:t>
            </a:r>
            <a:endParaRPr kumimoji="0" lang="en-US" sz="1500" b="1" i="0" u="none" strike="noStrike" kern="0" cap="none" spc="0" normalizeH="0" baseline="0" noProof="0" dirty="0">
              <a:ln>
                <a:noFill/>
              </a:ln>
              <a:solidFill>
                <a:srgbClr val="292934">
                  <a:lumMod val="65000"/>
                </a:srgbClr>
              </a:solidFill>
              <a:effectLst/>
              <a:uLnTx/>
              <a:uFillTx/>
            </a:endParaRPr>
          </a:p>
        </p:txBody>
      </p:sp>
      <p:sp>
        <p:nvSpPr>
          <p:cNvPr id="6" name="Rectangle 5"/>
          <p:cNvSpPr/>
          <p:nvPr/>
        </p:nvSpPr>
        <p:spPr>
          <a:xfrm>
            <a:off x="2895600" y="2819400"/>
            <a:ext cx="6019800" cy="2585323"/>
          </a:xfrm>
          <a:prstGeom prst="rect">
            <a:avLst/>
          </a:prstGeom>
        </p:spPr>
        <p:txBody>
          <a:bodyPr wrap="square">
            <a:spAutoFit/>
          </a:bodyPr>
          <a:lstStyle/>
          <a:p>
            <a:r>
              <a:rPr lang="en-US" b="1" i="1" dirty="0" smtClean="0">
                <a:solidFill>
                  <a:schemeClr val="tx2">
                    <a:lumMod val="25000"/>
                  </a:schemeClr>
                </a:solidFill>
              </a:rPr>
              <a:t>        Summit Reading Group Facilitator</a:t>
            </a:r>
          </a:p>
          <a:p>
            <a:r>
              <a:rPr lang="en-US" dirty="0" smtClean="0">
                <a:solidFill>
                  <a:schemeClr val="accent3"/>
                </a:solidFill>
              </a:rPr>
              <a:t>	</a:t>
            </a:r>
            <a:r>
              <a:rPr lang="en-US" dirty="0" smtClean="0"/>
              <a:t>Darlene A. G. Groomes</a:t>
            </a:r>
          </a:p>
          <a:p>
            <a:endParaRPr lang="en-US" dirty="0"/>
          </a:p>
          <a:p>
            <a:r>
              <a:rPr lang="en-US" b="1" i="1" dirty="0"/>
              <a:t> </a:t>
            </a:r>
            <a:r>
              <a:rPr lang="en-US" b="1" i="1" dirty="0" smtClean="0"/>
              <a:t>       Fundamental Group</a:t>
            </a:r>
          </a:p>
          <a:p>
            <a:r>
              <a:rPr lang="en-US" dirty="0" smtClean="0"/>
              <a:t>     	</a:t>
            </a:r>
            <a:r>
              <a:rPr lang="en-US" dirty="0"/>
              <a:t>Barbara </a:t>
            </a:r>
            <a:r>
              <a:rPr lang="en-US" dirty="0" smtClean="0"/>
              <a:t>Burkett, Karen </a:t>
            </a:r>
            <a:r>
              <a:rPr lang="en-US" dirty="0"/>
              <a:t>Carroll, HarrietAnn Litwin, </a:t>
            </a:r>
            <a:r>
              <a:rPr lang="en-US" dirty="0" smtClean="0"/>
              <a:t>	</a:t>
            </a:r>
            <a:r>
              <a:rPr lang="en-US" dirty="0"/>
              <a:t>Jeff </a:t>
            </a:r>
            <a:r>
              <a:rPr lang="en-US" dirty="0" smtClean="0"/>
              <a:t>Stevens, Paige Tidwell</a:t>
            </a:r>
            <a:endParaRPr lang="en-US" dirty="0"/>
          </a:p>
          <a:p>
            <a:endParaRPr lang="en-US" b="1" i="1" dirty="0" smtClean="0"/>
          </a:p>
          <a:p>
            <a:r>
              <a:rPr lang="en-US" b="1" i="1" dirty="0" smtClean="0"/>
              <a:t>        Principal Group</a:t>
            </a:r>
          </a:p>
          <a:p>
            <a:r>
              <a:rPr lang="en-US" dirty="0" smtClean="0"/>
              <a:t>	Allison </a:t>
            </a:r>
            <a:r>
              <a:rPr lang="en-US" dirty="0"/>
              <a:t>Flanagan, Mark </a:t>
            </a:r>
            <a:r>
              <a:rPr lang="en-US" dirty="0" smtClean="0"/>
              <a:t>Kinnison</a:t>
            </a:r>
            <a:endParaRPr lang="en-US" dirty="0"/>
          </a:p>
        </p:txBody>
      </p:sp>
    </p:spTree>
    <p:extLst>
      <p:ext uri="{BB962C8B-B14F-4D97-AF65-F5344CB8AC3E}">
        <p14:creationId xmlns:p14="http://schemas.microsoft.com/office/powerpoint/2010/main" val="5269059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667000"/>
            <a:ext cx="7738533" cy="3962400"/>
          </a:xfrm>
        </p:spPr>
        <p:txBody>
          <a:bodyPr>
            <a:normAutofit/>
          </a:bodyPr>
          <a:lstStyle/>
          <a:p>
            <a:r>
              <a:rPr lang="en-US" b="1" dirty="0" smtClean="0">
                <a:solidFill>
                  <a:schemeClr val="tx1"/>
                </a:solidFill>
              </a:rPr>
              <a:t>Social betterment as the guiding star</a:t>
            </a:r>
          </a:p>
          <a:p>
            <a:pPr marL="0" indent="0">
              <a:buNone/>
            </a:pPr>
            <a:endParaRPr lang="en-US" sz="1000" b="1" dirty="0" smtClean="0">
              <a:solidFill>
                <a:schemeClr val="tx1"/>
              </a:solidFill>
            </a:endParaRPr>
          </a:p>
          <a:p>
            <a:pPr lvl="1">
              <a:buFont typeface="Arial" panose="020B0604020202020204" pitchFamily="34" charset="0"/>
              <a:buChar char="•"/>
            </a:pPr>
            <a:r>
              <a:rPr lang="en-US" sz="2000" dirty="0" smtClean="0">
                <a:solidFill>
                  <a:schemeClr val="tx1"/>
                </a:solidFill>
              </a:rPr>
              <a:t>Values &amp; well-being of others: </a:t>
            </a:r>
            <a:r>
              <a:rPr lang="en-US" sz="1800" dirty="0" smtClean="0">
                <a:solidFill>
                  <a:schemeClr val="tx1"/>
                </a:solidFill>
              </a:rPr>
              <a:t>Planning identifies what is most valued by the stakeholders &amp; infuses into the evaluation;</a:t>
            </a:r>
          </a:p>
          <a:p>
            <a:pPr marL="301943" lvl="1" indent="0">
              <a:buNone/>
            </a:pPr>
            <a:endParaRPr lang="en-US" sz="1800" dirty="0" smtClean="0">
              <a:solidFill>
                <a:schemeClr val="tx1"/>
              </a:solidFill>
            </a:endParaRPr>
          </a:p>
          <a:p>
            <a:pPr marL="301943" lvl="1" indent="0">
              <a:buNone/>
            </a:pPr>
            <a:endParaRPr lang="en-US" sz="1000" dirty="0">
              <a:solidFill>
                <a:schemeClr val="tx1"/>
              </a:solidFill>
            </a:endParaRPr>
          </a:p>
          <a:p>
            <a:pPr lvl="1">
              <a:buFont typeface="Arial" panose="020B0604020202020204" pitchFamily="34" charset="0"/>
              <a:buChar char="•"/>
            </a:pPr>
            <a:r>
              <a:rPr lang="en-US" sz="2000" dirty="0" smtClean="0">
                <a:solidFill>
                  <a:schemeClr val="tx1"/>
                </a:solidFill>
              </a:rPr>
              <a:t>Policy analytic:</a:t>
            </a:r>
            <a:r>
              <a:rPr lang="en-US" sz="2000" dirty="0">
                <a:solidFill>
                  <a:schemeClr val="tx1"/>
                </a:solidFill>
              </a:rPr>
              <a:t> </a:t>
            </a:r>
            <a:r>
              <a:rPr lang="en-US" sz="1800" dirty="0" smtClean="0">
                <a:solidFill>
                  <a:schemeClr val="tx1"/>
                </a:solidFill>
              </a:rPr>
              <a:t>Planning involves  awareness of the big &amp; little picture, impact of evaluation, anticipated intended &amp; unintended consequences;</a:t>
            </a:r>
          </a:p>
          <a:p>
            <a:pPr lvl="1">
              <a:buFont typeface="Arial" panose="020B0604020202020204" pitchFamily="34" charset="0"/>
              <a:buChar char="•"/>
            </a:pPr>
            <a:endParaRPr lang="en-US" sz="1000" dirty="0" smtClean="0">
              <a:solidFill>
                <a:schemeClr val="tx1"/>
              </a:solidFill>
            </a:endParaRPr>
          </a:p>
          <a:p>
            <a:pPr marL="301943" lvl="1" indent="0">
              <a:buNone/>
            </a:pPr>
            <a:endParaRPr lang="en-US" sz="1000" dirty="0" smtClean="0">
              <a:solidFill>
                <a:schemeClr val="tx1"/>
              </a:solidFill>
            </a:endParaRPr>
          </a:p>
          <a:p>
            <a:pPr lvl="1">
              <a:buFont typeface="Arial" panose="020B0604020202020204" pitchFamily="34" charset="0"/>
              <a:buChar char="•"/>
            </a:pPr>
            <a:r>
              <a:rPr lang="en-US" sz="2000" dirty="0" smtClean="0">
                <a:solidFill>
                  <a:schemeClr val="tx1"/>
                </a:solidFill>
              </a:rPr>
              <a:t>Decision-making environment: </a:t>
            </a:r>
            <a:r>
              <a:rPr lang="en-US" sz="1800" dirty="0" smtClean="0">
                <a:solidFill>
                  <a:schemeClr val="tx1"/>
                </a:solidFill>
              </a:rPr>
              <a:t>Choosing method that has greatest impact on social betterment, decision making, and action.  </a:t>
            </a:r>
            <a:endParaRPr lang="en-US" sz="1800" dirty="0">
              <a:solidFill>
                <a:schemeClr val="tx1"/>
              </a:solidFill>
            </a:endParaRPr>
          </a:p>
        </p:txBody>
      </p:sp>
      <p:sp>
        <p:nvSpPr>
          <p:cNvPr id="2" name="Title 1"/>
          <p:cNvSpPr>
            <a:spLocks noGrp="1"/>
          </p:cNvSpPr>
          <p:nvPr>
            <p:ph type="title"/>
          </p:nvPr>
        </p:nvSpPr>
        <p:spPr>
          <a:xfrm>
            <a:off x="457200" y="457200"/>
            <a:ext cx="8229600" cy="652272"/>
          </a:xfrm>
        </p:spPr>
        <p:txBody>
          <a:bodyPr>
            <a:normAutofit fontScale="90000"/>
          </a:bodyPr>
          <a:lstStyle/>
          <a:p>
            <a:r>
              <a:rPr lang="en-US" b="1" dirty="0" smtClean="0">
                <a:solidFill>
                  <a:schemeClr val="tx1"/>
                </a:solidFill>
              </a:rPr>
              <a:t>SENSEMAKING</a:t>
            </a:r>
            <a:endParaRPr lang="en-US" b="1" dirty="0">
              <a:solidFill>
                <a:schemeClr val="tx1"/>
              </a:solidFill>
            </a:endParaRPr>
          </a:p>
        </p:txBody>
      </p:sp>
      <p:sp>
        <p:nvSpPr>
          <p:cNvPr id="4" name="TextBox 3"/>
          <p:cNvSpPr txBox="1"/>
          <p:nvPr/>
        </p:nvSpPr>
        <p:spPr>
          <a:xfrm>
            <a:off x="304800" y="990600"/>
            <a:ext cx="8610600" cy="369332"/>
          </a:xfrm>
          <a:prstGeom prst="rect">
            <a:avLst/>
          </a:prstGeom>
          <a:noFill/>
        </p:spPr>
        <p:txBody>
          <a:bodyPr wrap="square" rtlCol="0">
            <a:spAutoFit/>
          </a:bodyPr>
          <a:lstStyle/>
          <a:p>
            <a:pPr algn="ctr"/>
            <a:r>
              <a:rPr lang="en-US" dirty="0" smtClean="0"/>
              <a:t>“Deliberate decision-making and action, informed by thoughtfully planned evaluation.”</a:t>
            </a:r>
            <a:endParaRPr lang="en-US" dirty="0"/>
          </a:p>
        </p:txBody>
      </p:sp>
      <p:sp>
        <p:nvSpPr>
          <p:cNvPr id="5" name="TextBox 4"/>
          <p:cNvSpPr txBox="1"/>
          <p:nvPr/>
        </p:nvSpPr>
        <p:spPr>
          <a:xfrm>
            <a:off x="457200" y="1981200"/>
            <a:ext cx="3319307" cy="369332"/>
          </a:xfrm>
          <a:prstGeom prst="rect">
            <a:avLst/>
          </a:prstGeom>
          <a:noFill/>
        </p:spPr>
        <p:txBody>
          <a:bodyPr wrap="none" rtlCol="0">
            <a:spAutoFit/>
          </a:bodyPr>
          <a:lstStyle/>
          <a:p>
            <a:r>
              <a:rPr lang="en-US" i="1" dirty="0" smtClean="0"/>
              <a:t>Melvin M. Mark and Gary T. Henry</a:t>
            </a:r>
            <a:endParaRPr lang="en-US" i="1" dirty="0"/>
          </a:p>
        </p:txBody>
      </p:sp>
    </p:spTree>
    <p:extLst>
      <p:ext uri="{BB962C8B-B14F-4D97-AF65-F5344CB8AC3E}">
        <p14:creationId xmlns:p14="http://schemas.microsoft.com/office/powerpoint/2010/main" val="35447282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0"/>
            <a:ext cx="8610600" cy="4343400"/>
          </a:xfrm>
        </p:spPr>
        <p:txBody>
          <a:bodyPr>
            <a:normAutofit/>
          </a:bodyPr>
          <a:lstStyle/>
          <a:p>
            <a:r>
              <a:rPr lang="en-US" sz="2600" b="1" dirty="0" smtClean="0">
                <a:solidFill>
                  <a:schemeClr val="tx1"/>
                </a:solidFill>
              </a:rPr>
              <a:t>Alternative pathways of influence</a:t>
            </a:r>
          </a:p>
          <a:p>
            <a:pPr lvl="1">
              <a:buFont typeface="Arial" panose="020B0604020202020204" pitchFamily="34" charset="0"/>
              <a:buChar char="•"/>
            </a:pPr>
            <a:r>
              <a:rPr lang="en-US" sz="1900" dirty="0" smtClean="0">
                <a:solidFill>
                  <a:schemeClr val="tx1"/>
                </a:solidFill>
              </a:rPr>
              <a:t>Draw </a:t>
            </a:r>
            <a:r>
              <a:rPr lang="en-US" sz="1900" dirty="0">
                <a:solidFill>
                  <a:schemeClr val="tx1"/>
                </a:solidFill>
              </a:rPr>
              <a:t>out the expected impact made by the </a:t>
            </a:r>
            <a:r>
              <a:rPr lang="en-US" sz="1900" dirty="0" smtClean="0">
                <a:solidFill>
                  <a:schemeClr val="tx1"/>
                </a:solidFill>
              </a:rPr>
              <a:t>evaluation </a:t>
            </a:r>
            <a:endParaRPr lang="en-US" sz="1900" dirty="0">
              <a:solidFill>
                <a:schemeClr val="tx1"/>
              </a:solidFill>
            </a:endParaRPr>
          </a:p>
          <a:p>
            <a:pPr lvl="1">
              <a:buFont typeface="Arial" panose="020B0604020202020204" pitchFamily="34" charset="0"/>
              <a:buChar char="•"/>
            </a:pPr>
            <a:r>
              <a:rPr lang="en-US" sz="1900" dirty="0" smtClean="0">
                <a:solidFill>
                  <a:schemeClr val="tx1"/>
                </a:solidFill>
              </a:rPr>
              <a:t>Sequence </a:t>
            </a:r>
            <a:r>
              <a:rPr lang="en-US" sz="1900" dirty="0">
                <a:solidFill>
                  <a:schemeClr val="tx1"/>
                </a:solidFill>
              </a:rPr>
              <a:t>of influence, along with potential risks of interruption within the sequence </a:t>
            </a:r>
          </a:p>
          <a:p>
            <a:pPr lvl="1">
              <a:buFont typeface="Arial" panose="020B0604020202020204" pitchFamily="34" charset="0"/>
              <a:buChar char="•"/>
            </a:pPr>
            <a:r>
              <a:rPr lang="en-US" sz="1900" dirty="0">
                <a:solidFill>
                  <a:schemeClr val="tx1"/>
                </a:solidFill>
              </a:rPr>
              <a:t>Identifies the purpose, condition of evaluation, </a:t>
            </a:r>
            <a:r>
              <a:rPr lang="en-US" sz="1900" dirty="0" smtClean="0">
                <a:solidFill>
                  <a:schemeClr val="tx1"/>
                </a:solidFill>
              </a:rPr>
              <a:t>and </a:t>
            </a:r>
            <a:r>
              <a:rPr lang="en-US" sz="1900" dirty="0">
                <a:solidFill>
                  <a:schemeClr val="tx1"/>
                </a:solidFill>
              </a:rPr>
              <a:t>way to obtain meaningful information versus simply meeting requirements,</a:t>
            </a:r>
          </a:p>
          <a:p>
            <a:pPr marL="0" indent="0">
              <a:buNone/>
            </a:pPr>
            <a:endParaRPr lang="en-US" sz="2200" b="1" i="1" dirty="0" smtClean="0">
              <a:solidFill>
                <a:schemeClr val="tx1"/>
              </a:solidFill>
            </a:endParaRPr>
          </a:p>
          <a:p>
            <a:r>
              <a:rPr lang="en-US" sz="2600" b="1" dirty="0" smtClean="0">
                <a:solidFill>
                  <a:schemeClr val="tx1"/>
                </a:solidFill>
              </a:rPr>
              <a:t>Share </a:t>
            </a:r>
            <a:r>
              <a:rPr lang="en-US" sz="2600" b="1" dirty="0">
                <a:solidFill>
                  <a:schemeClr val="tx1"/>
                </a:solidFill>
              </a:rPr>
              <a:t>findings in a way that connects with the </a:t>
            </a:r>
            <a:r>
              <a:rPr lang="en-US" sz="2600" b="1" dirty="0" smtClean="0">
                <a:solidFill>
                  <a:schemeClr val="tx1"/>
                </a:solidFill>
              </a:rPr>
              <a:t>natural “sense-making</a:t>
            </a:r>
            <a:r>
              <a:rPr lang="en-US" sz="2600" b="1" dirty="0">
                <a:solidFill>
                  <a:schemeClr val="tx1"/>
                </a:solidFill>
              </a:rPr>
              <a:t>” processes of relevant stakeholders</a:t>
            </a:r>
          </a:p>
          <a:p>
            <a:pPr lvl="1">
              <a:buFont typeface="Arial" panose="020B0604020202020204" pitchFamily="34" charset="0"/>
              <a:buChar char="•"/>
            </a:pPr>
            <a:r>
              <a:rPr lang="en-US" sz="1900" dirty="0">
                <a:solidFill>
                  <a:schemeClr val="tx1"/>
                </a:solidFill>
              </a:rPr>
              <a:t>Know the audience and intended users of the information</a:t>
            </a:r>
          </a:p>
          <a:p>
            <a:pPr lvl="1">
              <a:buFont typeface="Arial" panose="020B0604020202020204" pitchFamily="34" charset="0"/>
              <a:buChar char="•"/>
            </a:pPr>
            <a:r>
              <a:rPr lang="en-US" sz="1900" dirty="0">
                <a:solidFill>
                  <a:schemeClr val="tx1"/>
                </a:solidFill>
              </a:rPr>
              <a:t>Get the most accurate answer to the most pressing question</a:t>
            </a:r>
          </a:p>
          <a:p>
            <a:endParaRPr lang="en-US" dirty="0"/>
          </a:p>
        </p:txBody>
      </p:sp>
      <p:sp>
        <p:nvSpPr>
          <p:cNvPr id="4" name="Title 1"/>
          <p:cNvSpPr>
            <a:spLocks noGrp="1"/>
          </p:cNvSpPr>
          <p:nvPr>
            <p:ph type="title"/>
          </p:nvPr>
        </p:nvSpPr>
        <p:spPr/>
        <p:txBody>
          <a:bodyPr>
            <a:normAutofit/>
          </a:bodyPr>
          <a:lstStyle/>
          <a:p>
            <a:r>
              <a:rPr lang="en-US" b="1" dirty="0" smtClean="0">
                <a:solidFill>
                  <a:schemeClr val="tx1"/>
                </a:solidFill>
              </a:rPr>
              <a:t>SENSEMAKING</a:t>
            </a:r>
            <a:endParaRPr lang="en-US" b="1" dirty="0">
              <a:solidFill>
                <a:schemeClr val="tx1"/>
              </a:solidFill>
            </a:endParaRPr>
          </a:p>
        </p:txBody>
      </p:sp>
    </p:spTree>
    <p:extLst>
      <p:ext uri="{BB962C8B-B14F-4D97-AF65-F5344CB8AC3E}">
        <p14:creationId xmlns:p14="http://schemas.microsoft.com/office/powerpoint/2010/main" val="9589461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38400"/>
            <a:ext cx="7408333" cy="4267200"/>
          </a:xfrm>
        </p:spPr>
        <p:txBody>
          <a:bodyPr>
            <a:normAutofit/>
          </a:bodyPr>
          <a:lstStyle/>
          <a:p>
            <a:r>
              <a:rPr lang="en-US" b="1" dirty="0" smtClean="0">
                <a:solidFill>
                  <a:schemeClr val="tx1"/>
                </a:solidFill>
              </a:rPr>
              <a:t>Emphasis </a:t>
            </a:r>
            <a:r>
              <a:rPr lang="en-US" b="1" dirty="0">
                <a:solidFill>
                  <a:schemeClr val="tx1"/>
                </a:solidFill>
              </a:rPr>
              <a:t>on </a:t>
            </a:r>
            <a:r>
              <a:rPr lang="en-US" b="1" dirty="0" smtClean="0">
                <a:solidFill>
                  <a:schemeClr val="tx1"/>
                </a:solidFill>
              </a:rPr>
              <a:t>partnerships </a:t>
            </a:r>
            <a:r>
              <a:rPr lang="en-US" b="1" dirty="0">
                <a:solidFill>
                  <a:schemeClr val="tx1"/>
                </a:solidFill>
              </a:rPr>
              <a:t>in the world of WIOA </a:t>
            </a:r>
          </a:p>
          <a:p>
            <a:endParaRPr lang="en-US" sz="1800" b="1" dirty="0" smtClean="0">
              <a:solidFill>
                <a:schemeClr val="tx1"/>
              </a:solidFill>
            </a:endParaRPr>
          </a:p>
          <a:p>
            <a:pPr marL="0" indent="0">
              <a:buNone/>
            </a:pPr>
            <a:r>
              <a:rPr lang="en-US" sz="1800" dirty="0" smtClean="0">
                <a:solidFill>
                  <a:schemeClr val="tx1"/>
                </a:solidFill>
              </a:rPr>
              <a:t>As we work to put Americans with significant barriers to employment, back to work, </a:t>
            </a:r>
            <a:r>
              <a:rPr lang="en-US" sz="1800" b="1" u="sng" dirty="0" smtClean="0">
                <a:solidFill>
                  <a:schemeClr val="tx1"/>
                </a:solidFill>
              </a:rPr>
              <a:t>evaluation planning </a:t>
            </a:r>
            <a:r>
              <a:rPr lang="en-US" sz="1800" dirty="0" smtClean="0">
                <a:solidFill>
                  <a:schemeClr val="tx1"/>
                </a:solidFill>
              </a:rPr>
              <a:t>identifies the multiple methods of valuing the partnerships required under the law.</a:t>
            </a:r>
          </a:p>
          <a:p>
            <a:pPr marL="301943" lvl="1" indent="0">
              <a:buNone/>
            </a:pPr>
            <a:endParaRPr lang="en-US" sz="1800" dirty="0">
              <a:solidFill>
                <a:schemeClr val="tx1"/>
              </a:solidFill>
            </a:endParaRPr>
          </a:p>
          <a:p>
            <a:pPr lvl="2"/>
            <a:r>
              <a:rPr lang="en-US" sz="1800" dirty="0" smtClean="0">
                <a:solidFill>
                  <a:schemeClr val="tx1"/>
                </a:solidFill>
              </a:rPr>
              <a:t>Questions could ask:</a:t>
            </a:r>
          </a:p>
          <a:p>
            <a:pPr lvl="3"/>
            <a:r>
              <a:rPr lang="en-US" sz="1600" dirty="0" smtClean="0">
                <a:solidFill>
                  <a:schemeClr val="tx1"/>
                </a:solidFill>
              </a:rPr>
              <a:t>What is the level of awareness among local staff of the various workforce programs that serve out of school youth? Why is this important?   </a:t>
            </a:r>
          </a:p>
          <a:p>
            <a:pPr lvl="3"/>
            <a:r>
              <a:rPr lang="en-US" sz="1600" dirty="0" smtClean="0">
                <a:solidFill>
                  <a:schemeClr val="tx1"/>
                </a:solidFill>
              </a:rPr>
              <a:t>How would knowing level of awareness impact local or state agreements?  </a:t>
            </a:r>
          </a:p>
          <a:p>
            <a:pPr lvl="3"/>
            <a:r>
              <a:rPr lang="en-US" sz="1600" dirty="0" smtClean="0">
                <a:solidFill>
                  <a:schemeClr val="tx1"/>
                </a:solidFill>
              </a:rPr>
              <a:t>How would information that has the greatest impact on putting youth to </a:t>
            </a:r>
            <a:r>
              <a:rPr lang="en-US" sz="1600" dirty="0">
                <a:solidFill>
                  <a:schemeClr val="tx1"/>
                </a:solidFill>
              </a:rPr>
              <a:t>work be best captured ? </a:t>
            </a:r>
            <a:endParaRPr lang="en-US" sz="1600" dirty="0" smtClean="0">
              <a:solidFill>
                <a:schemeClr val="tx1"/>
              </a:solidFill>
            </a:endParaRPr>
          </a:p>
          <a:p>
            <a:endParaRPr lang="en-US" sz="1200" dirty="0" smtClean="0">
              <a:solidFill>
                <a:schemeClr val="tx1"/>
              </a:solidFill>
            </a:endParaRPr>
          </a:p>
          <a:p>
            <a:pPr marL="0" indent="0">
              <a:buNone/>
            </a:pPr>
            <a:endParaRPr lang="en-US" dirty="0" smtClean="0">
              <a:solidFill>
                <a:schemeClr val="tx1"/>
              </a:solidFill>
            </a:endParaRPr>
          </a:p>
          <a:p>
            <a:pPr marL="0" indent="0">
              <a:buNone/>
            </a:pPr>
            <a:endParaRPr lang="en-US" dirty="0">
              <a:solidFill>
                <a:schemeClr val="tx1"/>
              </a:solidFill>
            </a:endParaRPr>
          </a:p>
        </p:txBody>
      </p:sp>
      <p:sp>
        <p:nvSpPr>
          <p:cNvPr id="2" name="Title 1"/>
          <p:cNvSpPr>
            <a:spLocks noGrp="1"/>
          </p:cNvSpPr>
          <p:nvPr>
            <p:ph type="title"/>
          </p:nvPr>
        </p:nvSpPr>
        <p:spPr/>
        <p:txBody>
          <a:bodyPr/>
          <a:lstStyle/>
          <a:p>
            <a:r>
              <a:rPr lang="en-US" b="1" dirty="0" smtClean="0">
                <a:solidFill>
                  <a:schemeClr val="tx1"/>
                </a:solidFill>
              </a:rPr>
              <a:t>HOW TO ADDRESS UNDER WIOA</a:t>
            </a:r>
            <a:endParaRPr lang="en-US" dirty="0">
              <a:solidFill>
                <a:schemeClr val="tx1"/>
              </a:solidFill>
            </a:endParaRPr>
          </a:p>
        </p:txBody>
      </p:sp>
    </p:spTree>
    <p:extLst>
      <p:ext uri="{BB962C8B-B14F-4D97-AF65-F5344CB8AC3E}">
        <p14:creationId xmlns:p14="http://schemas.microsoft.com/office/powerpoint/2010/main" val="39229087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2133600"/>
            <a:ext cx="8458200" cy="4572000"/>
          </a:xfrm>
        </p:spPr>
        <p:txBody>
          <a:bodyPr>
            <a:normAutofit fontScale="25000" lnSpcReduction="20000"/>
          </a:bodyPr>
          <a:lstStyle/>
          <a:p>
            <a:r>
              <a:rPr lang="en-US" sz="9600" b="1" dirty="0">
                <a:solidFill>
                  <a:schemeClr val="tx1"/>
                </a:solidFill>
              </a:rPr>
              <a:t>Performance measures</a:t>
            </a:r>
          </a:p>
          <a:p>
            <a:pPr marL="0" indent="0">
              <a:buNone/>
            </a:pPr>
            <a:endParaRPr lang="en-US" sz="3200" dirty="0">
              <a:solidFill>
                <a:schemeClr val="tx1"/>
              </a:solidFill>
            </a:endParaRPr>
          </a:p>
          <a:p>
            <a:pPr marL="0" indent="0">
              <a:buNone/>
            </a:pPr>
            <a:r>
              <a:rPr lang="en-US" sz="7200" dirty="0">
                <a:solidFill>
                  <a:schemeClr val="tx1"/>
                </a:solidFill>
              </a:rPr>
              <a:t>Performance measure </a:t>
            </a:r>
            <a:r>
              <a:rPr lang="en-US" sz="7200" dirty="0" smtClean="0">
                <a:solidFill>
                  <a:schemeClr val="tx1"/>
                </a:solidFill>
              </a:rPr>
              <a:t>reporting, </a:t>
            </a:r>
            <a:r>
              <a:rPr lang="en-US" sz="7200" dirty="0">
                <a:solidFill>
                  <a:schemeClr val="tx1"/>
                </a:solidFill>
              </a:rPr>
              <a:t>in </a:t>
            </a:r>
            <a:r>
              <a:rPr lang="en-US" sz="7200" dirty="0" smtClean="0">
                <a:solidFill>
                  <a:schemeClr val="tx1"/>
                </a:solidFill>
              </a:rPr>
              <a:t>itself, </a:t>
            </a:r>
            <a:r>
              <a:rPr lang="en-US" sz="7200" dirty="0">
                <a:solidFill>
                  <a:schemeClr val="tx1"/>
                </a:solidFill>
              </a:rPr>
              <a:t>is not program evaluation. Shear numbers do not tell the story. </a:t>
            </a:r>
          </a:p>
          <a:p>
            <a:pPr marL="0" indent="0">
              <a:buNone/>
            </a:pPr>
            <a:endParaRPr lang="en-US" sz="7200" dirty="0">
              <a:solidFill>
                <a:schemeClr val="tx1"/>
              </a:solidFill>
            </a:endParaRPr>
          </a:p>
          <a:p>
            <a:pPr marL="0" indent="0">
              <a:buNone/>
            </a:pPr>
            <a:r>
              <a:rPr lang="en-US" sz="7200" dirty="0">
                <a:solidFill>
                  <a:schemeClr val="tx1"/>
                </a:solidFill>
              </a:rPr>
              <a:t>That data, however, can be used to pose evaluation </a:t>
            </a:r>
            <a:r>
              <a:rPr lang="en-US" sz="7200" dirty="0" smtClean="0">
                <a:solidFill>
                  <a:schemeClr val="tx1"/>
                </a:solidFill>
              </a:rPr>
              <a:t>questions.  Sense-making </a:t>
            </a:r>
            <a:r>
              <a:rPr lang="en-US" sz="7200" dirty="0">
                <a:solidFill>
                  <a:schemeClr val="tx1"/>
                </a:solidFill>
              </a:rPr>
              <a:t>can help  to </a:t>
            </a:r>
            <a:r>
              <a:rPr lang="en-US" sz="7200" dirty="0" smtClean="0">
                <a:solidFill>
                  <a:schemeClr val="tx1"/>
                </a:solidFill>
              </a:rPr>
              <a:t>prioritize:</a:t>
            </a:r>
          </a:p>
          <a:p>
            <a:pPr lvl="1"/>
            <a:r>
              <a:rPr lang="en-US" sz="7200" dirty="0">
                <a:solidFill>
                  <a:schemeClr val="tx1"/>
                </a:solidFill>
              </a:rPr>
              <a:t>Q</a:t>
            </a:r>
            <a:r>
              <a:rPr lang="en-US" sz="7200" dirty="0" smtClean="0">
                <a:solidFill>
                  <a:schemeClr val="tx1"/>
                </a:solidFill>
              </a:rPr>
              <a:t>uestions </a:t>
            </a:r>
            <a:r>
              <a:rPr lang="en-US" sz="7200" dirty="0">
                <a:solidFill>
                  <a:schemeClr val="tx1"/>
                </a:solidFill>
              </a:rPr>
              <a:t>if more than one </a:t>
            </a:r>
            <a:r>
              <a:rPr lang="en-US" sz="7200" dirty="0" smtClean="0">
                <a:solidFill>
                  <a:schemeClr val="tx1"/>
                </a:solidFill>
              </a:rPr>
              <a:t>surfaces</a:t>
            </a:r>
          </a:p>
          <a:p>
            <a:pPr lvl="1"/>
            <a:r>
              <a:rPr lang="en-US" sz="7200" dirty="0" smtClean="0">
                <a:solidFill>
                  <a:schemeClr val="tx1"/>
                </a:solidFill>
              </a:rPr>
              <a:t>The </a:t>
            </a:r>
            <a:r>
              <a:rPr lang="en-US" sz="7200" dirty="0">
                <a:solidFill>
                  <a:schemeClr val="tx1"/>
                </a:solidFill>
              </a:rPr>
              <a:t>multiple methods of </a:t>
            </a:r>
            <a:r>
              <a:rPr lang="en-US" sz="7200" dirty="0" smtClean="0">
                <a:solidFill>
                  <a:schemeClr val="tx1"/>
                </a:solidFill>
              </a:rPr>
              <a:t>evaluation</a:t>
            </a:r>
          </a:p>
          <a:p>
            <a:pPr lvl="1"/>
            <a:r>
              <a:rPr lang="en-US" sz="7200" dirty="0" smtClean="0">
                <a:solidFill>
                  <a:schemeClr val="tx1"/>
                </a:solidFill>
              </a:rPr>
              <a:t>The </a:t>
            </a:r>
            <a:r>
              <a:rPr lang="en-US" sz="7200" dirty="0">
                <a:solidFill>
                  <a:schemeClr val="tx1"/>
                </a:solidFill>
              </a:rPr>
              <a:t>consequences of the information learned, and </a:t>
            </a:r>
          </a:p>
          <a:p>
            <a:pPr lvl="1"/>
            <a:r>
              <a:rPr lang="en-US" sz="7200" dirty="0" smtClean="0">
                <a:solidFill>
                  <a:schemeClr val="tx1"/>
                </a:solidFill>
              </a:rPr>
              <a:t>How </a:t>
            </a:r>
            <a:r>
              <a:rPr lang="en-US" sz="7200" dirty="0">
                <a:solidFill>
                  <a:schemeClr val="tx1"/>
                </a:solidFill>
              </a:rPr>
              <a:t>the information should be disseminated. </a:t>
            </a:r>
            <a:endParaRPr lang="en-US" sz="7200" dirty="0" smtClean="0">
              <a:solidFill>
                <a:schemeClr val="tx1"/>
              </a:solidFill>
            </a:endParaRPr>
          </a:p>
          <a:p>
            <a:pPr marL="301943" lvl="1" indent="0">
              <a:buNone/>
            </a:pPr>
            <a:endParaRPr lang="en-US" sz="4000" dirty="0">
              <a:solidFill>
                <a:schemeClr val="tx1"/>
              </a:solidFill>
            </a:endParaRPr>
          </a:p>
          <a:p>
            <a:pPr marL="0" lvl="0" indent="0">
              <a:buClr>
                <a:srgbClr val="31B6FD"/>
              </a:buClr>
              <a:buNone/>
            </a:pPr>
            <a:endParaRPr lang="en-US" sz="4000" dirty="0">
              <a:solidFill>
                <a:schemeClr val="tx1"/>
              </a:solidFill>
            </a:endParaRPr>
          </a:p>
          <a:p>
            <a:pPr marL="0" lvl="0" indent="0">
              <a:buClr>
                <a:srgbClr val="31B6FD"/>
              </a:buClr>
              <a:buNone/>
            </a:pPr>
            <a:r>
              <a:rPr lang="en-US" sz="7200" dirty="0" smtClean="0">
                <a:solidFill>
                  <a:schemeClr val="tx1"/>
                </a:solidFill>
              </a:rPr>
              <a:t>Example: </a:t>
            </a:r>
            <a:endParaRPr lang="en-US" sz="4000" dirty="0">
              <a:solidFill>
                <a:schemeClr val="tx1"/>
              </a:solidFill>
            </a:endParaRPr>
          </a:p>
          <a:p>
            <a:pPr>
              <a:buClr>
                <a:srgbClr val="31B6FD"/>
              </a:buClr>
            </a:pPr>
            <a:r>
              <a:rPr lang="en-US" sz="7200" dirty="0" smtClean="0">
                <a:solidFill>
                  <a:schemeClr val="tx1"/>
                </a:solidFill>
              </a:rPr>
              <a:t>“Increasing </a:t>
            </a:r>
            <a:r>
              <a:rPr lang="en-US" sz="7200" dirty="0">
                <a:solidFill>
                  <a:schemeClr val="tx1"/>
                </a:solidFill>
              </a:rPr>
              <a:t>self-sufficiency and prosperity of </a:t>
            </a:r>
            <a:r>
              <a:rPr lang="en-US" sz="7200" dirty="0" smtClean="0">
                <a:solidFill>
                  <a:schemeClr val="tx1"/>
                </a:solidFill>
              </a:rPr>
              <a:t>workers” </a:t>
            </a:r>
            <a:r>
              <a:rPr lang="en-US" sz="7200" dirty="0">
                <a:solidFill>
                  <a:schemeClr val="tx1"/>
                </a:solidFill>
              </a:rPr>
              <a:t>(</a:t>
            </a:r>
            <a:r>
              <a:rPr lang="en-US" sz="7200" dirty="0" smtClean="0">
                <a:solidFill>
                  <a:schemeClr val="tx1"/>
                </a:solidFill>
              </a:rPr>
              <a:t>one </a:t>
            </a:r>
            <a:r>
              <a:rPr lang="en-US" sz="7200" dirty="0">
                <a:solidFill>
                  <a:schemeClr val="tx1"/>
                </a:solidFill>
              </a:rPr>
              <a:t>of WIOA stated </a:t>
            </a:r>
            <a:r>
              <a:rPr lang="en-US" sz="7200" dirty="0" smtClean="0">
                <a:solidFill>
                  <a:schemeClr val="tx1"/>
                </a:solidFill>
              </a:rPr>
              <a:t>purposes </a:t>
            </a:r>
            <a:r>
              <a:rPr lang="en-US" sz="7200" dirty="0">
                <a:solidFill>
                  <a:schemeClr val="tx1"/>
                </a:solidFill>
              </a:rPr>
              <a:t>and a public policy issue</a:t>
            </a:r>
            <a:r>
              <a:rPr lang="en-US" sz="7200" dirty="0" smtClean="0">
                <a:solidFill>
                  <a:schemeClr val="tx1"/>
                </a:solidFill>
              </a:rPr>
              <a:t>)</a:t>
            </a:r>
          </a:p>
          <a:p>
            <a:pPr lvl="2">
              <a:buClr>
                <a:srgbClr val="31B6FD"/>
              </a:buClr>
            </a:pPr>
            <a:r>
              <a:rPr lang="en-US" sz="7000" dirty="0" smtClean="0">
                <a:solidFill>
                  <a:schemeClr val="tx1"/>
                </a:solidFill>
              </a:rPr>
              <a:t>As </a:t>
            </a:r>
            <a:r>
              <a:rPr lang="en-US" sz="7000" dirty="0">
                <a:solidFill>
                  <a:schemeClr val="tx1"/>
                </a:solidFill>
              </a:rPr>
              <a:t>the guiding star in evaluation planning, </a:t>
            </a:r>
            <a:r>
              <a:rPr lang="en-US" sz="7000" dirty="0" smtClean="0">
                <a:solidFill>
                  <a:schemeClr val="tx1"/>
                </a:solidFill>
              </a:rPr>
              <a:t>this purpose could </a:t>
            </a:r>
            <a:r>
              <a:rPr lang="en-US" sz="7000" dirty="0">
                <a:solidFill>
                  <a:schemeClr val="tx1"/>
                </a:solidFill>
              </a:rPr>
              <a:t>potentially  assist in the development of a focused customer satisfaction survey for those who sought services for career </a:t>
            </a:r>
            <a:r>
              <a:rPr lang="en-US" sz="7000" dirty="0" smtClean="0">
                <a:solidFill>
                  <a:schemeClr val="tx1"/>
                </a:solidFill>
              </a:rPr>
              <a:t>advancement </a:t>
            </a:r>
            <a:endParaRPr lang="en-US" sz="7000" dirty="0">
              <a:solidFill>
                <a:schemeClr val="tx1"/>
              </a:solidFill>
            </a:endParaRPr>
          </a:p>
        </p:txBody>
      </p:sp>
      <p:sp>
        <p:nvSpPr>
          <p:cNvPr id="4" name="Title 1"/>
          <p:cNvSpPr>
            <a:spLocks noGrp="1"/>
          </p:cNvSpPr>
          <p:nvPr>
            <p:ph type="title"/>
          </p:nvPr>
        </p:nvSpPr>
        <p:spPr/>
        <p:txBody>
          <a:bodyPr/>
          <a:lstStyle/>
          <a:p>
            <a:r>
              <a:rPr lang="en-US" b="1" dirty="0" smtClean="0">
                <a:solidFill>
                  <a:schemeClr val="tx1"/>
                </a:solidFill>
              </a:rPr>
              <a:t>HOW TO ADDRESS UNDER WIOA</a:t>
            </a:r>
            <a:endParaRPr lang="en-US" dirty="0">
              <a:solidFill>
                <a:schemeClr val="tx1"/>
              </a:solidFill>
            </a:endParaRPr>
          </a:p>
        </p:txBody>
      </p:sp>
    </p:spTree>
    <p:extLst>
      <p:ext uri="{BB962C8B-B14F-4D97-AF65-F5344CB8AC3E}">
        <p14:creationId xmlns:p14="http://schemas.microsoft.com/office/powerpoint/2010/main" val="35063869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514600"/>
            <a:ext cx="7823200" cy="4030134"/>
          </a:xfrm>
        </p:spPr>
        <p:txBody>
          <a:bodyPr>
            <a:normAutofit fontScale="85000" lnSpcReduction="20000"/>
          </a:bodyPr>
          <a:lstStyle/>
          <a:p>
            <a:r>
              <a:rPr lang="en-US" sz="2800" b="1" dirty="0" smtClean="0">
                <a:solidFill>
                  <a:schemeClr val="tx1"/>
                </a:solidFill>
              </a:rPr>
              <a:t>Closer look at rehabilitation rate </a:t>
            </a:r>
            <a:r>
              <a:rPr lang="en-US" sz="2100" b="1" dirty="0" smtClean="0">
                <a:solidFill>
                  <a:schemeClr val="tx1"/>
                </a:solidFill>
              </a:rPr>
              <a:t>(Specific States Need to Show Percentage Increases by 2018)</a:t>
            </a:r>
          </a:p>
          <a:p>
            <a:endParaRPr lang="en-US" sz="2100" b="1" dirty="0">
              <a:solidFill>
                <a:schemeClr val="tx1"/>
              </a:solidFill>
            </a:endParaRPr>
          </a:p>
          <a:p>
            <a:pPr marL="0" indent="0">
              <a:buNone/>
            </a:pPr>
            <a:r>
              <a:rPr lang="en-US" dirty="0" smtClean="0">
                <a:solidFill>
                  <a:schemeClr val="tx1"/>
                </a:solidFill>
              </a:rPr>
              <a:t>Difference </a:t>
            </a:r>
            <a:r>
              <a:rPr lang="en-US" dirty="0">
                <a:solidFill>
                  <a:schemeClr val="tx1"/>
                </a:solidFill>
              </a:rPr>
              <a:t>between using evaluation as </a:t>
            </a:r>
            <a:r>
              <a:rPr lang="en-US" dirty="0" smtClean="0">
                <a:solidFill>
                  <a:schemeClr val="tx1"/>
                </a:solidFill>
              </a:rPr>
              <a:t>means </a:t>
            </a:r>
            <a:r>
              <a:rPr lang="en-US" dirty="0">
                <a:solidFill>
                  <a:schemeClr val="tx1"/>
                </a:solidFill>
              </a:rPr>
              <a:t>to satisfy a reporting requirement and </a:t>
            </a:r>
            <a:r>
              <a:rPr lang="en-US" dirty="0" smtClean="0">
                <a:solidFill>
                  <a:schemeClr val="tx1"/>
                </a:solidFill>
              </a:rPr>
              <a:t>as a means to </a:t>
            </a:r>
            <a:r>
              <a:rPr lang="en-US" dirty="0">
                <a:solidFill>
                  <a:schemeClr val="tx1"/>
                </a:solidFill>
              </a:rPr>
              <a:t>provide </a:t>
            </a:r>
            <a:r>
              <a:rPr lang="en-US" dirty="0" smtClean="0">
                <a:solidFill>
                  <a:schemeClr val="tx1"/>
                </a:solidFill>
              </a:rPr>
              <a:t>important information, </a:t>
            </a:r>
            <a:r>
              <a:rPr lang="en-US" dirty="0">
                <a:solidFill>
                  <a:schemeClr val="tx1"/>
                </a:solidFill>
              </a:rPr>
              <a:t>which informs </a:t>
            </a:r>
            <a:r>
              <a:rPr lang="en-US" dirty="0" smtClean="0">
                <a:solidFill>
                  <a:schemeClr val="tx1"/>
                </a:solidFill>
              </a:rPr>
              <a:t>policy and decision-making.</a:t>
            </a:r>
          </a:p>
          <a:p>
            <a:pPr marL="0" indent="0">
              <a:buNone/>
            </a:pPr>
            <a:endParaRPr lang="en-US" dirty="0">
              <a:solidFill>
                <a:schemeClr val="tx1"/>
              </a:solidFill>
            </a:endParaRPr>
          </a:p>
          <a:p>
            <a:pPr marL="0" indent="0">
              <a:buNone/>
            </a:pPr>
            <a:r>
              <a:rPr lang="en-US" dirty="0" smtClean="0">
                <a:solidFill>
                  <a:schemeClr val="tx1"/>
                </a:solidFill>
              </a:rPr>
              <a:t>By </a:t>
            </a:r>
            <a:r>
              <a:rPr lang="en-US" dirty="0">
                <a:solidFill>
                  <a:schemeClr val="tx1"/>
                </a:solidFill>
              </a:rPr>
              <a:t>using </a:t>
            </a:r>
            <a:r>
              <a:rPr lang="en-US" b="1" u="sng" dirty="0">
                <a:solidFill>
                  <a:schemeClr val="tx1"/>
                </a:solidFill>
              </a:rPr>
              <a:t>social betterment </a:t>
            </a:r>
            <a:r>
              <a:rPr lang="en-US" dirty="0">
                <a:solidFill>
                  <a:schemeClr val="tx1"/>
                </a:solidFill>
              </a:rPr>
              <a:t>as a guiding </a:t>
            </a:r>
            <a:r>
              <a:rPr lang="en-US" dirty="0" smtClean="0">
                <a:solidFill>
                  <a:schemeClr val="tx1"/>
                </a:solidFill>
              </a:rPr>
              <a:t>star, </a:t>
            </a:r>
            <a:r>
              <a:rPr lang="en-US" dirty="0">
                <a:solidFill>
                  <a:schemeClr val="tx1"/>
                </a:solidFill>
              </a:rPr>
              <a:t>evaluation activities can be narrow or broad, but all feed the over-arching need of  this one question. </a:t>
            </a:r>
            <a:endParaRPr lang="en-US" dirty="0" smtClean="0">
              <a:solidFill>
                <a:schemeClr val="tx1"/>
              </a:solidFill>
            </a:endParaRPr>
          </a:p>
          <a:p>
            <a:pPr marL="0" indent="0">
              <a:buNone/>
            </a:pPr>
            <a:endParaRPr lang="en-US" dirty="0">
              <a:solidFill>
                <a:schemeClr val="tx1"/>
              </a:solidFill>
            </a:endParaRPr>
          </a:p>
          <a:p>
            <a:pPr marL="0" indent="0">
              <a:buNone/>
            </a:pPr>
            <a:r>
              <a:rPr lang="en-US" dirty="0" smtClean="0">
                <a:solidFill>
                  <a:schemeClr val="tx1"/>
                </a:solidFill>
              </a:rPr>
              <a:t>Focus </a:t>
            </a:r>
            <a:r>
              <a:rPr lang="en-US" dirty="0">
                <a:solidFill>
                  <a:schemeClr val="tx1"/>
                </a:solidFill>
              </a:rPr>
              <a:t>on </a:t>
            </a:r>
            <a:r>
              <a:rPr lang="en-US" b="1" dirty="0">
                <a:solidFill>
                  <a:schemeClr val="tx1"/>
                </a:solidFill>
              </a:rPr>
              <a:t>WHY</a:t>
            </a:r>
            <a:r>
              <a:rPr lang="en-US" dirty="0">
                <a:solidFill>
                  <a:schemeClr val="tx1"/>
                </a:solidFill>
              </a:rPr>
              <a:t> this information is important </a:t>
            </a:r>
            <a:r>
              <a:rPr lang="en-US" dirty="0" smtClean="0">
                <a:solidFill>
                  <a:schemeClr val="tx1"/>
                </a:solidFill>
              </a:rPr>
              <a:t>and </a:t>
            </a:r>
            <a:r>
              <a:rPr lang="en-US" dirty="0">
                <a:solidFill>
                  <a:schemeClr val="tx1"/>
                </a:solidFill>
              </a:rPr>
              <a:t>how it contributes to the well-being of others, allows for the program evaluation activities to be built strategically and thoughtfully. </a:t>
            </a:r>
          </a:p>
        </p:txBody>
      </p:sp>
      <p:sp>
        <p:nvSpPr>
          <p:cNvPr id="4" name="Title 1"/>
          <p:cNvSpPr>
            <a:spLocks noGrp="1"/>
          </p:cNvSpPr>
          <p:nvPr>
            <p:ph type="title"/>
          </p:nvPr>
        </p:nvSpPr>
        <p:spPr>
          <a:xfrm>
            <a:off x="457200" y="381000"/>
            <a:ext cx="8229600" cy="1252728"/>
          </a:xfrm>
        </p:spPr>
        <p:txBody>
          <a:bodyPr/>
          <a:lstStyle/>
          <a:p>
            <a:r>
              <a:rPr lang="en-US" b="1" dirty="0" smtClean="0">
                <a:solidFill>
                  <a:schemeClr val="tx1"/>
                </a:solidFill>
              </a:rPr>
              <a:t>HOW TO ADDRESS UNDER WIOA</a:t>
            </a:r>
            <a:endParaRPr lang="en-US" dirty="0">
              <a:solidFill>
                <a:schemeClr val="tx1"/>
              </a:solidFill>
            </a:endParaRPr>
          </a:p>
        </p:txBody>
      </p:sp>
    </p:spTree>
    <p:extLst>
      <p:ext uri="{BB962C8B-B14F-4D97-AF65-F5344CB8AC3E}">
        <p14:creationId xmlns:p14="http://schemas.microsoft.com/office/powerpoint/2010/main" val="34499790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590800"/>
            <a:ext cx="8763000" cy="4114800"/>
          </a:xfrm>
        </p:spPr>
        <p:txBody>
          <a:bodyPr>
            <a:normAutofit/>
          </a:bodyPr>
          <a:lstStyle/>
          <a:p>
            <a:pPr>
              <a:buNone/>
            </a:pPr>
            <a:r>
              <a:rPr lang="en-US" b="1" dirty="0" smtClean="0">
                <a:solidFill>
                  <a:schemeClr val="tx1"/>
                </a:solidFill>
              </a:rPr>
              <a:t>Employ “</a:t>
            </a:r>
            <a:r>
              <a:rPr lang="en-US" b="1" i="1" dirty="0" smtClean="0">
                <a:solidFill>
                  <a:schemeClr val="tx1"/>
                </a:solidFill>
              </a:rPr>
              <a:t>Utilization Focused Evaluation</a:t>
            </a:r>
            <a:r>
              <a:rPr lang="en-US" b="1" dirty="0" smtClean="0">
                <a:solidFill>
                  <a:schemeClr val="tx1"/>
                </a:solidFill>
              </a:rPr>
              <a:t>”</a:t>
            </a:r>
          </a:p>
          <a:p>
            <a:endParaRPr lang="en-US" sz="1200" b="1" u="sng" dirty="0">
              <a:solidFill>
                <a:schemeClr val="tx1"/>
              </a:solidFill>
            </a:endParaRPr>
          </a:p>
          <a:p>
            <a:r>
              <a:rPr lang="en-US" b="1" dirty="0" smtClean="0">
                <a:solidFill>
                  <a:schemeClr val="tx1"/>
                </a:solidFill>
              </a:rPr>
              <a:t>Four key concepts</a:t>
            </a:r>
          </a:p>
          <a:p>
            <a:pPr lvl="1"/>
            <a:r>
              <a:rPr lang="en-US" sz="1800" dirty="0" smtClean="0">
                <a:solidFill>
                  <a:schemeClr val="tx1"/>
                </a:solidFill>
              </a:rPr>
              <a:t>The </a:t>
            </a:r>
            <a:r>
              <a:rPr lang="en-US" sz="1800" dirty="0">
                <a:solidFill>
                  <a:schemeClr val="tx1"/>
                </a:solidFill>
              </a:rPr>
              <a:t>evaluator needs to facilitate usage of the evaluations in the </a:t>
            </a:r>
            <a:r>
              <a:rPr lang="en-US" sz="1800" dirty="0" smtClean="0">
                <a:solidFill>
                  <a:schemeClr val="tx1"/>
                </a:solidFill>
              </a:rPr>
              <a:t>agency</a:t>
            </a:r>
          </a:p>
          <a:p>
            <a:pPr marL="301943" lvl="1" indent="0">
              <a:buNone/>
            </a:pPr>
            <a:endParaRPr lang="en-US" sz="1800" dirty="0" smtClean="0">
              <a:solidFill>
                <a:schemeClr val="tx1"/>
              </a:solidFill>
            </a:endParaRPr>
          </a:p>
          <a:p>
            <a:pPr lvl="1"/>
            <a:r>
              <a:rPr lang="en-US" sz="1800" dirty="0" smtClean="0">
                <a:solidFill>
                  <a:schemeClr val="tx1"/>
                </a:solidFill>
              </a:rPr>
              <a:t>Building </a:t>
            </a:r>
            <a:r>
              <a:rPr lang="en-US" sz="1800" dirty="0">
                <a:solidFill>
                  <a:schemeClr val="tx1"/>
                </a:solidFill>
              </a:rPr>
              <a:t>evaluation capacity within the organization is </a:t>
            </a:r>
            <a:r>
              <a:rPr lang="en-US" sz="1800" dirty="0" smtClean="0">
                <a:solidFill>
                  <a:schemeClr val="tx1"/>
                </a:solidFill>
              </a:rPr>
              <a:t>important</a:t>
            </a:r>
          </a:p>
          <a:p>
            <a:pPr marL="301943" lvl="1" indent="0">
              <a:buNone/>
            </a:pPr>
            <a:endParaRPr lang="en-US" sz="1800" dirty="0" smtClean="0">
              <a:solidFill>
                <a:schemeClr val="tx1"/>
              </a:solidFill>
            </a:endParaRPr>
          </a:p>
          <a:p>
            <a:pPr lvl="1"/>
            <a:r>
              <a:rPr lang="en-US" sz="1800" dirty="0" smtClean="0">
                <a:solidFill>
                  <a:schemeClr val="tx1"/>
                </a:solidFill>
              </a:rPr>
              <a:t>Interpersonal </a:t>
            </a:r>
            <a:r>
              <a:rPr lang="en-US" sz="1800" dirty="0">
                <a:solidFill>
                  <a:schemeClr val="tx1"/>
                </a:solidFill>
              </a:rPr>
              <a:t>skills are crucial (communication, relationships, etc</a:t>
            </a:r>
            <a:r>
              <a:rPr lang="en-US" sz="1800" dirty="0" smtClean="0">
                <a:solidFill>
                  <a:schemeClr val="tx1"/>
                </a:solidFill>
              </a:rPr>
              <a:t>.)</a:t>
            </a:r>
          </a:p>
          <a:p>
            <a:pPr marL="301943" lvl="1" indent="0">
              <a:buNone/>
            </a:pPr>
            <a:endParaRPr lang="en-US" sz="1800" dirty="0" smtClean="0">
              <a:solidFill>
                <a:schemeClr val="tx1"/>
              </a:solidFill>
            </a:endParaRPr>
          </a:p>
          <a:p>
            <a:pPr lvl="1"/>
            <a:r>
              <a:rPr lang="en-US" sz="1800" dirty="0" smtClean="0">
                <a:solidFill>
                  <a:schemeClr val="tx1"/>
                </a:solidFill>
              </a:rPr>
              <a:t>Evaluators </a:t>
            </a:r>
            <a:r>
              <a:rPr lang="en-US" sz="1800" dirty="0">
                <a:solidFill>
                  <a:schemeClr val="tx1"/>
                </a:solidFill>
              </a:rPr>
              <a:t>need to teach participants (management and counselors)</a:t>
            </a:r>
          </a:p>
          <a:p>
            <a:pPr marL="553720" lvl="2">
              <a:buFont typeface="Arial" panose="020B0604020202020204" pitchFamily="34" charset="0"/>
              <a:buChar char="•"/>
            </a:pPr>
            <a:endParaRPr lang="en-US" sz="2600" dirty="0">
              <a:solidFill>
                <a:schemeClr val="tx1"/>
              </a:solidFill>
            </a:endParaRPr>
          </a:p>
          <a:p>
            <a:pPr>
              <a:buFont typeface="Arial" panose="020B0604020202020204" pitchFamily="34" charset="0"/>
              <a:buChar char="•"/>
            </a:pPr>
            <a:endParaRPr lang="en-US" sz="2000" dirty="0" smtClean="0">
              <a:solidFill>
                <a:schemeClr val="tx1"/>
              </a:solidFill>
            </a:endParaRPr>
          </a:p>
          <a:p>
            <a:pPr marL="301943" lvl="1" indent="0">
              <a:buNone/>
            </a:pPr>
            <a:endParaRPr lang="en-US" dirty="0">
              <a:solidFill>
                <a:schemeClr val="tx1"/>
              </a:solidFill>
            </a:endParaRPr>
          </a:p>
          <a:p>
            <a:endParaRPr lang="en-US" dirty="0"/>
          </a:p>
        </p:txBody>
      </p:sp>
      <p:sp>
        <p:nvSpPr>
          <p:cNvPr id="2" name="Title 1"/>
          <p:cNvSpPr>
            <a:spLocks noGrp="1"/>
          </p:cNvSpPr>
          <p:nvPr>
            <p:ph type="title"/>
          </p:nvPr>
        </p:nvSpPr>
        <p:spPr>
          <a:xfrm>
            <a:off x="457200" y="228600"/>
            <a:ext cx="8229600" cy="1252728"/>
          </a:xfrm>
        </p:spPr>
        <p:txBody>
          <a:bodyPr/>
          <a:lstStyle/>
          <a:p>
            <a:r>
              <a:rPr lang="en-US" b="1" dirty="0" smtClean="0">
                <a:solidFill>
                  <a:schemeClr val="tx1"/>
                </a:solidFill>
              </a:rPr>
              <a:t>GETTING PEOPLE INVOLVED</a:t>
            </a:r>
            <a:endParaRPr lang="en-US" b="1" dirty="0">
              <a:solidFill>
                <a:schemeClr val="tx1"/>
              </a:solidFill>
            </a:endParaRPr>
          </a:p>
        </p:txBody>
      </p:sp>
      <p:sp>
        <p:nvSpPr>
          <p:cNvPr id="4" name="TextBox 3"/>
          <p:cNvSpPr txBox="1"/>
          <p:nvPr/>
        </p:nvSpPr>
        <p:spPr>
          <a:xfrm>
            <a:off x="533400" y="1905000"/>
            <a:ext cx="1322798" cy="369332"/>
          </a:xfrm>
          <a:prstGeom prst="rect">
            <a:avLst/>
          </a:prstGeom>
          <a:noFill/>
        </p:spPr>
        <p:txBody>
          <a:bodyPr wrap="none" rtlCol="0">
            <a:spAutoFit/>
          </a:bodyPr>
          <a:lstStyle/>
          <a:p>
            <a:r>
              <a:rPr lang="en-US" i="1" dirty="0" smtClean="0"/>
              <a:t>Jean A. King</a:t>
            </a:r>
            <a:endParaRPr lang="en-US" i="1" dirty="0"/>
          </a:p>
        </p:txBody>
      </p:sp>
      <p:sp>
        <p:nvSpPr>
          <p:cNvPr id="5" name="TextBox 4"/>
          <p:cNvSpPr txBox="1"/>
          <p:nvPr/>
        </p:nvSpPr>
        <p:spPr>
          <a:xfrm>
            <a:off x="304800" y="1066800"/>
            <a:ext cx="8534400" cy="369332"/>
          </a:xfrm>
          <a:prstGeom prst="rect">
            <a:avLst/>
          </a:prstGeom>
          <a:noFill/>
        </p:spPr>
        <p:txBody>
          <a:bodyPr wrap="square" rtlCol="0">
            <a:spAutoFit/>
          </a:bodyPr>
          <a:lstStyle/>
          <a:p>
            <a:pPr algn="ctr"/>
            <a:r>
              <a:rPr lang="en-US" dirty="0" smtClean="0"/>
              <a:t>“It was the </a:t>
            </a:r>
            <a:r>
              <a:rPr lang="en-US" i="1" dirty="0" smtClean="0"/>
              <a:t>users</a:t>
            </a:r>
            <a:r>
              <a:rPr lang="en-US" dirty="0" smtClean="0"/>
              <a:t>, not the report, who played a critical role in the evaluation process.”</a:t>
            </a:r>
            <a:endParaRPr lang="en-US" dirty="0"/>
          </a:p>
        </p:txBody>
      </p:sp>
    </p:spTree>
    <p:extLst>
      <p:ext uri="{BB962C8B-B14F-4D97-AF65-F5344CB8AC3E}">
        <p14:creationId xmlns:p14="http://schemas.microsoft.com/office/powerpoint/2010/main" val="33825709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286000"/>
            <a:ext cx="8458199" cy="4419600"/>
          </a:xfrm>
        </p:spPr>
        <p:txBody>
          <a:bodyPr>
            <a:normAutofit fontScale="92500" lnSpcReduction="10000"/>
          </a:bodyPr>
          <a:lstStyle/>
          <a:p>
            <a:pPr marL="0" indent="0">
              <a:buNone/>
            </a:pPr>
            <a:r>
              <a:rPr lang="en-US" sz="2600" b="1" dirty="0">
                <a:solidFill>
                  <a:schemeClr val="tx1"/>
                </a:solidFill>
              </a:rPr>
              <a:t>Michael Quinn Patton</a:t>
            </a:r>
          </a:p>
          <a:p>
            <a:pPr lvl="1"/>
            <a:r>
              <a:rPr lang="en-US" sz="2000" b="1" dirty="0">
                <a:solidFill>
                  <a:schemeClr val="tx1"/>
                </a:solidFill>
              </a:rPr>
              <a:t>Process </a:t>
            </a:r>
            <a:r>
              <a:rPr lang="en-US" sz="2000" b="1" dirty="0" smtClean="0">
                <a:solidFill>
                  <a:schemeClr val="tx1"/>
                </a:solidFill>
              </a:rPr>
              <a:t>use </a:t>
            </a:r>
            <a:r>
              <a:rPr lang="en-US" sz="1400" dirty="0">
                <a:solidFill>
                  <a:schemeClr val="tx1"/>
                </a:solidFill>
              </a:rPr>
              <a:t>(from Chapter 23</a:t>
            </a:r>
            <a:r>
              <a:rPr lang="en-US" sz="1400" dirty="0" smtClean="0">
                <a:solidFill>
                  <a:schemeClr val="tx1"/>
                </a:solidFill>
              </a:rPr>
              <a:t>)</a:t>
            </a:r>
          </a:p>
          <a:p>
            <a:pPr marL="301943" lvl="1" indent="0">
              <a:buNone/>
            </a:pPr>
            <a:endParaRPr lang="en-US" sz="1400" dirty="0">
              <a:solidFill>
                <a:schemeClr val="tx1"/>
              </a:solidFill>
            </a:endParaRPr>
          </a:p>
          <a:p>
            <a:pPr lvl="2"/>
            <a:r>
              <a:rPr lang="en-US" sz="1900" dirty="0">
                <a:solidFill>
                  <a:schemeClr val="tx1"/>
                </a:solidFill>
              </a:rPr>
              <a:t>Draws attention to individual changes in thinking and behavior among those involved in the evaluation as a result of learning that occurs</a:t>
            </a:r>
          </a:p>
          <a:p>
            <a:pPr marL="627063" lvl="2" indent="0">
              <a:buNone/>
            </a:pPr>
            <a:endParaRPr lang="en-US" sz="1300" dirty="0">
              <a:solidFill>
                <a:schemeClr val="tx1"/>
              </a:solidFill>
            </a:endParaRPr>
          </a:p>
          <a:p>
            <a:pPr lvl="2"/>
            <a:r>
              <a:rPr lang="en-US" sz="1900" dirty="0">
                <a:solidFill>
                  <a:schemeClr val="tx1"/>
                </a:solidFill>
              </a:rPr>
              <a:t>Helps those we work with </a:t>
            </a:r>
            <a:r>
              <a:rPr lang="en-US" sz="1900" dirty="0" smtClean="0">
                <a:solidFill>
                  <a:schemeClr val="tx1"/>
                </a:solidFill>
              </a:rPr>
              <a:t>learning to </a:t>
            </a:r>
            <a:r>
              <a:rPr lang="en-US" sz="1900" dirty="0">
                <a:solidFill>
                  <a:schemeClr val="tx1"/>
                </a:solidFill>
              </a:rPr>
              <a:t>think </a:t>
            </a:r>
            <a:r>
              <a:rPr lang="en-US" sz="1900" dirty="0" smtClean="0">
                <a:solidFill>
                  <a:schemeClr val="tx1"/>
                </a:solidFill>
              </a:rPr>
              <a:t>evaluatively</a:t>
            </a:r>
            <a:endParaRPr lang="en-US" sz="1900" dirty="0">
              <a:solidFill>
                <a:schemeClr val="tx1"/>
              </a:solidFill>
            </a:endParaRPr>
          </a:p>
          <a:p>
            <a:pPr lvl="4"/>
            <a:r>
              <a:rPr lang="en-US" sz="1800" dirty="0" smtClean="0">
                <a:solidFill>
                  <a:schemeClr val="tx1"/>
                </a:solidFill>
              </a:rPr>
              <a:t>place </a:t>
            </a:r>
            <a:r>
              <a:rPr lang="en-US" sz="1800" dirty="0">
                <a:solidFill>
                  <a:schemeClr val="tx1"/>
                </a:solidFill>
              </a:rPr>
              <a:t>value on specificity and </a:t>
            </a:r>
            <a:r>
              <a:rPr lang="en-US" sz="1800" dirty="0" smtClean="0">
                <a:solidFill>
                  <a:schemeClr val="tx1"/>
                </a:solidFill>
              </a:rPr>
              <a:t>clarity</a:t>
            </a:r>
          </a:p>
          <a:p>
            <a:pPr lvl="4"/>
            <a:r>
              <a:rPr lang="en-US" sz="1800" dirty="0" smtClean="0">
                <a:solidFill>
                  <a:schemeClr val="tx1"/>
                </a:solidFill>
              </a:rPr>
              <a:t>being systematic</a:t>
            </a:r>
          </a:p>
          <a:p>
            <a:pPr lvl="4"/>
            <a:r>
              <a:rPr lang="en-US" sz="1800" dirty="0" smtClean="0">
                <a:solidFill>
                  <a:schemeClr val="tx1"/>
                </a:solidFill>
              </a:rPr>
              <a:t>making </a:t>
            </a:r>
            <a:r>
              <a:rPr lang="en-US" sz="1800" dirty="0">
                <a:solidFill>
                  <a:schemeClr val="tx1"/>
                </a:solidFill>
              </a:rPr>
              <a:t>assumptions </a:t>
            </a:r>
            <a:r>
              <a:rPr lang="en-US" sz="1800" dirty="0" smtClean="0">
                <a:solidFill>
                  <a:schemeClr val="tx1"/>
                </a:solidFill>
              </a:rPr>
              <a:t>explicit</a:t>
            </a:r>
          </a:p>
          <a:p>
            <a:pPr lvl="4"/>
            <a:r>
              <a:rPr lang="en-US" sz="1800" dirty="0" smtClean="0">
                <a:solidFill>
                  <a:schemeClr val="tx1"/>
                </a:solidFill>
              </a:rPr>
              <a:t>distinguishing </a:t>
            </a:r>
            <a:r>
              <a:rPr lang="en-US" sz="1800" dirty="0">
                <a:solidFill>
                  <a:schemeClr val="tx1"/>
                </a:solidFill>
              </a:rPr>
              <a:t>inputs and processes from </a:t>
            </a:r>
            <a:r>
              <a:rPr lang="en-US" sz="1800" dirty="0" smtClean="0">
                <a:solidFill>
                  <a:schemeClr val="tx1"/>
                </a:solidFill>
              </a:rPr>
              <a:t>outcomes</a:t>
            </a:r>
          </a:p>
          <a:p>
            <a:pPr lvl="4"/>
            <a:r>
              <a:rPr lang="en-US" sz="1800" dirty="0" smtClean="0">
                <a:solidFill>
                  <a:schemeClr val="tx1"/>
                </a:solidFill>
              </a:rPr>
              <a:t>separating </a:t>
            </a:r>
            <a:r>
              <a:rPr lang="en-US" sz="1800" dirty="0">
                <a:solidFill>
                  <a:schemeClr val="tx1"/>
                </a:solidFill>
              </a:rPr>
              <a:t>statements of fact from interpretation and </a:t>
            </a:r>
            <a:r>
              <a:rPr lang="en-US" sz="1800" dirty="0" smtClean="0">
                <a:solidFill>
                  <a:schemeClr val="tx1"/>
                </a:solidFill>
              </a:rPr>
              <a:t>judgments</a:t>
            </a:r>
          </a:p>
          <a:p>
            <a:pPr marL="1234440" lvl="4" indent="0">
              <a:buNone/>
            </a:pPr>
            <a:endParaRPr lang="en-US" sz="1800" dirty="0" smtClean="0">
              <a:solidFill>
                <a:schemeClr val="tx1"/>
              </a:solidFill>
            </a:endParaRPr>
          </a:p>
          <a:p>
            <a:pPr marL="610870" lvl="2" indent="-285750"/>
            <a:r>
              <a:rPr lang="en-US" b="1" dirty="0" smtClean="0">
                <a:solidFill>
                  <a:schemeClr val="tx1"/>
                </a:solidFill>
              </a:rPr>
              <a:t>HELP </a:t>
            </a:r>
            <a:r>
              <a:rPr lang="en-US" b="1" dirty="0">
                <a:solidFill>
                  <a:schemeClr val="tx1"/>
                </a:solidFill>
              </a:rPr>
              <a:t>PEOPLE THINK IN THESE </a:t>
            </a:r>
            <a:r>
              <a:rPr lang="en-US" b="1" dirty="0" smtClean="0">
                <a:solidFill>
                  <a:schemeClr val="tx1"/>
                </a:solidFill>
              </a:rPr>
              <a:t>WAYS; Learn how to learn, not just rely on a delimited set of findings</a:t>
            </a:r>
            <a:endParaRPr lang="en-US" b="1" dirty="0">
              <a:solidFill>
                <a:schemeClr val="tx1"/>
              </a:solidFill>
            </a:endParaRPr>
          </a:p>
          <a:p>
            <a:pPr marL="553720" lvl="2">
              <a:buFont typeface="Arial" panose="020B0604020202020204" pitchFamily="34" charset="0"/>
              <a:buChar char="•"/>
            </a:pPr>
            <a:endParaRPr lang="en-US" sz="1800" dirty="0">
              <a:solidFill>
                <a:schemeClr val="tx1"/>
              </a:solidFill>
            </a:endParaRPr>
          </a:p>
          <a:p>
            <a:endParaRPr lang="en-US" dirty="0"/>
          </a:p>
        </p:txBody>
      </p:sp>
      <p:sp>
        <p:nvSpPr>
          <p:cNvPr id="4" name="Title 1"/>
          <p:cNvSpPr>
            <a:spLocks noGrp="1"/>
          </p:cNvSpPr>
          <p:nvPr>
            <p:ph type="title"/>
          </p:nvPr>
        </p:nvSpPr>
        <p:spPr/>
        <p:txBody>
          <a:bodyPr/>
          <a:lstStyle/>
          <a:p>
            <a:r>
              <a:rPr lang="en-US" b="1" dirty="0" smtClean="0">
                <a:solidFill>
                  <a:schemeClr val="tx1"/>
                </a:solidFill>
              </a:rPr>
              <a:t>GETTING PEOPLE INVOLVED</a:t>
            </a:r>
            <a:endParaRPr lang="en-US" b="1" dirty="0">
              <a:solidFill>
                <a:schemeClr val="tx1"/>
              </a:solidFill>
            </a:endParaRPr>
          </a:p>
        </p:txBody>
      </p:sp>
    </p:spTree>
    <p:extLst>
      <p:ext uri="{BB962C8B-B14F-4D97-AF65-F5344CB8AC3E}">
        <p14:creationId xmlns:p14="http://schemas.microsoft.com/office/powerpoint/2010/main" val="27532234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514600"/>
            <a:ext cx="8458200" cy="4267199"/>
          </a:xfrm>
        </p:spPr>
        <p:txBody>
          <a:bodyPr>
            <a:normAutofit/>
          </a:bodyPr>
          <a:lstStyle/>
          <a:p>
            <a:pPr marL="0" lvl="2" indent="0">
              <a:buNone/>
            </a:pPr>
            <a:r>
              <a:rPr lang="en-US" b="1" dirty="0" smtClean="0">
                <a:solidFill>
                  <a:schemeClr val="tx1"/>
                </a:solidFill>
              </a:rPr>
              <a:t>WIOA </a:t>
            </a:r>
            <a:r>
              <a:rPr lang="en-US" b="1" dirty="0">
                <a:solidFill>
                  <a:schemeClr val="tx1"/>
                </a:solidFill>
              </a:rPr>
              <a:t>and good agency management </a:t>
            </a:r>
            <a:r>
              <a:rPr lang="en-US" b="1" dirty="0" smtClean="0">
                <a:solidFill>
                  <a:schemeClr val="tx1"/>
                </a:solidFill>
              </a:rPr>
              <a:t>require </a:t>
            </a:r>
            <a:r>
              <a:rPr lang="en-US" b="1" dirty="0">
                <a:solidFill>
                  <a:schemeClr val="tx1"/>
                </a:solidFill>
              </a:rPr>
              <a:t>that evaluation findings be utilized for improvement of outcomes for both staff and </a:t>
            </a:r>
            <a:r>
              <a:rPr lang="en-US" b="1" dirty="0" smtClean="0">
                <a:solidFill>
                  <a:schemeClr val="tx1"/>
                </a:solidFill>
              </a:rPr>
              <a:t>clients</a:t>
            </a:r>
          </a:p>
          <a:p>
            <a:pPr marL="630237" lvl="3" indent="-342900"/>
            <a:r>
              <a:rPr lang="en-US" dirty="0" smtClean="0">
                <a:solidFill>
                  <a:schemeClr val="tx1"/>
                </a:solidFill>
              </a:rPr>
              <a:t>Evaluate </a:t>
            </a:r>
            <a:r>
              <a:rPr lang="en-US" dirty="0">
                <a:solidFill>
                  <a:schemeClr val="tx1"/>
                </a:solidFill>
              </a:rPr>
              <a:t>and ACT on trends in client outcomes to identify regions/counselors that may need </a:t>
            </a:r>
            <a:r>
              <a:rPr lang="en-US" dirty="0" smtClean="0">
                <a:solidFill>
                  <a:schemeClr val="tx1"/>
                </a:solidFill>
              </a:rPr>
              <a:t>assistance</a:t>
            </a:r>
          </a:p>
          <a:p>
            <a:pPr marL="630237" lvl="3" indent="-342900"/>
            <a:endParaRPr lang="en-US" dirty="0">
              <a:solidFill>
                <a:schemeClr val="tx1"/>
              </a:solidFill>
            </a:endParaRPr>
          </a:p>
          <a:p>
            <a:pPr marL="630237" lvl="3" indent="-342900"/>
            <a:r>
              <a:rPr lang="en-US" dirty="0" smtClean="0">
                <a:solidFill>
                  <a:schemeClr val="tx1"/>
                </a:solidFill>
              </a:rPr>
              <a:t>Evaluate </a:t>
            </a:r>
            <a:r>
              <a:rPr lang="en-US" dirty="0">
                <a:solidFill>
                  <a:schemeClr val="tx1"/>
                </a:solidFill>
              </a:rPr>
              <a:t>and ACT on  the current usage of PETS dollars to ascertain if this will be an issue for your </a:t>
            </a:r>
            <a:r>
              <a:rPr lang="en-US" dirty="0" smtClean="0">
                <a:solidFill>
                  <a:schemeClr val="tx1"/>
                </a:solidFill>
              </a:rPr>
              <a:t>agency</a:t>
            </a:r>
          </a:p>
          <a:p>
            <a:pPr marL="630237" lvl="3" indent="-342900"/>
            <a:endParaRPr lang="en-US" dirty="0">
              <a:solidFill>
                <a:schemeClr val="tx1"/>
              </a:solidFill>
            </a:endParaRPr>
          </a:p>
          <a:p>
            <a:pPr marL="630237" lvl="3" indent="-342900"/>
            <a:r>
              <a:rPr lang="en-US" dirty="0" smtClean="0">
                <a:solidFill>
                  <a:schemeClr val="tx1"/>
                </a:solidFill>
              </a:rPr>
              <a:t>Evaluate  </a:t>
            </a:r>
            <a:r>
              <a:rPr lang="en-US" dirty="0">
                <a:solidFill>
                  <a:schemeClr val="tx1"/>
                </a:solidFill>
              </a:rPr>
              <a:t>and ACT on resources and client population to avoid OOS</a:t>
            </a:r>
          </a:p>
          <a:p>
            <a:pPr marL="274320" lvl="2" indent="-274320"/>
            <a:endParaRPr lang="en-US" sz="1000" b="1" dirty="0" smtClean="0">
              <a:solidFill>
                <a:schemeClr val="tx1"/>
              </a:solidFill>
            </a:endParaRPr>
          </a:p>
          <a:p>
            <a:pPr marL="0" lvl="2" indent="0">
              <a:buNone/>
            </a:pPr>
            <a:endParaRPr lang="en-US" sz="1200" b="1" dirty="0" smtClean="0">
              <a:solidFill>
                <a:schemeClr val="tx1"/>
              </a:solidFill>
            </a:endParaRPr>
          </a:p>
          <a:p>
            <a:pPr marL="0" lvl="2" indent="0">
              <a:buNone/>
            </a:pPr>
            <a:r>
              <a:rPr lang="en-US" b="1" dirty="0">
                <a:solidFill>
                  <a:schemeClr val="tx1"/>
                </a:solidFill>
              </a:rPr>
              <a:t>Capacity building  of evaluation will be essential as the need to </a:t>
            </a:r>
            <a:r>
              <a:rPr lang="en-US" b="1" dirty="0" smtClean="0">
                <a:solidFill>
                  <a:schemeClr val="tx1"/>
                </a:solidFill>
              </a:rPr>
              <a:t>examine </a:t>
            </a:r>
            <a:r>
              <a:rPr lang="en-US" b="1" dirty="0">
                <a:solidFill>
                  <a:schemeClr val="tx1"/>
                </a:solidFill>
              </a:rPr>
              <a:t>agency needs increases</a:t>
            </a:r>
          </a:p>
          <a:p>
            <a:pPr marL="274320" lvl="2" indent="-274320"/>
            <a:endParaRPr lang="en-US" sz="1800" b="1" dirty="0" smtClean="0">
              <a:solidFill>
                <a:schemeClr val="tx1"/>
              </a:solidFill>
            </a:endParaRPr>
          </a:p>
          <a:p>
            <a:pPr marL="561657" lvl="3" indent="-274320"/>
            <a:endParaRPr lang="en-US" sz="1600" b="1" dirty="0">
              <a:solidFill>
                <a:schemeClr val="tx1"/>
              </a:solidFill>
            </a:endParaRPr>
          </a:p>
          <a:p>
            <a:endParaRPr lang="en-US" dirty="0"/>
          </a:p>
        </p:txBody>
      </p:sp>
      <p:sp>
        <p:nvSpPr>
          <p:cNvPr id="5" name="Title 1"/>
          <p:cNvSpPr txBox="1">
            <a:spLocks/>
          </p:cNvSpPr>
          <p:nvPr/>
        </p:nvSpPr>
        <p:spPr>
          <a:xfrm>
            <a:off x="609600" y="490728"/>
            <a:ext cx="8229600" cy="125272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smtClean="0">
                <a:solidFill>
                  <a:schemeClr val="tx1"/>
                </a:solidFill>
              </a:rPr>
              <a:t>HOW TO ADDRESS UNDER WIOA</a:t>
            </a:r>
            <a:endParaRPr lang="en-US" dirty="0">
              <a:solidFill>
                <a:schemeClr val="tx1"/>
              </a:solidFill>
            </a:endParaRPr>
          </a:p>
        </p:txBody>
      </p:sp>
    </p:spTree>
    <p:extLst>
      <p:ext uri="{BB962C8B-B14F-4D97-AF65-F5344CB8AC3E}">
        <p14:creationId xmlns:p14="http://schemas.microsoft.com/office/powerpoint/2010/main" val="31124781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2133600"/>
            <a:ext cx="9144000" cy="4724400"/>
          </a:xfrm>
        </p:spPr>
        <p:txBody>
          <a:bodyPr>
            <a:normAutofit fontScale="70000" lnSpcReduction="20000"/>
          </a:bodyPr>
          <a:lstStyle/>
          <a:p>
            <a:pPr marL="325120" lvl="2" indent="0">
              <a:buNone/>
            </a:pPr>
            <a:r>
              <a:rPr lang="en-US" sz="2900" b="1" dirty="0" smtClean="0">
                <a:solidFill>
                  <a:schemeClr val="tx1"/>
                </a:solidFill>
              </a:rPr>
              <a:t>Good </a:t>
            </a:r>
            <a:r>
              <a:rPr lang="en-US" sz="2900" b="1" dirty="0">
                <a:solidFill>
                  <a:schemeClr val="tx1"/>
                </a:solidFill>
              </a:rPr>
              <a:t>communication/interpersonal </a:t>
            </a:r>
            <a:r>
              <a:rPr lang="en-US" sz="2900" b="1" dirty="0" smtClean="0">
                <a:solidFill>
                  <a:schemeClr val="tx1"/>
                </a:solidFill>
              </a:rPr>
              <a:t>skills</a:t>
            </a:r>
          </a:p>
          <a:p>
            <a:pPr marL="325120" lvl="2" indent="0">
              <a:buNone/>
            </a:pPr>
            <a:endParaRPr lang="en-US" sz="1400" b="1" dirty="0" smtClean="0">
              <a:solidFill>
                <a:schemeClr val="tx1"/>
              </a:solidFill>
            </a:endParaRPr>
          </a:p>
          <a:p>
            <a:pPr marL="955357" lvl="3" indent="-342900"/>
            <a:r>
              <a:rPr lang="en-US" sz="2600" dirty="0" smtClean="0">
                <a:solidFill>
                  <a:schemeClr val="tx1"/>
                </a:solidFill>
              </a:rPr>
              <a:t>In </a:t>
            </a:r>
            <a:r>
              <a:rPr lang="en-US" sz="2600" dirty="0">
                <a:solidFill>
                  <a:schemeClr val="tx1"/>
                </a:solidFill>
              </a:rPr>
              <a:t>order to set up </a:t>
            </a:r>
            <a:r>
              <a:rPr lang="en-US" sz="2600" dirty="0" smtClean="0">
                <a:solidFill>
                  <a:schemeClr val="tx1"/>
                </a:solidFill>
              </a:rPr>
              <a:t>fiscal/counselors’ </a:t>
            </a:r>
            <a:r>
              <a:rPr lang="en-US" sz="2600" dirty="0">
                <a:solidFill>
                  <a:schemeClr val="tx1"/>
                </a:solidFill>
              </a:rPr>
              <a:t>tracking for PETS </a:t>
            </a:r>
            <a:r>
              <a:rPr lang="en-US" sz="2600" dirty="0" smtClean="0">
                <a:solidFill>
                  <a:schemeClr val="tx1"/>
                </a:solidFill>
              </a:rPr>
              <a:t>monies</a:t>
            </a:r>
          </a:p>
          <a:p>
            <a:pPr marL="668020" lvl="2" indent="-342900"/>
            <a:endParaRPr lang="en-US" sz="2300" dirty="0">
              <a:solidFill>
                <a:schemeClr val="tx1"/>
              </a:solidFill>
            </a:endParaRPr>
          </a:p>
          <a:p>
            <a:pPr marL="955357" lvl="3" indent="-342900"/>
            <a:r>
              <a:rPr lang="en-US" sz="2600" dirty="0" smtClean="0">
                <a:solidFill>
                  <a:schemeClr val="tx1"/>
                </a:solidFill>
              </a:rPr>
              <a:t>Communicate </a:t>
            </a:r>
            <a:r>
              <a:rPr lang="en-US" sz="2600" dirty="0">
                <a:solidFill>
                  <a:schemeClr val="tx1"/>
                </a:solidFill>
              </a:rPr>
              <a:t>to staff and clients Order of </a:t>
            </a:r>
            <a:r>
              <a:rPr lang="en-US" sz="2600" dirty="0" smtClean="0">
                <a:solidFill>
                  <a:schemeClr val="tx1"/>
                </a:solidFill>
              </a:rPr>
              <a:t>Selection (OOS) </a:t>
            </a:r>
            <a:r>
              <a:rPr lang="en-US" sz="2600" dirty="0">
                <a:solidFill>
                  <a:schemeClr val="tx1"/>
                </a:solidFill>
              </a:rPr>
              <a:t>policies and </a:t>
            </a:r>
            <a:r>
              <a:rPr lang="en-US" sz="2600" dirty="0" smtClean="0">
                <a:solidFill>
                  <a:schemeClr val="tx1"/>
                </a:solidFill>
              </a:rPr>
              <a:t>status</a:t>
            </a:r>
          </a:p>
          <a:p>
            <a:pPr marL="1744027" lvl="6" indent="-171450"/>
            <a:r>
              <a:rPr lang="en-US" sz="2400" dirty="0" smtClean="0">
                <a:solidFill>
                  <a:schemeClr val="tx1"/>
                </a:solidFill>
              </a:rPr>
              <a:t>Why </a:t>
            </a:r>
            <a:r>
              <a:rPr lang="en-US" sz="2400" dirty="0">
                <a:solidFill>
                  <a:schemeClr val="tx1"/>
                </a:solidFill>
              </a:rPr>
              <a:t>it is necessary </a:t>
            </a:r>
            <a:endParaRPr lang="en-US" sz="2400" dirty="0" smtClean="0">
              <a:solidFill>
                <a:schemeClr val="tx1"/>
              </a:solidFill>
            </a:endParaRPr>
          </a:p>
          <a:p>
            <a:pPr marL="1744027" lvl="6" indent="-171450"/>
            <a:r>
              <a:rPr lang="en-US" sz="2400" dirty="0" smtClean="0">
                <a:solidFill>
                  <a:schemeClr val="tx1"/>
                </a:solidFill>
              </a:rPr>
              <a:t>Estimated </a:t>
            </a:r>
            <a:r>
              <a:rPr lang="en-US" sz="2400" dirty="0">
                <a:solidFill>
                  <a:schemeClr val="tx1"/>
                </a:solidFill>
              </a:rPr>
              <a:t>time on the waiting list </a:t>
            </a:r>
            <a:endParaRPr lang="en-US" sz="2400" dirty="0" smtClean="0">
              <a:solidFill>
                <a:schemeClr val="tx1"/>
              </a:solidFill>
            </a:endParaRPr>
          </a:p>
          <a:p>
            <a:pPr marL="1744027" lvl="6" indent="-171450"/>
            <a:r>
              <a:rPr lang="en-US" sz="2400" dirty="0" smtClean="0">
                <a:solidFill>
                  <a:schemeClr val="tx1"/>
                </a:solidFill>
              </a:rPr>
              <a:t>Procedures </a:t>
            </a:r>
            <a:r>
              <a:rPr lang="en-US" sz="2400" dirty="0">
                <a:solidFill>
                  <a:schemeClr val="tx1"/>
                </a:solidFill>
              </a:rPr>
              <a:t>to take clients off the waiting </a:t>
            </a:r>
            <a:r>
              <a:rPr lang="en-US" sz="2400" dirty="0" smtClean="0">
                <a:solidFill>
                  <a:schemeClr val="tx1"/>
                </a:solidFill>
              </a:rPr>
              <a:t>list</a:t>
            </a:r>
          </a:p>
          <a:p>
            <a:pPr marL="1423987" lvl="5" indent="-171450"/>
            <a:endParaRPr lang="en-US" sz="2400" dirty="0">
              <a:solidFill>
                <a:schemeClr val="tx1"/>
              </a:solidFill>
            </a:endParaRPr>
          </a:p>
          <a:p>
            <a:pPr marL="955357" lvl="3" indent="-342900"/>
            <a:r>
              <a:rPr lang="en-US" sz="2600" dirty="0">
                <a:solidFill>
                  <a:schemeClr val="tx1"/>
                </a:solidFill>
              </a:rPr>
              <a:t>Communicate the change in common measures so counselors and managers are cognizant of what is measured</a:t>
            </a:r>
          </a:p>
          <a:p>
            <a:pPr marL="668020" lvl="2" indent="-342900"/>
            <a:endParaRPr lang="en-US" sz="2900" b="1" dirty="0" smtClean="0">
              <a:solidFill>
                <a:schemeClr val="tx1"/>
              </a:solidFill>
            </a:endParaRPr>
          </a:p>
          <a:p>
            <a:pPr marL="325120" lvl="2" indent="0">
              <a:buNone/>
            </a:pPr>
            <a:r>
              <a:rPr lang="en-US" sz="2900" b="1" dirty="0">
                <a:solidFill>
                  <a:schemeClr val="tx1"/>
                </a:solidFill>
              </a:rPr>
              <a:t>Teaching the findings and process of </a:t>
            </a:r>
            <a:r>
              <a:rPr lang="en-US" sz="2900" b="1" dirty="0" smtClean="0">
                <a:solidFill>
                  <a:schemeClr val="tx1"/>
                </a:solidFill>
              </a:rPr>
              <a:t>evaluation</a:t>
            </a:r>
          </a:p>
          <a:p>
            <a:pPr marL="955357" lvl="3" indent="-342900"/>
            <a:r>
              <a:rPr lang="en-US" sz="2600" dirty="0" smtClean="0">
                <a:solidFill>
                  <a:schemeClr val="tx1"/>
                </a:solidFill>
              </a:rPr>
              <a:t>Teach </a:t>
            </a:r>
            <a:r>
              <a:rPr lang="en-US" sz="2600" dirty="0">
                <a:solidFill>
                  <a:schemeClr val="tx1"/>
                </a:solidFill>
              </a:rPr>
              <a:t>common measures and how </a:t>
            </a:r>
            <a:r>
              <a:rPr lang="en-US" sz="2600" dirty="0" smtClean="0">
                <a:solidFill>
                  <a:schemeClr val="tx1"/>
                </a:solidFill>
              </a:rPr>
              <a:t>these are calculated </a:t>
            </a:r>
            <a:r>
              <a:rPr lang="en-US" sz="2600" dirty="0">
                <a:solidFill>
                  <a:schemeClr val="tx1"/>
                </a:solidFill>
              </a:rPr>
              <a:t>to managers and staff so that they can track </a:t>
            </a:r>
            <a:r>
              <a:rPr lang="en-US" sz="2600" dirty="0" smtClean="0">
                <a:solidFill>
                  <a:schemeClr val="tx1"/>
                </a:solidFill>
              </a:rPr>
              <a:t>progress</a:t>
            </a:r>
          </a:p>
          <a:p>
            <a:pPr marL="668020" lvl="2" indent="-342900"/>
            <a:endParaRPr lang="en-US" sz="1300" dirty="0">
              <a:solidFill>
                <a:schemeClr val="tx1"/>
              </a:solidFill>
            </a:endParaRPr>
          </a:p>
          <a:p>
            <a:pPr marL="955357" lvl="3" indent="-342900"/>
            <a:r>
              <a:rPr lang="en-US" sz="2600" dirty="0" smtClean="0">
                <a:solidFill>
                  <a:schemeClr val="tx1"/>
                </a:solidFill>
              </a:rPr>
              <a:t>Have </a:t>
            </a:r>
            <a:r>
              <a:rPr lang="en-US" sz="2600" dirty="0">
                <a:solidFill>
                  <a:schemeClr val="tx1"/>
                </a:solidFill>
              </a:rPr>
              <a:t>management and staff understand what led the agency to OOS and develop strategies to operate without this </a:t>
            </a:r>
            <a:r>
              <a:rPr lang="en-US" sz="2600" dirty="0" smtClean="0">
                <a:solidFill>
                  <a:schemeClr val="tx1"/>
                </a:solidFill>
              </a:rPr>
              <a:t>limitation</a:t>
            </a:r>
            <a:endParaRPr lang="en-US" sz="2600" dirty="0"/>
          </a:p>
          <a:p>
            <a:endParaRPr lang="en-US" sz="2300" dirty="0"/>
          </a:p>
        </p:txBody>
      </p:sp>
      <p:sp>
        <p:nvSpPr>
          <p:cNvPr id="5" name="Title 1"/>
          <p:cNvSpPr txBox="1">
            <a:spLocks/>
          </p:cNvSpPr>
          <p:nvPr/>
        </p:nvSpPr>
        <p:spPr>
          <a:xfrm>
            <a:off x="609600" y="490728"/>
            <a:ext cx="8229600" cy="125272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smtClean="0">
                <a:solidFill>
                  <a:schemeClr val="tx1"/>
                </a:solidFill>
              </a:rPr>
              <a:t>HOW TO ADDRESS UNDER WIOA</a:t>
            </a:r>
            <a:endParaRPr lang="en-US" dirty="0">
              <a:solidFill>
                <a:schemeClr val="tx1"/>
              </a:solidFill>
            </a:endParaRPr>
          </a:p>
        </p:txBody>
      </p:sp>
    </p:spTree>
    <p:extLst>
      <p:ext uri="{BB962C8B-B14F-4D97-AF65-F5344CB8AC3E}">
        <p14:creationId xmlns:p14="http://schemas.microsoft.com/office/powerpoint/2010/main" val="36906319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905000"/>
            <a:ext cx="7408333" cy="4060296"/>
          </a:xfrm>
        </p:spPr>
        <p:txBody>
          <a:bodyPr>
            <a:normAutofit fontScale="92500"/>
          </a:bodyPr>
          <a:lstStyle/>
          <a:p>
            <a:r>
              <a:rPr lang="en-US" sz="2600" b="1" dirty="0" smtClean="0">
                <a:solidFill>
                  <a:schemeClr val="tx1"/>
                </a:solidFill>
              </a:rPr>
              <a:t>Employment </a:t>
            </a:r>
          </a:p>
          <a:p>
            <a:pPr marL="301943" lvl="1" indent="0">
              <a:buNone/>
            </a:pPr>
            <a:r>
              <a:rPr lang="en-US" dirty="0" smtClean="0">
                <a:solidFill>
                  <a:schemeClr val="tx1"/>
                </a:solidFill>
              </a:rPr>
              <a:t>(2</a:t>
            </a:r>
            <a:r>
              <a:rPr lang="en-US" baseline="30000" dirty="0" smtClean="0">
                <a:solidFill>
                  <a:schemeClr val="tx1"/>
                </a:solidFill>
              </a:rPr>
              <a:t>nd</a:t>
            </a:r>
            <a:r>
              <a:rPr lang="en-US" dirty="0" smtClean="0">
                <a:solidFill>
                  <a:schemeClr val="tx1"/>
                </a:solidFill>
              </a:rPr>
              <a:t> and 4</a:t>
            </a:r>
            <a:r>
              <a:rPr lang="en-US" baseline="30000" dirty="0" smtClean="0">
                <a:solidFill>
                  <a:schemeClr val="tx1"/>
                </a:solidFill>
              </a:rPr>
              <a:t>th</a:t>
            </a:r>
            <a:r>
              <a:rPr lang="en-US" dirty="0" smtClean="0">
                <a:solidFill>
                  <a:schemeClr val="tx1"/>
                </a:solidFill>
              </a:rPr>
              <a:t> quarter accountability; retention)</a:t>
            </a:r>
          </a:p>
          <a:p>
            <a:r>
              <a:rPr lang="en-US" sz="2600" b="1" dirty="0" smtClean="0">
                <a:solidFill>
                  <a:schemeClr val="tx1"/>
                </a:solidFill>
              </a:rPr>
              <a:t>Earnings</a:t>
            </a:r>
          </a:p>
          <a:p>
            <a:r>
              <a:rPr lang="en-US" sz="2600" b="1" dirty="0" smtClean="0">
                <a:solidFill>
                  <a:schemeClr val="tx1"/>
                </a:solidFill>
              </a:rPr>
              <a:t>Credential attainment</a:t>
            </a:r>
          </a:p>
          <a:p>
            <a:r>
              <a:rPr lang="en-US" sz="2600" b="1" dirty="0" smtClean="0">
                <a:solidFill>
                  <a:schemeClr val="tx1"/>
                </a:solidFill>
              </a:rPr>
              <a:t>Measurable skill gains</a:t>
            </a:r>
          </a:p>
          <a:p>
            <a:r>
              <a:rPr lang="en-US" sz="2600" b="1" dirty="0" smtClean="0">
                <a:solidFill>
                  <a:schemeClr val="tx1"/>
                </a:solidFill>
              </a:rPr>
              <a:t>Serving employers</a:t>
            </a:r>
            <a:endParaRPr lang="en-US" sz="2600" b="1" dirty="0">
              <a:solidFill>
                <a:schemeClr val="tx1"/>
              </a:solidFill>
            </a:endParaRPr>
          </a:p>
          <a:p>
            <a:pPr marL="0" indent="0">
              <a:buNone/>
            </a:pPr>
            <a:endParaRPr lang="en-US" sz="1100" dirty="0" smtClean="0">
              <a:solidFill>
                <a:schemeClr val="tx1"/>
              </a:solidFill>
            </a:endParaRPr>
          </a:p>
          <a:p>
            <a:pPr marL="0" indent="0">
              <a:buNone/>
            </a:pPr>
            <a:r>
              <a:rPr lang="en-US" dirty="0" smtClean="0">
                <a:solidFill>
                  <a:schemeClr val="tx1"/>
                </a:solidFill>
              </a:rPr>
              <a:t>These indicators add employment outcomes on earnings and effectiveness in serving employers, and include educational measures for credential attainment and skill gains.</a:t>
            </a:r>
            <a:endParaRPr lang="en-US" dirty="0">
              <a:solidFill>
                <a:schemeClr val="tx1"/>
              </a:solidFill>
            </a:endParaRPr>
          </a:p>
        </p:txBody>
      </p:sp>
      <p:sp>
        <p:nvSpPr>
          <p:cNvPr id="3" name="Title 2"/>
          <p:cNvSpPr>
            <a:spLocks noGrp="1"/>
          </p:cNvSpPr>
          <p:nvPr>
            <p:ph type="title"/>
          </p:nvPr>
        </p:nvSpPr>
        <p:spPr/>
        <p:txBody>
          <a:bodyPr>
            <a:normAutofit/>
          </a:bodyPr>
          <a:lstStyle/>
          <a:p>
            <a:r>
              <a:rPr lang="en-US" b="1" dirty="0" smtClean="0">
                <a:solidFill>
                  <a:schemeClr val="tx1"/>
                </a:solidFill>
              </a:rPr>
              <a:t>PERFORMANCE MEASURES </a:t>
            </a:r>
            <a:br>
              <a:rPr lang="en-US" b="1" dirty="0" smtClean="0">
                <a:solidFill>
                  <a:schemeClr val="tx1"/>
                </a:solidFill>
              </a:rPr>
            </a:br>
            <a:r>
              <a:rPr lang="en-US" sz="2000" b="1" dirty="0" smtClean="0">
                <a:solidFill>
                  <a:schemeClr val="tx1"/>
                </a:solidFill>
              </a:rPr>
              <a:t>“Sanctions for states that fail to meet targets”</a:t>
            </a:r>
            <a:endParaRPr lang="en-US" sz="2000" b="1" dirty="0">
              <a:solidFill>
                <a:schemeClr val="tx1"/>
              </a:solidFill>
            </a:endParaRPr>
          </a:p>
        </p:txBody>
      </p:sp>
      <p:sp>
        <p:nvSpPr>
          <p:cNvPr id="4" name="TextBox 3"/>
          <p:cNvSpPr txBox="1"/>
          <p:nvPr/>
        </p:nvSpPr>
        <p:spPr>
          <a:xfrm>
            <a:off x="152400" y="6027003"/>
            <a:ext cx="8763000" cy="738664"/>
          </a:xfrm>
          <a:prstGeom prst="rect">
            <a:avLst/>
          </a:prstGeom>
          <a:noFill/>
        </p:spPr>
        <p:txBody>
          <a:bodyPr wrap="square" rtlCol="0">
            <a:spAutoFit/>
          </a:bodyPr>
          <a:lstStyle/>
          <a:p>
            <a:pPr marL="285750" indent="-285750">
              <a:buFont typeface="Wingdings" panose="05000000000000000000" pitchFamily="2" charset="2"/>
              <a:buChar char="ü"/>
            </a:pPr>
            <a:r>
              <a:rPr lang="en-US" sz="1400" dirty="0" smtClean="0"/>
              <a:t>Workforce3 One Webinar: Session 4, Performance Accountability System (September 2014)</a:t>
            </a:r>
          </a:p>
          <a:p>
            <a:pPr marL="285750" indent="-285750">
              <a:buFont typeface="Wingdings" panose="05000000000000000000" pitchFamily="2" charset="2"/>
              <a:buChar char="ü"/>
            </a:pPr>
            <a:r>
              <a:rPr lang="en-US" sz="1400" dirty="0" smtClean="0"/>
              <a:t>WIOA Game Plan for </a:t>
            </a:r>
            <a:r>
              <a:rPr lang="en-US" sz="1400" dirty="0"/>
              <a:t>Low-Income People: </a:t>
            </a:r>
            <a:r>
              <a:rPr lang="en-US" sz="1400" dirty="0">
                <a:hlinkClick r:id="rId2"/>
              </a:rPr>
              <a:t>http://</a:t>
            </a:r>
            <a:r>
              <a:rPr lang="en-US" sz="1400" dirty="0" smtClean="0">
                <a:hlinkClick r:id="rId2"/>
              </a:rPr>
              <a:t>www.clasp.org/issues/postsecondary/wioa-game-plan</a:t>
            </a:r>
            <a:endParaRPr lang="en-US" sz="1400" dirty="0" smtClean="0"/>
          </a:p>
          <a:p>
            <a:pPr marL="285750" indent="-285750">
              <a:buFont typeface="Wingdings" panose="05000000000000000000" pitchFamily="2" charset="2"/>
              <a:buChar char="ü"/>
            </a:pPr>
            <a:r>
              <a:rPr lang="en-US" sz="1400" dirty="0" smtClean="0"/>
              <a:t>ION </a:t>
            </a:r>
            <a:r>
              <a:rPr lang="en-US" sz="1400" u="sng" dirty="0" smtClean="0">
                <a:hlinkClick r:id="rId3"/>
              </a:rPr>
              <a:t>https</a:t>
            </a:r>
            <a:r>
              <a:rPr lang="en-US" sz="1400" u="sng" dirty="0">
                <a:hlinkClick r:id="rId3"/>
              </a:rPr>
              <a:t>://</a:t>
            </a:r>
            <a:r>
              <a:rPr lang="en-US" sz="1400" u="sng" dirty="0" smtClean="0">
                <a:hlinkClick r:id="rId3"/>
              </a:rPr>
              <a:t>wioa.workforce3one.org/page/about</a:t>
            </a:r>
            <a:endParaRPr lang="en-US" sz="1400" dirty="0"/>
          </a:p>
        </p:txBody>
      </p:sp>
    </p:spTree>
    <p:extLst>
      <p:ext uri="{BB962C8B-B14F-4D97-AF65-F5344CB8AC3E}">
        <p14:creationId xmlns:p14="http://schemas.microsoft.com/office/powerpoint/2010/main" val="33672373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2514600"/>
            <a:ext cx="7772400" cy="4267200"/>
          </a:xfrm>
        </p:spPr>
        <p:txBody>
          <a:bodyPr>
            <a:normAutofit lnSpcReduction="10000"/>
          </a:bodyPr>
          <a:lstStyle/>
          <a:p>
            <a:pPr marL="571500" lvl="0" indent="-457200">
              <a:buClr>
                <a:srgbClr val="93A299"/>
              </a:buClr>
              <a:buSzTx/>
              <a:buFont typeface="Arial" panose="020B0604020202020204" pitchFamily="34" charset="0"/>
              <a:buChar char="•"/>
            </a:pPr>
            <a:r>
              <a:rPr lang="en-US" sz="2600" dirty="0">
                <a:solidFill>
                  <a:srgbClr val="000000"/>
                </a:solidFill>
                <a:latin typeface="Calibri"/>
              </a:rPr>
              <a:t>Represented seven states across the nation</a:t>
            </a:r>
          </a:p>
          <a:p>
            <a:pPr marL="571500" lvl="0" indent="-457200">
              <a:buClr>
                <a:srgbClr val="93A299"/>
              </a:buClr>
              <a:buSzTx/>
              <a:buFont typeface="Arial" panose="020B0604020202020204" pitchFamily="34" charset="0"/>
              <a:buChar char="•"/>
            </a:pPr>
            <a:endParaRPr lang="en-US" sz="2600" dirty="0">
              <a:solidFill>
                <a:srgbClr val="000000"/>
              </a:solidFill>
              <a:latin typeface="Calibri"/>
            </a:endParaRPr>
          </a:p>
          <a:p>
            <a:pPr marL="571500" lvl="0" indent="-457200">
              <a:buClr>
                <a:srgbClr val="93A299"/>
              </a:buClr>
              <a:buSzTx/>
              <a:buFont typeface="Arial" panose="020B0604020202020204" pitchFamily="34" charset="0"/>
              <a:buChar char="•"/>
            </a:pPr>
            <a:r>
              <a:rPr lang="en-US" sz="2600" dirty="0">
                <a:solidFill>
                  <a:srgbClr val="000000"/>
                </a:solidFill>
                <a:latin typeface="Calibri"/>
              </a:rPr>
              <a:t>Read </a:t>
            </a:r>
            <a:r>
              <a:rPr lang="en-US" sz="2600" i="1" dirty="0">
                <a:solidFill>
                  <a:srgbClr val="000000"/>
                </a:solidFill>
                <a:latin typeface="Calibri"/>
              </a:rPr>
              <a:t>Evaluation Roots: A Wider Perspective of Theorists’ Views and Influences</a:t>
            </a:r>
            <a:r>
              <a:rPr lang="en-US" sz="2600" dirty="0">
                <a:solidFill>
                  <a:srgbClr val="000000"/>
                </a:solidFill>
                <a:latin typeface="Calibri"/>
              </a:rPr>
              <a:t> by Marvin C. Alkin (2013)</a:t>
            </a:r>
            <a:endParaRPr lang="en-US" sz="2600" i="1" dirty="0">
              <a:solidFill>
                <a:srgbClr val="000000"/>
              </a:solidFill>
              <a:latin typeface="Calibri"/>
            </a:endParaRPr>
          </a:p>
          <a:p>
            <a:pPr marL="571500" lvl="0" indent="-457200">
              <a:buClr>
                <a:srgbClr val="93A299"/>
              </a:buClr>
              <a:buSzTx/>
              <a:buFont typeface="Arial" panose="020B0604020202020204" pitchFamily="34" charset="0"/>
              <a:buChar char="•"/>
            </a:pPr>
            <a:endParaRPr lang="en-US" sz="2600" i="1" dirty="0">
              <a:solidFill>
                <a:srgbClr val="000000"/>
              </a:solidFill>
              <a:latin typeface="Calibri"/>
            </a:endParaRPr>
          </a:p>
          <a:p>
            <a:pPr marL="571500" lvl="0" indent="-457200">
              <a:buClr>
                <a:srgbClr val="93A299"/>
              </a:buClr>
              <a:buSzTx/>
              <a:buFont typeface="Arial" panose="020B0604020202020204" pitchFamily="34" charset="0"/>
              <a:buChar char="•"/>
            </a:pPr>
            <a:r>
              <a:rPr lang="en-US" sz="2600" dirty="0">
                <a:solidFill>
                  <a:srgbClr val="000000"/>
                </a:solidFill>
                <a:latin typeface="Calibri"/>
              </a:rPr>
              <a:t>Session PowerPoint and Presentation Takeaway Element will be available at: </a:t>
            </a:r>
            <a:r>
              <a:rPr lang="en-US" sz="2600" dirty="0">
                <a:solidFill>
                  <a:srgbClr val="292934"/>
                </a:solidFill>
                <a:latin typeface="Calibri"/>
                <a:hlinkClick r:id="rId2"/>
              </a:rPr>
              <a:t>http://vocational-rehab.com/summit-reading-groups/project-development/</a:t>
            </a:r>
            <a:endParaRPr lang="en-US" sz="2600" dirty="0">
              <a:solidFill>
                <a:srgbClr val="292934"/>
              </a:solidFill>
              <a:latin typeface="Calibri"/>
            </a:endParaRPr>
          </a:p>
          <a:p>
            <a:endParaRPr lang="en-US" dirty="0"/>
          </a:p>
        </p:txBody>
      </p:sp>
      <p:sp>
        <p:nvSpPr>
          <p:cNvPr id="2" name="Title 1"/>
          <p:cNvSpPr>
            <a:spLocks noGrp="1"/>
          </p:cNvSpPr>
          <p:nvPr>
            <p:ph type="title"/>
          </p:nvPr>
        </p:nvSpPr>
        <p:spPr/>
        <p:txBody>
          <a:bodyPr>
            <a:normAutofit fontScale="90000"/>
          </a:bodyPr>
          <a:lstStyle/>
          <a:p>
            <a:r>
              <a:rPr lang="en-US" sz="5300" b="1" cap="none" dirty="0" smtClean="0">
                <a:solidFill>
                  <a:schemeClr val="tx1"/>
                </a:solidFill>
              </a:rPr>
              <a:t>SuRGE-6</a:t>
            </a:r>
            <a:r>
              <a:rPr lang="en-US" sz="5300" b="1" dirty="0" smtClean="0">
                <a:solidFill>
                  <a:schemeClr val="tx1"/>
                </a:solidFill>
              </a:rPr>
              <a:t>:  </a:t>
            </a:r>
            <a:r>
              <a:rPr lang="en-US" b="1" dirty="0" smtClean="0">
                <a:solidFill>
                  <a:schemeClr val="tx1"/>
                </a:solidFill>
              </a:rPr>
              <a:t>SUMMIT READING GROUPS FOR EXCELLENCE</a:t>
            </a:r>
            <a:endParaRPr lang="en-US" b="1" dirty="0">
              <a:solidFill>
                <a:schemeClr val="tx1"/>
              </a:solidFill>
            </a:endParaRPr>
          </a:p>
        </p:txBody>
      </p:sp>
    </p:spTree>
    <p:extLst>
      <p:ext uri="{BB962C8B-B14F-4D97-AF65-F5344CB8AC3E}">
        <p14:creationId xmlns:p14="http://schemas.microsoft.com/office/powerpoint/2010/main" val="42327753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905000"/>
            <a:ext cx="8686800" cy="4953000"/>
          </a:xfrm>
        </p:spPr>
        <p:txBody>
          <a:bodyPr>
            <a:normAutofit fontScale="40000" lnSpcReduction="20000"/>
          </a:bodyPr>
          <a:lstStyle/>
          <a:p>
            <a:r>
              <a:rPr lang="en-US" sz="6000" b="1" dirty="0" smtClean="0">
                <a:solidFill>
                  <a:schemeClr val="tx1"/>
                </a:solidFill>
              </a:rPr>
              <a:t>Performance reports</a:t>
            </a:r>
          </a:p>
          <a:p>
            <a:pPr marL="301943" lvl="1" indent="0">
              <a:buNone/>
            </a:pPr>
            <a:r>
              <a:rPr lang="en-US" sz="4500" b="1" dirty="0">
                <a:solidFill>
                  <a:schemeClr val="tx1"/>
                </a:solidFill>
              </a:rPr>
              <a:t>10 reports required to inform on outcomes for core programs</a:t>
            </a:r>
          </a:p>
          <a:p>
            <a:pPr lvl="2"/>
            <a:r>
              <a:rPr lang="en-US" sz="3300" dirty="0">
                <a:solidFill>
                  <a:schemeClr val="tx1"/>
                </a:solidFill>
              </a:rPr>
              <a:t>Level of performance for core programs </a:t>
            </a:r>
          </a:p>
          <a:p>
            <a:pPr lvl="2"/>
            <a:r>
              <a:rPr lang="en-US" sz="3300" dirty="0">
                <a:solidFill>
                  <a:schemeClr val="tx1"/>
                </a:solidFill>
              </a:rPr>
              <a:t>Level of performance for individuals with barriers to employment (disaggregated) </a:t>
            </a:r>
          </a:p>
          <a:p>
            <a:pPr lvl="2"/>
            <a:r>
              <a:rPr lang="en-US" sz="3300" dirty="0">
                <a:solidFill>
                  <a:schemeClr val="tx1"/>
                </a:solidFill>
              </a:rPr>
              <a:t>Total number of participants served </a:t>
            </a:r>
          </a:p>
          <a:p>
            <a:pPr lvl="2"/>
            <a:r>
              <a:rPr lang="en-US" sz="3300" dirty="0">
                <a:solidFill>
                  <a:schemeClr val="tx1"/>
                </a:solidFill>
              </a:rPr>
              <a:t>Number of participants who received and exited career and training services within 3 years </a:t>
            </a:r>
          </a:p>
          <a:p>
            <a:pPr lvl="2"/>
            <a:r>
              <a:rPr lang="en-US" sz="3300" dirty="0">
                <a:solidFill>
                  <a:schemeClr val="tx1"/>
                </a:solidFill>
              </a:rPr>
              <a:t>Average cost per participant for career and training services </a:t>
            </a:r>
          </a:p>
          <a:p>
            <a:pPr lvl="2"/>
            <a:r>
              <a:rPr lang="en-US" sz="3300" dirty="0">
                <a:solidFill>
                  <a:schemeClr val="tx1"/>
                </a:solidFill>
              </a:rPr>
              <a:t>Percentage of participants who obtain unsubsidized employment in relevant field </a:t>
            </a:r>
          </a:p>
          <a:p>
            <a:pPr lvl="2"/>
            <a:r>
              <a:rPr lang="en-US" sz="3300" dirty="0">
                <a:solidFill>
                  <a:schemeClr val="tx1"/>
                </a:solidFill>
              </a:rPr>
              <a:t>Number of individuals with barriers to employment served </a:t>
            </a:r>
          </a:p>
          <a:p>
            <a:pPr lvl="2"/>
            <a:r>
              <a:rPr lang="en-US" sz="3300" dirty="0">
                <a:solidFill>
                  <a:schemeClr val="tx1"/>
                </a:solidFill>
              </a:rPr>
              <a:t>Number of participants co-enrolled </a:t>
            </a:r>
          </a:p>
          <a:p>
            <a:pPr lvl="2"/>
            <a:r>
              <a:rPr lang="en-US" sz="3300" dirty="0">
                <a:solidFill>
                  <a:schemeClr val="tx1"/>
                </a:solidFill>
              </a:rPr>
              <a:t>Percentage of annual allotment spent on administrative costs </a:t>
            </a:r>
          </a:p>
          <a:p>
            <a:pPr lvl="2"/>
            <a:r>
              <a:rPr lang="en-US" sz="3300" dirty="0">
                <a:solidFill>
                  <a:schemeClr val="tx1"/>
                </a:solidFill>
              </a:rPr>
              <a:t>Other information for program comparisons with other States</a:t>
            </a:r>
          </a:p>
          <a:p>
            <a:endParaRPr lang="en-US" sz="3300" dirty="0" smtClean="0">
              <a:solidFill>
                <a:schemeClr val="tx1"/>
              </a:solidFill>
            </a:endParaRPr>
          </a:p>
          <a:p>
            <a:r>
              <a:rPr lang="en-US" sz="6000" b="1" dirty="0" smtClean="0">
                <a:solidFill>
                  <a:schemeClr val="tx1"/>
                </a:solidFill>
              </a:rPr>
              <a:t>Evaluations</a:t>
            </a:r>
          </a:p>
          <a:p>
            <a:pPr lvl="1"/>
            <a:r>
              <a:rPr lang="en-US" sz="4500" dirty="0" smtClean="0">
                <a:solidFill>
                  <a:schemeClr val="tx1"/>
                </a:solidFill>
              </a:rPr>
              <a:t>Promote continuous improvement, achieve high performance, achieve outcomes</a:t>
            </a:r>
          </a:p>
          <a:p>
            <a:pPr marL="0" indent="0">
              <a:buNone/>
            </a:pPr>
            <a:endParaRPr lang="en-US" sz="4500" dirty="0" smtClean="0">
              <a:solidFill>
                <a:schemeClr val="tx1"/>
              </a:solidFill>
            </a:endParaRPr>
          </a:p>
          <a:p>
            <a:r>
              <a:rPr lang="en-US" sz="6000" b="1" dirty="0" smtClean="0">
                <a:solidFill>
                  <a:schemeClr val="tx1"/>
                </a:solidFill>
              </a:rPr>
              <a:t>Fiscal and management accountability</a:t>
            </a:r>
          </a:p>
          <a:p>
            <a:pPr lvl="1"/>
            <a:r>
              <a:rPr lang="en-US" sz="4500" dirty="0" smtClean="0">
                <a:solidFill>
                  <a:schemeClr val="tx1"/>
                </a:solidFill>
              </a:rPr>
              <a:t>Promote efficient collection and use for reporting, monitoring, and preparing annual reports.  Must have access to quarterly wage records and interstate arrangements</a:t>
            </a:r>
          </a:p>
        </p:txBody>
      </p:sp>
      <p:sp>
        <p:nvSpPr>
          <p:cNvPr id="3" name="Title 2"/>
          <p:cNvSpPr>
            <a:spLocks noGrp="1"/>
          </p:cNvSpPr>
          <p:nvPr>
            <p:ph type="title"/>
          </p:nvPr>
        </p:nvSpPr>
        <p:spPr>
          <a:xfrm>
            <a:off x="228600" y="338328"/>
            <a:ext cx="8686800" cy="1252728"/>
          </a:xfrm>
        </p:spPr>
        <p:txBody>
          <a:bodyPr>
            <a:noAutofit/>
          </a:bodyPr>
          <a:lstStyle/>
          <a:p>
            <a:r>
              <a:rPr lang="en-US" sz="2000" b="1" dirty="0" smtClean="0">
                <a:solidFill>
                  <a:schemeClr val="tx1"/>
                </a:solidFill>
              </a:rPr>
              <a:t>HOW AND WHY ALKIN </a:t>
            </a:r>
            <a:r>
              <a:rPr lang="en-US" sz="1600" b="1" dirty="0" smtClean="0">
                <a:solidFill>
                  <a:schemeClr val="tx1"/>
                </a:solidFill>
              </a:rPr>
              <a:t>(2013) </a:t>
            </a:r>
            <a:br>
              <a:rPr lang="en-US" sz="1600" b="1" dirty="0" smtClean="0">
                <a:solidFill>
                  <a:schemeClr val="tx1"/>
                </a:solidFill>
              </a:rPr>
            </a:br>
            <a:r>
              <a:rPr lang="en-US" sz="3600" b="1" dirty="0" smtClean="0">
                <a:solidFill>
                  <a:schemeClr val="tx1"/>
                </a:solidFill>
              </a:rPr>
              <a:t>PROMOTES ACCOUNTABILITY WITH </a:t>
            </a:r>
            <a:br>
              <a:rPr lang="en-US" sz="3600" b="1" dirty="0" smtClean="0">
                <a:solidFill>
                  <a:schemeClr val="tx1"/>
                </a:solidFill>
              </a:rPr>
            </a:br>
            <a:r>
              <a:rPr lang="en-US" sz="3600" b="1" dirty="0" smtClean="0">
                <a:solidFill>
                  <a:schemeClr val="tx1"/>
                </a:solidFill>
              </a:rPr>
              <a:t>THE INDICATORS</a:t>
            </a:r>
            <a:endParaRPr lang="en-US" sz="3600" b="1" dirty="0">
              <a:solidFill>
                <a:schemeClr val="tx1"/>
              </a:solidFill>
            </a:endParaRPr>
          </a:p>
        </p:txBody>
      </p:sp>
    </p:spTree>
    <p:extLst>
      <p:ext uri="{BB962C8B-B14F-4D97-AF65-F5344CB8AC3E}">
        <p14:creationId xmlns:p14="http://schemas.microsoft.com/office/powerpoint/2010/main" val="28646327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981200"/>
            <a:ext cx="7865533" cy="4419600"/>
          </a:xfrm>
        </p:spPr>
        <p:txBody>
          <a:bodyPr>
            <a:normAutofit fontScale="77500" lnSpcReduction="20000"/>
          </a:bodyPr>
          <a:lstStyle/>
          <a:p>
            <a:r>
              <a:rPr lang="en-US" sz="3100" b="1" dirty="0" smtClean="0">
                <a:solidFill>
                  <a:schemeClr val="tx1"/>
                </a:solidFill>
              </a:rPr>
              <a:t>Youth program elements across all workforce programs</a:t>
            </a:r>
          </a:p>
          <a:p>
            <a:pPr lvl="1"/>
            <a:r>
              <a:rPr lang="en-US" sz="2300" dirty="0">
                <a:solidFill>
                  <a:schemeClr val="tx1"/>
                </a:solidFill>
              </a:rPr>
              <a:t>Financial literacy</a:t>
            </a:r>
          </a:p>
          <a:p>
            <a:pPr lvl="1"/>
            <a:r>
              <a:rPr lang="en-US" sz="2300" dirty="0">
                <a:solidFill>
                  <a:schemeClr val="tx1"/>
                </a:solidFill>
              </a:rPr>
              <a:t>Entrepreneurial skills training</a:t>
            </a:r>
          </a:p>
          <a:p>
            <a:pPr lvl="1"/>
            <a:r>
              <a:rPr lang="en-US" sz="2300" dirty="0">
                <a:solidFill>
                  <a:schemeClr val="tx1"/>
                </a:solidFill>
              </a:rPr>
              <a:t>Labor market services</a:t>
            </a:r>
          </a:p>
          <a:p>
            <a:pPr lvl="1"/>
            <a:r>
              <a:rPr lang="en-US" sz="2300" dirty="0">
                <a:solidFill>
                  <a:schemeClr val="tx1"/>
                </a:solidFill>
              </a:rPr>
              <a:t>Transition to postsecondary education and training</a:t>
            </a:r>
          </a:p>
          <a:p>
            <a:pPr lvl="1"/>
            <a:r>
              <a:rPr lang="en-US" sz="2300" dirty="0">
                <a:solidFill>
                  <a:schemeClr val="tx1"/>
                </a:solidFill>
              </a:rPr>
              <a:t>Education offered in same context as workforce preparation activities and training for occupation/cluster</a:t>
            </a:r>
          </a:p>
          <a:p>
            <a:endParaRPr lang="en-US" dirty="0" smtClean="0">
              <a:solidFill>
                <a:schemeClr val="tx1"/>
              </a:solidFill>
            </a:endParaRPr>
          </a:p>
          <a:p>
            <a:r>
              <a:rPr lang="en-US" sz="3100" b="1" dirty="0" smtClean="0">
                <a:solidFill>
                  <a:schemeClr val="tx1"/>
                </a:solidFill>
              </a:rPr>
              <a:t>PETS</a:t>
            </a:r>
          </a:p>
          <a:p>
            <a:pPr lvl="1" algn="just"/>
            <a:r>
              <a:rPr lang="en-US" sz="2300" dirty="0" smtClean="0">
                <a:solidFill>
                  <a:schemeClr val="tx1"/>
                </a:solidFill>
              </a:rPr>
              <a:t>Job exploration counseling</a:t>
            </a:r>
          </a:p>
          <a:p>
            <a:pPr lvl="1" algn="just"/>
            <a:r>
              <a:rPr lang="en-US" sz="2300" dirty="0" smtClean="0">
                <a:solidFill>
                  <a:schemeClr val="tx1"/>
                </a:solidFill>
              </a:rPr>
              <a:t>Work-based learning experiences</a:t>
            </a:r>
          </a:p>
          <a:p>
            <a:pPr lvl="1" algn="just"/>
            <a:r>
              <a:rPr lang="en-US" sz="2300" dirty="0" smtClean="0">
                <a:solidFill>
                  <a:schemeClr val="tx1"/>
                </a:solidFill>
              </a:rPr>
              <a:t>Counseling on opportunities for enrolling in postsecondary education</a:t>
            </a:r>
          </a:p>
          <a:p>
            <a:pPr lvl="1" algn="just"/>
            <a:r>
              <a:rPr lang="en-US" sz="2300" dirty="0" smtClean="0">
                <a:solidFill>
                  <a:schemeClr val="tx1"/>
                </a:solidFill>
              </a:rPr>
              <a:t>Workplace readiness training</a:t>
            </a:r>
          </a:p>
          <a:p>
            <a:pPr lvl="1" algn="just"/>
            <a:r>
              <a:rPr lang="en-US" sz="2300" dirty="0" smtClean="0">
                <a:solidFill>
                  <a:schemeClr val="tx1"/>
                </a:solidFill>
              </a:rPr>
              <a:t>Instruction in self-advocacy</a:t>
            </a:r>
          </a:p>
          <a:p>
            <a:pPr lvl="1" algn="just"/>
            <a:r>
              <a:rPr lang="en-US" sz="2300" dirty="0" smtClean="0">
                <a:solidFill>
                  <a:schemeClr val="tx1"/>
                </a:solidFill>
              </a:rPr>
              <a:t>Other</a:t>
            </a:r>
          </a:p>
        </p:txBody>
      </p:sp>
      <p:sp>
        <p:nvSpPr>
          <p:cNvPr id="3" name="Title 2"/>
          <p:cNvSpPr>
            <a:spLocks noGrp="1"/>
          </p:cNvSpPr>
          <p:nvPr>
            <p:ph type="title"/>
          </p:nvPr>
        </p:nvSpPr>
        <p:spPr/>
        <p:txBody>
          <a:bodyPr>
            <a:normAutofit/>
          </a:bodyPr>
          <a:lstStyle/>
          <a:p>
            <a:r>
              <a:rPr lang="en-US" sz="3600" b="1" dirty="0" smtClean="0">
                <a:solidFill>
                  <a:schemeClr val="tx1"/>
                </a:solidFill>
              </a:rPr>
              <a:t>EXAMPLE OF EVALUATION UNDER WIOA</a:t>
            </a:r>
            <a:endParaRPr lang="en-US" sz="3600" b="1" dirty="0">
              <a:solidFill>
                <a:schemeClr val="tx1"/>
              </a:solidFill>
            </a:endParaRPr>
          </a:p>
        </p:txBody>
      </p:sp>
      <p:sp>
        <p:nvSpPr>
          <p:cNvPr id="4" name="TextBox 3"/>
          <p:cNvSpPr txBox="1"/>
          <p:nvPr/>
        </p:nvSpPr>
        <p:spPr>
          <a:xfrm>
            <a:off x="457200" y="6400800"/>
            <a:ext cx="8285153" cy="338554"/>
          </a:xfrm>
          <a:prstGeom prst="rect">
            <a:avLst/>
          </a:prstGeom>
          <a:noFill/>
        </p:spPr>
        <p:txBody>
          <a:bodyPr wrap="none" rtlCol="0">
            <a:spAutoFit/>
          </a:bodyPr>
          <a:lstStyle/>
          <a:p>
            <a:pPr marL="285750" indent="-285750">
              <a:buFont typeface="Wingdings" panose="05000000000000000000" pitchFamily="2" charset="2"/>
              <a:buChar char="ü"/>
            </a:pPr>
            <a:r>
              <a:rPr lang="en-US" sz="1600" dirty="0" smtClean="0"/>
              <a:t>LEAD Center Webinar: Understanding changes regarding youth services, Part 3 (June 2015)</a:t>
            </a:r>
            <a:endParaRPr lang="en-US" sz="1600" dirty="0"/>
          </a:p>
        </p:txBody>
      </p:sp>
      <p:sp>
        <p:nvSpPr>
          <p:cNvPr id="5" name="TextBox 4"/>
          <p:cNvSpPr txBox="1"/>
          <p:nvPr/>
        </p:nvSpPr>
        <p:spPr>
          <a:xfrm>
            <a:off x="381000" y="1295400"/>
            <a:ext cx="8382000" cy="430887"/>
          </a:xfrm>
          <a:prstGeom prst="rect">
            <a:avLst/>
          </a:prstGeom>
          <a:noFill/>
        </p:spPr>
        <p:txBody>
          <a:bodyPr wrap="square" rtlCol="0">
            <a:spAutoFit/>
          </a:bodyPr>
          <a:lstStyle/>
          <a:p>
            <a:r>
              <a:rPr lang="en-US" sz="2200" b="1" i="1" dirty="0" smtClean="0">
                <a:solidFill>
                  <a:schemeClr val="accent1">
                    <a:lumMod val="50000"/>
                  </a:schemeClr>
                </a:solidFill>
              </a:rPr>
              <a:t>PARTNERSHIP * PLANNING * METHOD * IMPROVEMENT * VR MISSION</a:t>
            </a:r>
            <a:endParaRPr lang="en-US" sz="2200" b="1" i="1" dirty="0">
              <a:solidFill>
                <a:schemeClr val="accent1">
                  <a:lumMod val="50000"/>
                </a:schemeClr>
              </a:solidFill>
            </a:endParaRPr>
          </a:p>
        </p:txBody>
      </p:sp>
    </p:spTree>
    <p:extLst>
      <p:ext uri="{BB962C8B-B14F-4D97-AF65-F5344CB8AC3E}">
        <p14:creationId xmlns:p14="http://schemas.microsoft.com/office/powerpoint/2010/main" val="6346887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514600"/>
            <a:ext cx="8686800" cy="4267200"/>
          </a:xfrm>
        </p:spPr>
        <p:txBody>
          <a:bodyPr>
            <a:normAutofit fontScale="40000" lnSpcReduction="20000"/>
          </a:bodyPr>
          <a:lstStyle/>
          <a:p>
            <a:r>
              <a:rPr lang="en-US" sz="5500" b="1" dirty="0">
                <a:solidFill>
                  <a:schemeClr val="tx1"/>
                </a:solidFill>
              </a:rPr>
              <a:t>What are your experiences with </a:t>
            </a:r>
            <a:r>
              <a:rPr lang="en-US" sz="5500" b="1" dirty="0" smtClean="0">
                <a:solidFill>
                  <a:schemeClr val="tx1"/>
                </a:solidFill>
              </a:rPr>
              <a:t>PLANNING FOR EVALUATION and IMPROVEMENT </a:t>
            </a:r>
            <a:r>
              <a:rPr lang="en-US" sz="5500" b="1" dirty="0">
                <a:solidFill>
                  <a:schemeClr val="tx1"/>
                </a:solidFill>
              </a:rPr>
              <a:t>under WIOA? </a:t>
            </a:r>
          </a:p>
          <a:p>
            <a:pPr lvl="1"/>
            <a:r>
              <a:rPr lang="en-US" sz="4500" dirty="0" smtClean="0">
                <a:solidFill>
                  <a:schemeClr val="tx1"/>
                </a:solidFill>
              </a:rPr>
              <a:t>State requirement for a unified approach</a:t>
            </a:r>
          </a:p>
          <a:p>
            <a:pPr lvl="1"/>
            <a:r>
              <a:rPr lang="en-US" sz="4500" dirty="0" smtClean="0">
                <a:solidFill>
                  <a:schemeClr val="tx1"/>
                </a:solidFill>
              </a:rPr>
              <a:t>Individual program planning approach (internal plans for integrity with PETS/Business)</a:t>
            </a:r>
            <a:endParaRPr lang="en-US" sz="4500" dirty="0">
              <a:solidFill>
                <a:schemeClr val="tx1"/>
              </a:solidFill>
            </a:endParaRPr>
          </a:p>
          <a:p>
            <a:pPr marL="754380" lvl="1" indent="-285750">
              <a:buFont typeface="Arial" panose="020B0604020202020204" pitchFamily="34" charset="0"/>
              <a:buChar char="•"/>
            </a:pPr>
            <a:endParaRPr lang="en-US" sz="2300" dirty="0">
              <a:solidFill>
                <a:schemeClr val="tx1"/>
              </a:solidFill>
            </a:endParaRPr>
          </a:p>
          <a:p>
            <a:pPr lvl="1"/>
            <a:endParaRPr lang="en-US" sz="2300" b="1" dirty="0" smtClean="0">
              <a:solidFill>
                <a:schemeClr val="tx1"/>
              </a:solidFill>
            </a:endParaRPr>
          </a:p>
          <a:p>
            <a:pPr lvl="1"/>
            <a:endParaRPr lang="en-US" sz="2300" b="1" dirty="0">
              <a:solidFill>
                <a:schemeClr val="tx1"/>
              </a:solidFill>
            </a:endParaRPr>
          </a:p>
          <a:p>
            <a:r>
              <a:rPr lang="en-US" sz="5500" b="1" dirty="0" smtClean="0">
                <a:solidFill>
                  <a:schemeClr val="tx1"/>
                </a:solidFill>
              </a:rPr>
              <a:t>What action steps are you taking to ‘engage’ customers/obtain FEEDBACK-CONTINUOUS IMPROVEMENT in these busy times?</a:t>
            </a:r>
          </a:p>
          <a:p>
            <a:endParaRPr lang="en-US" sz="2300" b="1" dirty="0" smtClean="0">
              <a:solidFill>
                <a:schemeClr val="tx1"/>
              </a:solidFill>
            </a:endParaRPr>
          </a:p>
          <a:p>
            <a:endParaRPr lang="en-US" sz="4500" b="1" dirty="0">
              <a:solidFill>
                <a:schemeClr val="tx1"/>
              </a:solidFill>
            </a:endParaRPr>
          </a:p>
          <a:p>
            <a:r>
              <a:rPr lang="en-US" sz="5500" b="1" dirty="0" smtClean="0">
                <a:solidFill>
                  <a:schemeClr val="tx1"/>
                </a:solidFill>
              </a:rPr>
              <a:t>What </a:t>
            </a:r>
            <a:r>
              <a:rPr lang="en-US" sz="5500" b="1" dirty="0">
                <a:solidFill>
                  <a:schemeClr val="tx1"/>
                </a:solidFill>
              </a:rPr>
              <a:t>common </a:t>
            </a:r>
            <a:r>
              <a:rPr lang="en-US" sz="5500" b="1" dirty="0" smtClean="0">
                <a:solidFill>
                  <a:schemeClr val="tx1"/>
                </a:solidFill>
              </a:rPr>
              <a:t>TOOLS </a:t>
            </a:r>
            <a:r>
              <a:rPr lang="en-US" sz="5500" b="1" dirty="0">
                <a:solidFill>
                  <a:schemeClr val="tx1"/>
                </a:solidFill>
              </a:rPr>
              <a:t>can be used to complete </a:t>
            </a:r>
            <a:r>
              <a:rPr lang="en-US" sz="5500" b="1" dirty="0" smtClean="0">
                <a:solidFill>
                  <a:schemeClr val="tx1"/>
                </a:solidFill>
              </a:rPr>
              <a:t>EVALUATION </a:t>
            </a:r>
            <a:r>
              <a:rPr lang="en-US" sz="5500" b="1" dirty="0">
                <a:solidFill>
                  <a:schemeClr val="tx1"/>
                </a:solidFill>
              </a:rPr>
              <a:t>so that we have comparison across states?</a:t>
            </a:r>
          </a:p>
          <a:p>
            <a:pPr marL="914400" lvl="3" indent="-342900"/>
            <a:r>
              <a:rPr lang="en-US" sz="4500" dirty="0">
                <a:solidFill>
                  <a:schemeClr val="tx1"/>
                </a:solidFill>
              </a:rPr>
              <a:t>Pre-employment Transition Services (PETS)</a:t>
            </a:r>
          </a:p>
          <a:p>
            <a:pPr marL="914400" lvl="3" indent="-342900"/>
            <a:r>
              <a:rPr lang="en-US" sz="4500" dirty="0">
                <a:solidFill>
                  <a:schemeClr val="tx1"/>
                </a:solidFill>
              </a:rPr>
              <a:t>Order of Selection (OOS)</a:t>
            </a:r>
          </a:p>
          <a:p>
            <a:pPr marL="914400" lvl="3" indent="-342900"/>
            <a:r>
              <a:rPr lang="en-US" sz="4500" dirty="0" smtClean="0">
                <a:solidFill>
                  <a:schemeClr val="tx1"/>
                </a:solidFill>
              </a:rPr>
              <a:t>Business Services</a:t>
            </a:r>
            <a:endParaRPr lang="en-US" sz="4500" dirty="0">
              <a:solidFill>
                <a:schemeClr val="tx1"/>
              </a:solidFill>
            </a:endParaRPr>
          </a:p>
        </p:txBody>
      </p:sp>
      <p:sp>
        <p:nvSpPr>
          <p:cNvPr id="2" name="Title 1"/>
          <p:cNvSpPr>
            <a:spLocks noGrp="1"/>
          </p:cNvSpPr>
          <p:nvPr>
            <p:ph type="title"/>
          </p:nvPr>
        </p:nvSpPr>
        <p:spPr>
          <a:xfrm>
            <a:off x="762000" y="381000"/>
            <a:ext cx="7772400" cy="1143000"/>
          </a:xfrm>
        </p:spPr>
        <p:txBody>
          <a:bodyPr>
            <a:normAutofit/>
          </a:bodyPr>
          <a:lstStyle/>
          <a:p>
            <a:pPr algn="l"/>
            <a:r>
              <a:rPr lang="en-US" b="1" dirty="0" smtClean="0">
                <a:solidFill>
                  <a:schemeClr val="tx1"/>
                </a:solidFill>
              </a:rPr>
              <a:t>GROUP DISCUSSION</a:t>
            </a:r>
            <a:endParaRPr lang="en-US" b="1" dirty="0">
              <a:solidFill>
                <a:schemeClr val="tx1"/>
              </a:solidFill>
            </a:endParaRPr>
          </a:p>
        </p:txBody>
      </p:sp>
      <p:sp>
        <p:nvSpPr>
          <p:cNvPr id="4" name="TextBox 3"/>
          <p:cNvSpPr txBox="1"/>
          <p:nvPr/>
        </p:nvSpPr>
        <p:spPr>
          <a:xfrm>
            <a:off x="5867400" y="6488668"/>
            <a:ext cx="3276600" cy="369332"/>
          </a:xfrm>
          <a:prstGeom prst="rect">
            <a:avLst/>
          </a:prstGeom>
          <a:noFill/>
        </p:spPr>
        <p:txBody>
          <a:bodyPr wrap="square" rtlCol="0">
            <a:spAutoFit/>
          </a:bodyPr>
          <a:lstStyle/>
          <a:p>
            <a:r>
              <a:rPr lang="en-US" b="1" dirty="0" smtClean="0">
                <a:solidFill>
                  <a:schemeClr val="bg1"/>
                </a:solidFill>
              </a:rPr>
              <a:t>Notes Posted on SG Website</a:t>
            </a:r>
            <a:endParaRPr lang="en-US" b="1" dirty="0">
              <a:solidFill>
                <a:schemeClr val="bg1"/>
              </a:solidFill>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81600" y="1066800"/>
            <a:ext cx="3359150"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084983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0"/>
            <a:ext cx="9067800" cy="1447800"/>
          </a:xfrm>
        </p:spPr>
        <p:txBody>
          <a:bodyPr>
            <a:normAutofit/>
          </a:bodyPr>
          <a:lstStyle/>
          <a:p>
            <a:pPr marL="411480" lvl="1" indent="0" algn="ctr">
              <a:spcBef>
                <a:spcPts val="0"/>
              </a:spcBef>
              <a:buClrTx/>
              <a:buSzTx/>
              <a:buNone/>
            </a:pPr>
            <a:r>
              <a:rPr lang="en-US" sz="2400" b="1" dirty="0">
                <a:solidFill>
                  <a:schemeClr val="tx1"/>
                </a:solidFill>
                <a:latin typeface="Calibri"/>
              </a:rPr>
              <a:t>	</a:t>
            </a:r>
            <a:r>
              <a:rPr lang="en-US" sz="2400" b="1" dirty="0" smtClean="0">
                <a:solidFill>
                  <a:schemeClr val="tx1"/>
                </a:solidFill>
                <a:latin typeface="Calibri"/>
              </a:rPr>
              <a:t>		</a:t>
            </a:r>
          </a:p>
          <a:p>
            <a:pPr marL="411480" lvl="1" indent="0">
              <a:spcBef>
                <a:spcPts val="0"/>
              </a:spcBef>
              <a:buClrTx/>
              <a:buSzTx/>
              <a:buNone/>
            </a:pPr>
            <a:r>
              <a:rPr lang="en-US" sz="2000" b="1" dirty="0" smtClean="0">
                <a:solidFill>
                  <a:schemeClr val="tx1"/>
                </a:solidFill>
                <a:latin typeface="Candara" panose="020E0502030303020204" pitchFamily="34" charset="0"/>
              </a:rPr>
              <a:t>Darlene </a:t>
            </a:r>
            <a:r>
              <a:rPr lang="en-US" sz="2000" b="1" dirty="0">
                <a:solidFill>
                  <a:schemeClr val="tx1"/>
                </a:solidFill>
                <a:latin typeface="Candara" panose="020E0502030303020204" pitchFamily="34" charset="0"/>
              </a:rPr>
              <a:t>Groomes  </a:t>
            </a:r>
            <a:r>
              <a:rPr lang="en-US" sz="2000" b="1" dirty="0" smtClean="0">
                <a:solidFill>
                  <a:schemeClr val="tx1"/>
                </a:solidFill>
                <a:latin typeface="Candara" panose="020E0502030303020204" pitchFamily="34" charset="0"/>
              </a:rPr>
              <a:t>			Summit </a:t>
            </a:r>
            <a:r>
              <a:rPr lang="en-US" sz="2000" b="1" dirty="0">
                <a:solidFill>
                  <a:schemeClr val="tx1"/>
                </a:solidFill>
                <a:latin typeface="Candara" panose="020E0502030303020204" pitchFamily="34" charset="0"/>
              </a:rPr>
              <a:t>Group </a:t>
            </a:r>
            <a:r>
              <a:rPr lang="en-US" sz="2000" b="1" dirty="0" smtClean="0">
                <a:solidFill>
                  <a:schemeClr val="tx1"/>
                </a:solidFill>
                <a:latin typeface="Candara" panose="020E0502030303020204" pitchFamily="34" charset="0"/>
              </a:rPr>
              <a:t>Website</a:t>
            </a:r>
          </a:p>
          <a:p>
            <a:pPr marL="411480" lvl="1" indent="0">
              <a:spcBef>
                <a:spcPts val="0"/>
              </a:spcBef>
              <a:buClrTx/>
              <a:buSzTx/>
              <a:buNone/>
            </a:pPr>
            <a:r>
              <a:rPr lang="en-US" sz="2000" b="1" dirty="0" smtClean="0">
                <a:solidFill>
                  <a:schemeClr val="tx1"/>
                </a:solidFill>
                <a:latin typeface="Candara" panose="020E0502030303020204" pitchFamily="34" charset="0"/>
              </a:rPr>
              <a:t>248-370-4237 			</a:t>
            </a:r>
            <a:r>
              <a:rPr lang="en-US" sz="2000" b="1" dirty="0" smtClean="0">
                <a:solidFill>
                  <a:schemeClr val="tx1"/>
                </a:solidFill>
                <a:latin typeface="Candara" panose="020E0502030303020204" pitchFamily="34" charset="0"/>
                <a:hlinkClick r:id="rId3"/>
              </a:rPr>
              <a:t>www.vocational-rehab.com</a:t>
            </a:r>
            <a:endParaRPr lang="en-US" sz="2000" b="1" dirty="0">
              <a:solidFill>
                <a:schemeClr val="tx1"/>
              </a:solidFill>
              <a:latin typeface="Candara" panose="020E0502030303020204" pitchFamily="34" charset="0"/>
            </a:endParaRPr>
          </a:p>
          <a:p>
            <a:pPr marL="411480" lvl="1" indent="0">
              <a:spcBef>
                <a:spcPts val="0"/>
              </a:spcBef>
              <a:buClrTx/>
              <a:buSzTx/>
              <a:buNone/>
            </a:pPr>
            <a:r>
              <a:rPr lang="en-US" sz="2000" b="1" dirty="0" smtClean="0">
                <a:solidFill>
                  <a:schemeClr val="tx1"/>
                </a:solidFill>
                <a:latin typeface="Candara" panose="020E0502030303020204" pitchFamily="34" charset="0"/>
                <a:hlinkClick r:id="rId4"/>
              </a:rPr>
              <a:t>groomes@oakland.edu</a:t>
            </a:r>
            <a:endParaRPr lang="en-US" sz="2000" dirty="0">
              <a:solidFill>
                <a:schemeClr val="tx1"/>
              </a:solidFill>
              <a:latin typeface="Candara" panose="020E0502030303020204" pitchFamily="34" charset="0"/>
            </a:endParaRPr>
          </a:p>
        </p:txBody>
      </p:sp>
      <p:sp>
        <p:nvSpPr>
          <p:cNvPr id="2" name="Title 1"/>
          <p:cNvSpPr>
            <a:spLocks noGrp="1"/>
          </p:cNvSpPr>
          <p:nvPr>
            <p:ph type="title"/>
          </p:nvPr>
        </p:nvSpPr>
        <p:spPr>
          <a:xfrm>
            <a:off x="762000" y="762000"/>
            <a:ext cx="7772400" cy="1143000"/>
          </a:xfrm>
        </p:spPr>
        <p:txBody>
          <a:bodyPr>
            <a:normAutofit/>
          </a:bodyPr>
          <a:lstStyle/>
          <a:p>
            <a:r>
              <a:rPr lang="en-US" sz="2800" b="1" dirty="0" smtClean="0">
                <a:solidFill>
                  <a:schemeClr val="tx1"/>
                </a:solidFill>
              </a:rPr>
              <a:t>FOR MORE INFORMATION</a:t>
            </a:r>
            <a:endParaRPr lang="en-US" sz="2800" b="1" dirty="0">
              <a:solidFill>
                <a:schemeClr val="tx1"/>
              </a:solidFill>
            </a:endParaRPr>
          </a:p>
        </p:txBody>
      </p:sp>
      <p:sp>
        <p:nvSpPr>
          <p:cNvPr id="6" name="Rectangle 5"/>
          <p:cNvSpPr/>
          <p:nvPr/>
        </p:nvSpPr>
        <p:spPr>
          <a:xfrm>
            <a:off x="381000" y="6019800"/>
            <a:ext cx="8382000" cy="707886"/>
          </a:xfrm>
          <a:prstGeom prst="rect">
            <a:avLst/>
          </a:prstGeom>
        </p:spPr>
        <p:txBody>
          <a:bodyPr wrap="square">
            <a:spAutoFit/>
          </a:bodyPr>
          <a:lstStyle/>
          <a:p>
            <a:pPr algn="ctr"/>
            <a:r>
              <a:rPr lang="en-US" sz="2000" b="1" dirty="0" smtClean="0">
                <a:latin typeface="+mj-lt"/>
              </a:rPr>
              <a:t>To join a future reading group, visit: </a:t>
            </a:r>
          </a:p>
          <a:p>
            <a:pPr algn="ctr"/>
            <a:r>
              <a:rPr lang="en-US" sz="2000" b="1" dirty="0" smtClean="0">
                <a:latin typeface="+mj-lt"/>
                <a:hlinkClick r:id="rId5"/>
              </a:rPr>
              <a:t>http</a:t>
            </a:r>
            <a:r>
              <a:rPr lang="en-US" sz="2000" b="1" dirty="0">
                <a:latin typeface="+mj-lt"/>
                <a:hlinkClick r:id="rId5"/>
              </a:rPr>
              <a:t>://vocational-rehab.com/summit-reading-groups</a:t>
            </a:r>
            <a:r>
              <a:rPr lang="en-US" sz="2000" b="1" dirty="0" smtClean="0">
                <a:latin typeface="+mj-lt"/>
                <a:hlinkClick r:id="rId5"/>
              </a:rPr>
              <a:t>/</a:t>
            </a:r>
            <a:endParaRPr lang="en-US" sz="2000" b="1" dirty="0">
              <a:latin typeface="+mj-lt"/>
            </a:endParaRPr>
          </a:p>
        </p:txBody>
      </p:sp>
      <p:pic>
        <p:nvPicPr>
          <p:cNvPr id="2051"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819400" y="228600"/>
            <a:ext cx="3571875" cy="963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7" name="Object 6">
            <a:hlinkClick r:id="rId7" action="ppaction://hlinkfile"/>
          </p:cNvPr>
          <p:cNvGraphicFramePr>
            <a:graphicFrameLocks noChangeAspect="1"/>
          </p:cNvGraphicFramePr>
          <p:nvPr>
            <p:extLst>
              <p:ext uri="{D42A27DB-BD31-4B8C-83A1-F6EECF244321}">
                <p14:modId xmlns:p14="http://schemas.microsoft.com/office/powerpoint/2010/main" val="985281238"/>
              </p:ext>
            </p:extLst>
          </p:nvPr>
        </p:nvGraphicFramePr>
        <p:xfrm>
          <a:off x="1905000" y="4800600"/>
          <a:ext cx="1601788" cy="1068387"/>
        </p:xfrm>
        <a:graphic>
          <a:graphicData uri="http://schemas.openxmlformats.org/presentationml/2006/ole">
            <mc:AlternateContent xmlns:mc="http://schemas.openxmlformats.org/markup-compatibility/2006">
              <mc:Choice xmlns:v="urn:schemas-microsoft-com:vml" Requires="v">
                <p:oleObj spid="_x0000_s1124" name="Document" r:id="rId9" imgW="6082860" imgH="4058361" progId="Word.Document.12">
                  <p:embed/>
                </p:oleObj>
              </mc:Choice>
              <mc:Fallback>
                <p:oleObj name="Document" r:id="rId9" imgW="6082860" imgH="4058361" progId="Word.Document.12">
                  <p:embed/>
                  <p:pic>
                    <p:nvPicPr>
                      <p:cNvPr id="0" name="Picture 10"/>
                      <p:cNvPicPr>
                        <a:picLocks noChangeAspect="1" noChangeArrowheads="1"/>
                      </p:cNvPicPr>
                      <p:nvPr/>
                    </p:nvPicPr>
                    <p:blipFill>
                      <a:blip r:embed="rId10"/>
                      <a:srcRect/>
                      <a:stretch>
                        <a:fillRect/>
                      </a:stretch>
                    </p:blipFill>
                    <p:spPr bwMode="auto">
                      <a:xfrm>
                        <a:off x="1905000" y="4800600"/>
                        <a:ext cx="1601788" cy="10683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7">
            <a:hlinkClick r:id="rId11" action="ppaction://hlinkfile"/>
          </p:cNvPr>
          <p:cNvGraphicFramePr>
            <a:graphicFrameLocks noChangeAspect="1"/>
          </p:cNvGraphicFramePr>
          <p:nvPr>
            <p:extLst>
              <p:ext uri="{D42A27DB-BD31-4B8C-83A1-F6EECF244321}">
                <p14:modId xmlns:p14="http://schemas.microsoft.com/office/powerpoint/2010/main" val="1269802384"/>
              </p:ext>
            </p:extLst>
          </p:nvPr>
        </p:nvGraphicFramePr>
        <p:xfrm>
          <a:off x="3886200" y="4800600"/>
          <a:ext cx="1601788" cy="1060450"/>
        </p:xfrm>
        <a:graphic>
          <a:graphicData uri="http://schemas.openxmlformats.org/presentationml/2006/ole">
            <mc:AlternateContent xmlns:mc="http://schemas.openxmlformats.org/markup-compatibility/2006">
              <mc:Choice xmlns:v="urn:schemas-microsoft-com:vml" Requires="v">
                <p:oleObj spid="_x0000_s1125" name="Document" r:id="rId13" imgW="6082860" imgH="4048644" progId="Word.Document.12">
                  <p:embed/>
                </p:oleObj>
              </mc:Choice>
              <mc:Fallback>
                <p:oleObj name="Document" r:id="rId13" imgW="6082860" imgH="4048644" progId="Word.Document.12">
                  <p:embed/>
                  <p:pic>
                    <p:nvPicPr>
                      <p:cNvPr id="0" name="Picture 11"/>
                      <p:cNvPicPr>
                        <a:picLocks noChangeAspect="1" noChangeArrowheads="1"/>
                      </p:cNvPicPr>
                      <p:nvPr/>
                    </p:nvPicPr>
                    <p:blipFill>
                      <a:blip r:embed="rId14"/>
                      <a:srcRect/>
                      <a:stretch>
                        <a:fillRect/>
                      </a:stretch>
                    </p:blipFill>
                    <p:spPr bwMode="auto">
                      <a:xfrm>
                        <a:off x="3886200" y="4800600"/>
                        <a:ext cx="1601788" cy="1060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TextBox 8"/>
          <p:cNvSpPr txBox="1"/>
          <p:nvPr/>
        </p:nvSpPr>
        <p:spPr>
          <a:xfrm>
            <a:off x="228600" y="4038600"/>
            <a:ext cx="8763000" cy="646331"/>
          </a:xfrm>
          <a:prstGeom prst="rect">
            <a:avLst/>
          </a:prstGeom>
          <a:noFill/>
        </p:spPr>
        <p:txBody>
          <a:bodyPr wrap="square" rtlCol="0">
            <a:spAutoFit/>
          </a:bodyPr>
          <a:lstStyle/>
          <a:p>
            <a:pPr algn="ctr"/>
            <a:r>
              <a:rPr lang="en-US" b="1" dirty="0" smtClean="0"/>
              <a:t>Three takeaway publications that can help your team to conceptualize working in partnership and striving to improve how and why these partnerships work:</a:t>
            </a:r>
            <a:endParaRPr lang="en-US" b="1" dirty="0"/>
          </a:p>
        </p:txBody>
      </p:sp>
      <p:graphicFrame>
        <p:nvGraphicFramePr>
          <p:cNvPr id="4" name="Object 3">
            <a:hlinkClick r:id="rId15" action="ppaction://hlinkfile"/>
          </p:cNvPr>
          <p:cNvGraphicFramePr>
            <a:graphicFrameLocks noChangeAspect="1"/>
          </p:cNvGraphicFramePr>
          <p:nvPr>
            <p:extLst>
              <p:ext uri="{D42A27DB-BD31-4B8C-83A1-F6EECF244321}">
                <p14:modId xmlns:p14="http://schemas.microsoft.com/office/powerpoint/2010/main" val="1259233057"/>
              </p:ext>
            </p:extLst>
          </p:nvPr>
        </p:nvGraphicFramePr>
        <p:xfrm>
          <a:off x="5943600" y="4800600"/>
          <a:ext cx="1585912" cy="1042987"/>
        </p:xfrm>
        <a:graphic>
          <a:graphicData uri="http://schemas.openxmlformats.org/presentationml/2006/ole">
            <mc:AlternateContent xmlns:mc="http://schemas.openxmlformats.org/markup-compatibility/2006">
              <mc:Choice xmlns:v="urn:schemas-microsoft-com:vml" Requires="v">
                <p:oleObj spid="_x0000_s1126" name="Document" r:id="rId17" imgW="6031411" imgH="3977021" progId="Word.Document.12">
                  <p:embed/>
                </p:oleObj>
              </mc:Choice>
              <mc:Fallback>
                <p:oleObj name="Document" r:id="rId17" imgW="6031411" imgH="3977021" progId="Word.Document.12">
                  <p:embed/>
                  <p:pic>
                    <p:nvPicPr>
                      <p:cNvPr id="0" name="Object 7"/>
                      <p:cNvPicPr>
                        <a:picLocks noChangeAspect="1" noChangeArrowheads="1"/>
                      </p:cNvPicPr>
                      <p:nvPr/>
                    </p:nvPicPr>
                    <p:blipFill>
                      <a:blip r:embed="rId18"/>
                      <a:srcRect/>
                      <a:stretch>
                        <a:fillRect/>
                      </a:stretch>
                    </p:blipFill>
                    <p:spPr bwMode="auto">
                      <a:xfrm>
                        <a:off x="5943600" y="4800600"/>
                        <a:ext cx="1585912" cy="1042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0298337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438400"/>
            <a:ext cx="8305800" cy="4267200"/>
          </a:xfrm>
        </p:spPr>
        <p:txBody>
          <a:bodyPr>
            <a:normAutofit fontScale="92500" lnSpcReduction="20000"/>
          </a:bodyPr>
          <a:lstStyle/>
          <a:p>
            <a:r>
              <a:rPr lang="en-US" sz="2600" b="1" dirty="0" smtClean="0">
                <a:solidFill>
                  <a:schemeClr val="tx1"/>
                </a:solidFill>
              </a:rPr>
              <a:t>Focused on three chapters with which SuRGE-6 members connected best:  </a:t>
            </a:r>
          </a:p>
          <a:p>
            <a:pPr lvl="3"/>
            <a:r>
              <a:rPr lang="en-US" sz="2200" dirty="0">
                <a:solidFill>
                  <a:schemeClr val="tx1"/>
                </a:solidFill>
              </a:rPr>
              <a:t>Enlightenment</a:t>
            </a:r>
          </a:p>
          <a:p>
            <a:pPr lvl="3"/>
            <a:r>
              <a:rPr lang="en-US" sz="2200" dirty="0">
                <a:solidFill>
                  <a:schemeClr val="tx1"/>
                </a:solidFill>
              </a:rPr>
              <a:t>Sensemaking</a:t>
            </a:r>
          </a:p>
          <a:p>
            <a:pPr lvl="3"/>
            <a:r>
              <a:rPr lang="en-US" sz="2200" dirty="0">
                <a:solidFill>
                  <a:schemeClr val="tx1"/>
                </a:solidFill>
              </a:rPr>
              <a:t>Getting People Involved</a:t>
            </a:r>
          </a:p>
          <a:p>
            <a:endParaRPr lang="en-US" sz="1500" dirty="0" smtClean="0">
              <a:solidFill>
                <a:schemeClr val="tx1"/>
              </a:solidFill>
            </a:endParaRPr>
          </a:p>
          <a:p>
            <a:r>
              <a:rPr lang="en-US" sz="2600" b="1" dirty="0" smtClean="0">
                <a:solidFill>
                  <a:schemeClr val="tx1"/>
                </a:solidFill>
              </a:rPr>
              <a:t>Challenged by theoretical orientation; how to make information application-oriented?</a:t>
            </a:r>
          </a:p>
          <a:p>
            <a:endParaRPr lang="en-US" sz="1500" dirty="0">
              <a:solidFill>
                <a:schemeClr val="tx1"/>
              </a:solidFill>
            </a:endParaRPr>
          </a:p>
          <a:p>
            <a:r>
              <a:rPr lang="en-US" sz="2600" b="1" dirty="0" smtClean="0">
                <a:solidFill>
                  <a:schemeClr val="tx1"/>
                </a:solidFill>
              </a:rPr>
              <a:t>Connection to WIOA and its application in the changing environment </a:t>
            </a:r>
          </a:p>
          <a:p>
            <a:pPr lvl="3"/>
            <a:r>
              <a:rPr lang="en-US" sz="2200" dirty="0" smtClean="0">
                <a:solidFill>
                  <a:schemeClr val="tx1"/>
                </a:solidFill>
              </a:rPr>
              <a:t>Present: Regulations out January 2016</a:t>
            </a:r>
          </a:p>
          <a:p>
            <a:pPr lvl="3"/>
            <a:r>
              <a:rPr lang="en-US" sz="2200" dirty="0" smtClean="0">
                <a:solidFill>
                  <a:schemeClr val="tx1"/>
                </a:solidFill>
              </a:rPr>
              <a:t>Future: As programs roll-out; performance reports and evaluations</a:t>
            </a:r>
          </a:p>
        </p:txBody>
      </p:sp>
      <p:sp>
        <p:nvSpPr>
          <p:cNvPr id="3" name="Title 2"/>
          <p:cNvSpPr>
            <a:spLocks noGrp="1"/>
          </p:cNvSpPr>
          <p:nvPr>
            <p:ph type="title"/>
          </p:nvPr>
        </p:nvSpPr>
        <p:spPr>
          <a:xfrm>
            <a:off x="304800" y="338328"/>
            <a:ext cx="8534400" cy="1252728"/>
          </a:xfrm>
        </p:spPr>
        <p:txBody>
          <a:bodyPr>
            <a:noAutofit/>
          </a:bodyPr>
          <a:lstStyle/>
          <a:p>
            <a:pPr lvl="0"/>
            <a:r>
              <a:rPr lang="en-US" sz="3300" b="1" i="1" dirty="0" smtClean="0">
                <a:solidFill>
                  <a:srgbClr val="000000"/>
                </a:solidFill>
                <a:latin typeface="Candara" panose="020E0502030303020204" pitchFamily="34" charset="0"/>
              </a:rPr>
              <a:t>EVALUATION ROOTS: A WIDER PERSPECTIVE OF THEORISTS’ VIEWS AND INFLUENCES </a:t>
            </a:r>
            <a:r>
              <a:rPr lang="en-US" sz="2000" b="1" dirty="0" smtClean="0">
                <a:solidFill>
                  <a:srgbClr val="000000"/>
                </a:solidFill>
                <a:latin typeface="Candara" panose="020E0502030303020204" pitchFamily="34" charset="0"/>
              </a:rPr>
              <a:t>ALKIN (2013)</a:t>
            </a:r>
            <a:endParaRPr lang="en-US" sz="2000" b="1" dirty="0">
              <a:latin typeface="Candara" panose="020E0502030303020204" pitchFamily="34" charset="0"/>
            </a:endParaRPr>
          </a:p>
        </p:txBody>
      </p:sp>
    </p:spTree>
    <p:extLst>
      <p:ext uri="{BB962C8B-B14F-4D97-AF65-F5344CB8AC3E}">
        <p14:creationId xmlns:p14="http://schemas.microsoft.com/office/powerpoint/2010/main" val="15386957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solidFill>
                  <a:schemeClr val="tx1"/>
                </a:solidFill>
              </a:rPr>
              <a:t>ADMINISTRATORS’ CONTEXT</a:t>
            </a:r>
            <a:endParaRPr lang="en-US" b="1" dirty="0">
              <a:solidFill>
                <a:schemeClr val="tx1"/>
              </a:solidFill>
            </a:endParaRPr>
          </a:p>
        </p:txBody>
      </p:sp>
      <p:sp>
        <p:nvSpPr>
          <p:cNvPr id="7" name="Content Placeholder 1"/>
          <p:cNvSpPr txBox="1">
            <a:spLocks/>
          </p:cNvSpPr>
          <p:nvPr/>
        </p:nvSpPr>
        <p:spPr>
          <a:xfrm>
            <a:off x="381000" y="2438400"/>
            <a:ext cx="8229600" cy="4267200"/>
          </a:xfrm>
          <a:prstGeom prst="rect">
            <a:avLst/>
          </a:prstGeom>
        </p:spPr>
        <p:txBody>
          <a:bodyPr vert="horz" lIns="91440" tIns="45720" rIns="91440" bIns="45720" rtlCol="0">
            <a:normAutofit fontScale="92500" lnSpcReduction="20000"/>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r>
              <a:rPr lang="en-US" sz="2600" b="1" dirty="0" smtClean="0">
                <a:solidFill>
                  <a:schemeClr val="tx1"/>
                </a:solidFill>
              </a:rPr>
              <a:t>Utilizing partnerships to enhance performance and continuous improvement</a:t>
            </a:r>
          </a:p>
          <a:p>
            <a:pPr lvl="1">
              <a:buFont typeface="Courier New" panose="02070309020205020404" pitchFamily="49" charset="0"/>
              <a:buChar char="o"/>
            </a:pPr>
            <a:r>
              <a:rPr lang="en-US" sz="2400" dirty="0" smtClean="0">
                <a:solidFill>
                  <a:schemeClr val="tx1"/>
                </a:solidFill>
              </a:rPr>
              <a:t>Unified or Combined State Plan</a:t>
            </a:r>
          </a:p>
          <a:p>
            <a:pPr lvl="1">
              <a:buFont typeface="Courier New" panose="02070309020205020404" pitchFamily="49" charset="0"/>
              <a:buChar char="o"/>
            </a:pPr>
            <a:r>
              <a:rPr lang="en-US" sz="2400" dirty="0" smtClean="0">
                <a:solidFill>
                  <a:schemeClr val="tx1"/>
                </a:solidFill>
              </a:rPr>
              <a:t>Common performance measures</a:t>
            </a:r>
          </a:p>
          <a:p>
            <a:pPr lvl="1">
              <a:buFont typeface="Courier New" panose="02070309020205020404" pitchFamily="49" charset="0"/>
              <a:buChar char="o"/>
            </a:pPr>
            <a:r>
              <a:rPr lang="en-US" sz="2400" dirty="0" smtClean="0">
                <a:solidFill>
                  <a:schemeClr val="tx1"/>
                </a:solidFill>
              </a:rPr>
              <a:t>Dual-customer approach: Individual with a disability and employers</a:t>
            </a:r>
          </a:p>
          <a:p>
            <a:pPr lvl="1">
              <a:buFont typeface="Courier New" panose="02070309020205020404" pitchFamily="49" charset="0"/>
              <a:buChar char="o"/>
            </a:pPr>
            <a:r>
              <a:rPr lang="en-US" sz="2400" dirty="0" smtClean="0">
                <a:solidFill>
                  <a:schemeClr val="tx1"/>
                </a:solidFill>
              </a:rPr>
              <a:t>Accessibility</a:t>
            </a:r>
          </a:p>
          <a:p>
            <a:pPr lvl="1">
              <a:buFont typeface="Courier New" panose="02070309020205020404" pitchFamily="49" charset="0"/>
              <a:buChar char="o"/>
            </a:pPr>
            <a:r>
              <a:rPr lang="en-US" sz="2400" dirty="0" smtClean="0">
                <a:solidFill>
                  <a:schemeClr val="tx1"/>
                </a:solidFill>
              </a:rPr>
              <a:t>Services to groups</a:t>
            </a:r>
          </a:p>
          <a:p>
            <a:pPr lvl="1">
              <a:buFont typeface="Courier New" panose="02070309020205020404" pitchFamily="49" charset="0"/>
              <a:buChar char="o"/>
            </a:pPr>
            <a:r>
              <a:rPr lang="en-US" sz="2400" dirty="0" smtClean="0">
                <a:solidFill>
                  <a:schemeClr val="tx1"/>
                </a:solidFill>
              </a:rPr>
              <a:t>Funding</a:t>
            </a:r>
          </a:p>
          <a:p>
            <a:pPr marL="301943" lvl="1" indent="0">
              <a:buNone/>
            </a:pPr>
            <a:endParaRPr lang="en-US" sz="1100" dirty="0" smtClean="0">
              <a:solidFill>
                <a:schemeClr val="tx1"/>
              </a:solidFill>
            </a:endParaRPr>
          </a:p>
          <a:p>
            <a:r>
              <a:rPr lang="en-US" sz="2600" b="1" dirty="0" smtClean="0">
                <a:solidFill>
                  <a:schemeClr val="tx1"/>
                </a:solidFill>
              </a:rPr>
              <a:t>Leveraging resources through program evaluation</a:t>
            </a:r>
          </a:p>
          <a:p>
            <a:pPr lvl="1">
              <a:buFont typeface="Courier New" panose="02070309020205020404" pitchFamily="49" charset="0"/>
              <a:buChar char="o"/>
            </a:pPr>
            <a:r>
              <a:rPr lang="en-US" sz="2400" dirty="0" smtClean="0">
                <a:solidFill>
                  <a:schemeClr val="tx1"/>
                </a:solidFill>
              </a:rPr>
              <a:t>Existing data within core partners</a:t>
            </a:r>
          </a:p>
          <a:p>
            <a:pPr lvl="1">
              <a:buFont typeface="Courier New" panose="02070309020205020404" pitchFamily="49" charset="0"/>
              <a:buChar char="o"/>
            </a:pPr>
            <a:r>
              <a:rPr lang="en-US" sz="2400" dirty="0" smtClean="0">
                <a:solidFill>
                  <a:schemeClr val="tx1"/>
                </a:solidFill>
              </a:rPr>
              <a:t>Streamlining </a:t>
            </a:r>
          </a:p>
          <a:p>
            <a:pPr lvl="1"/>
            <a:endParaRPr lang="en-US" dirty="0" smtClean="0">
              <a:solidFill>
                <a:schemeClr val="tx1"/>
              </a:solidFill>
            </a:endParaRPr>
          </a:p>
          <a:p>
            <a:pPr lvl="1"/>
            <a:endParaRPr lang="en-US" dirty="0" smtClean="0">
              <a:solidFill>
                <a:schemeClr val="tx1"/>
              </a:solidFill>
            </a:endParaRPr>
          </a:p>
          <a:p>
            <a:pPr lvl="1"/>
            <a:endParaRPr lang="en-US" dirty="0" smtClean="0">
              <a:solidFill>
                <a:schemeClr val="tx1"/>
              </a:solidFill>
            </a:endParaRPr>
          </a:p>
          <a:p>
            <a:endParaRPr lang="en-US" dirty="0">
              <a:solidFill>
                <a:schemeClr val="tx1"/>
              </a:solidFill>
            </a:endParaRPr>
          </a:p>
        </p:txBody>
      </p:sp>
    </p:spTree>
    <p:extLst>
      <p:ext uri="{BB962C8B-B14F-4D97-AF65-F5344CB8AC3E}">
        <p14:creationId xmlns:p14="http://schemas.microsoft.com/office/powerpoint/2010/main" val="35222544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2514600"/>
            <a:ext cx="7408333" cy="4038600"/>
          </a:xfrm>
        </p:spPr>
        <p:txBody>
          <a:bodyPr>
            <a:noAutofit/>
          </a:bodyPr>
          <a:lstStyle/>
          <a:p>
            <a:pPr marL="0" indent="0">
              <a:buNone/>
            </a:pPr>
            <a:endParaRPr lang="en-US" sz="1200" dirty="0">
              <a:solidFill>
                <a:schemeClr val="tx1"/>
              </a:solidFill>
            </a:endParaRPr>
          </a:p>
          <a:p>
            <a:r>
              <a:rPr lang="en-US" b="1" dirty="0" smtClean="0">
                <a:solidFill>
                  <a:schemeClr val="tx1"/>
                </a:solidFill>
              </a:rPr>
              <a:t>Evaluators strive to work for the </a:t>
            </a:r>
            <a:r>
              <a:rPr lang="en-US" b="1" u="sng" dirty="0" smtClean="0">
                <a:solidFill>
                  <a:schemeClr val="tx1"/>
                </a:solidFill>
              </a:rPr>
              <a:t>improvement </a:t>
            </a:r>
            <a:r>
              <a:rPr lang="en-US" b="1" dirty="0" smtClean="0">
                <a:solidFill>
                  <a:schemeClr val="tx1"/>
                </a:solidFill>
              </a:rPr>
              <a:t>of a program</a:t>
            </a:r>
          </a:p>
          <a:p>
            <a:pPr lvl="0">
              <a:buFont typeface="Arial" panose="020B0604020202020204" pitchFamily="34" charset="0"/>
              <a:buChar char="•"/>
            </a:pPr>
            <a:endParaRPr lang="en-US" sz="1000" dirty="0">
              <a:solidFill>
                <a:schemeClr val="tx1"/>
              </a:solidFill>
            </a:endParaRPr>
          </a:p>
          <a:p>
            <a:r>
              <a:rPr lang="en-US" b="1" dirty="0" smtClean="0">
                <a:solidFill>
                  <a:schemeClr val="tx1"/>
                </a:solidFill>
              </a:rPr>
              <a:t>The three </a:t>
            </a:r>
            <a:r>
              <a:rPr lang="en-US" b="1" dirty="0">
                <a:solidFill>
                  <a:schemeClr val="tx1"/>
                </a:solidFill>
              </a:rPr>
              <a:t>distinctive attributes of </a:t>
            </a:r>
            <a:r>
              <a:rPr lang="en-US" b="1" dirty="0" smtClean="0">
                <a:solidFill>
                  <a:schemeClr val="tx1"/>
                </a:solidFill>
              </a:rPr>
              <a:t>evaluation:</a:t>
            </a:r>
          </a:p>
          <a:p>
            <a:pPr lvl="1"/>
            <a:r>
              <a:rPr lang="en-US" sz="2200" b="1" dirty="0" smtClean="0">
                <a:solidFill>
                  <a:schemeClr val="tx1"/>
                </a:solidFill>
              </a:rPr>
              <a:t>It’s </a:t>
            </a:r>
            <a:r>
              <a:rPr lang="en-US" sz="2200" b="1" dirty="0">
                <a:solidFill>
                  <a:schemeClr val="tx1"/>
                </a:solidFill>
              </a:rPr>
              <a:t>task</a:t>
            </a:r>
            <a:r>
              <a:rPr lang="en-US" sz="2200" dirty="0">
                <a:solidFill>
                  <a:schemeClr val="tx1"/>
                </a:solidFill>
              </a:rPr>
              <a:t>- What type of interventions are being used, and how well do they </a:t>
            </a:r>
            <a:r>
              <a:rPr lang="en-US" sz="2200" dirty="0" smtClean="0">
                <a:solidFill>
                  <a:schemeClr val="tx1"/>
                </a:solidFill>
              </a:rPr>
              <a:t>function?</a:t>
            </a:r>
          </a:p>
          <a:p>
            <a:pPr lvl="1"/>
            <a:endParaRPr lang="en-US" sz="1000" b="1" dirty="0" smtClean="0">
              <a:solidFill>
                <a:schemeClr val="tx1"/>
              </a:solidFill>
            </a:endParaRPr>
          </a:p>
          <a:p>
            <a:pPr lvl="1"/>
            <a:r>
              <a:rPr lang="en-US" sz="2400" b="1" dirty="0" smtClean="0">
                <a:solidFill>
                  <a:schemeClr val="tx1"/>
                </a:solidFill>
              </a:rPr>
              <a:t>It’s </a:t>
            </a:r>
            <a:r>
              <a:rPr lang="en-US" sz="2400" b="1" dirty="0">
                <a:solidFill>
                  <a:schemeClr val="tx1"/>
                </a:solidFill>
              </a:rPr>
              <a:t>situation</a:t>
            </a:r>
            <a:r>
              <a:rPr lang="en-US" sz="2400" dirty="0">
                <a:solidFill>
                  <a:schemeClr val="tx1"/>
                </a:solidFill>
              </a:rPr>
              <a:t>- Is it responsive to the desires and needs of program </a:t>
            </a:r>
            <a:r>
              <a:rPr lang="en-US" sz="2400" dirty="0" smtClean="0">
                <a:solidFill>
                  <a:schemeClr val="tx1"/>
                </a:solidFill>
              </a:rPr>
              <a:t>constituents?</a:t>
            </a:r>
          </a:p>
          <a:p>
            <a:pPr lvl="1"/>
            <a:endParaRPr lang="en-US" sz="1000" b="1" dirty="0" smtClean="0">
              <a:solidFill>
                <a:schemeClr val="tx1"/>
              </a:solidFill>
            </a:endParaRPr>
          </a:p>
          <a:p>
            <a:pPr lvl="1"/>
            <a:r>
              <a:rPr lang="en-US" sz="2400" b="1" dirty="0" smtClean="0">
                <a:solidFill>
                  <a:schemeClr val="tx1"/>
                </a:solidFill>
              </a:rPr>
              <a:t>It’s </a:t>
            </a:r>
            <a:r>
              <a:rPr lang="en-US" sz="2400" b="1" dirty="0">
                <a:solidFill>
                  <a:schemeClr val="tx1"/>
                </a:solidFill>
              </a:rPr>
              <a:t>mission</a:t>
            </a:r>
            <a:r>
              <a:rPr lang="en-US" sz="2400" dirty="0">
                <a:solidFill>
                  <a:schemeClr val="tx1"/>
                </a:solidFill>
              </a:rPr>
              <a:t>- Is it helping society</a:t>
            </a:r>
            <a:r>
              <a:rPr lang="en-US" sz="2400" dirty="0" smtClean="0">
                <a:solidFill>
                  <a:schemeClr val="tx1"/>
                </a:solidFill>
              </a:rPr>
              <a:t>?</a:t>
            </a:r>
            <a:r>
              <a:rPr lang="en-US" dirty="0"/>
              <a:t> </a:t>
            </a:r>
            <a:endParaRPr lang="en-US" sz="1600" dirty="0">
              <a:solidFill>
                <a:schemeClr val="tx1"/>
              </a:solidFill>
            </a:endParaRPr>
          </a:p>
          <a:p>
            <a:pPr marL="301943" lvl="1" indent="0">
              <a:buNone/>
            </a:pPr>
            <a:endParaRPr lang="en-US" sz="1600" dirty="0">
              <a:solidFill>
                <a:schemeClr val="tx1"/>
              </a:solidFill>
            </a:endParaRPr>
          </a:p>
          <a:p>
            <a:pPr lvl="1">
              <a:buFont typeface="Arial" panose="020B0604020202020204" pitchFamily="34" charset="0"/>
              <a:buChar char="•"/>
            </a:pPr>
            <a:endParaRPr lang="en-US" sz="1600" dirty="0">
              <a:solidFill>
                <a:schemeClr val="tx1"/>
              </a:solidFill>
            </a:endParaRPr>
          </a:p>
          <a:p>
            <a:endParaRPr lang="en-US" sz="1600" dirty="0">
              <a:solidFill>
                <a:schemeClr val="tx1"/>
              </a:solidFill>
            </a:endParaRPr>
          </a:p>
        </p:txBody>
      </p:sp>
      <p:sp>
        <p:nvSpPr>
          <p:cNvPr id="2" name="Title 1"/>
          <p:cNvSpPr>
            <a:spLocks noGrp="1"/>
          </p:cNvSpPr>
          <p:nvPr>
            <p:ph type="title"/>
          </p:nvPr>
        </p:nvSpPr>
        <p:spPr>
          <a:xfrm>
            <a:off x="457200" y="304800"/>
            <a:ext cx="8229600" cy="1024128"/>
          </a:xfrm>
        </p:spPr>
        <p:txBody>
          <a:bodyPr/>
          <a:lstStyle/>
          <a:p>
            <a:r>
              <a:rPr lang="en-US" b="1" dirty="0" smtClean="0">
                <a:solidFill>
                  <a:schemeClr val="tx1"/>
                </a:solidFill>
              </a:rPr>
              <a:t>ENLIGHTENMENT</a:t>
            </a:r>
            <a:endParaRPr lang="en-US" b="1" dirty="0">
              <a:solidFill>
                <a:schemeClr val="tx1"/>
              </a:solidFill>
            </a:endParaRPr>
          </a:p>
        </p:txBody>
      </p:sp>
      <p:sp>
        <p:nvSpPr>
          <p:cNvPr id="4" name="TextBox 3"/>
          <p:cNvSpPr txBox="1"/>
          <p:nvPr/>
        </p:nvSpPr>
        <p:spPr>
          <a:xfrm>
            <a:off x="228600" y="1066800"/>
            <a:ext cx="8686800" cy="615553"/>
          </a:xfrm>
          <a:prstGeom prst="rect">
            <a:avLst/>
          </a:prstGeom>
          <a:noFill/>
        </p:spPr>
        <p:txBody>
          <a:bodyPr wrap="square" rtlCol="0">
            <a:spAutoFit/>
          </a:bodyPr>
          <a:lstStyle/>
          <a:p>
            <a:pPr algn="ctr"/>
            <a:r>
              <a:rPr lang="en-US" dirty="0" smtClean="0"/>
              <a:t>“</a:t>
            </a:r>
            <a:r>
              <a:rPr lang="en-US" sz="1600" dirty="0" smtClean="0"/>
              <a:t>The aim is to provide sound information that people in authority can use to make things better for the often disadvantaged people the serve.”</a:t>
            </a:r>
            <a:endParaRPr lang="en-US" sz="1600" dirty="0"/>
          </a:p>
        </p:txBody>
      </p:sp>
      <p:sp>
        <p:nvSpPr>
          <p:cNvPr id="6" name="TextBox 5"/>
          <p:cNvSpPr txBox="1"/>
          <p:nvPr/>
        </p:nvSpPr>
        <p:spPr>
          <a:xfrm>
            <a:off x="457200" y="2057400"/>
            <a:ext cx="2132059" cy="369332"/>
          </a:xfrm>
          <a:prstGeom prst="rect">
            <a:avLst/>
          </a:prstGeom>
          <a:noFill/>
        </p:spPr>
        <p:txBody>
          <a:bodyPr wrap="none" rtlCol="0">
            <a:spAutoFit/>
          </a:bodyPr>
          <a:lstStyle/>
          <a:p>
            <a:r>
              <a:rPr lang="en-US" i="1" dirty="0"/>
              <a:t>Carol Hirschon Weiss</a:t>
            </a:r>
          </a:p>
        </p:txBody>
      </p:sp>
    </p:spTree>
    <p:extLst>
      <p:ext uri="{BB962C8B-B14F-4D97-AF65-F5344CB8AC3E}">
        <p14:creationId xmlns:p14="http://schemas.microsoft.com/office/powerpoint/2010/main" val="31126095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514600"/>
            <a:ext cx="8382000" cy="3916363"/>
          </a:xfrm>
        </p:spPr>
        <p:txBody>
          <a:bodyPr>
            <a:normAutofit fontScale="92500" lnSpcReduction="20000"/>
          </a:bodyPr>
          <a:lstStyle/>
          <a:p>
            <a:r>
              <a:rPr lang="en-US" sz="2600" b="1" dirty="0" smtClean="0">
                <a:solidFill>
                  <a:schemeClr val="tx1"/>
                </a:solidFill>
              </a:rPr>
              <a:t>The Evaluator’s role as an expert on </a:t>
            </a:r>
            <a:r>
              <a:rPr lang="en-US" sz="2600" b="1" u="sng" dirty="0" smtClean="0">
                <a:solidFill>
                  <a:schemeClr val="tx1"/>
                </a:solidFill>
              </a:rPr>
              <a:t>method</a:t>
            </a:r>
            <a:r>
              <a:rPr lang="en-US" sz="2600" b="1" dirty="0" smtClean="0">
                <a:solidFill>
                  <a:schemeClr val="tx1"/>
                </a:solidFill>
              </a:rPr>
              <a:t> </a:t>
            </a:r>
          </a:p>
          <a:p>
            <a:endParaRPr lang="en-US" b="1" dirty="0">
              <a:solidFill>
                <a:schemeClr val="tx1"/>
              </a:solidFill>
            </a:endParaRPr>
          </a:p>
          <a:p>
            <a:pPr lvl="1"/>
            <a:r>
              <a:rPr lang="en-US" sz="2400" dirty="0" smtClean="0">
                <a:solidFill>
                  <a:schemeClr val="tx1"/>
                </a:solidFill>
              </a:rPr>
              <a:t>Method </a:t>
            </a:r>
            <a:r>
              <a:rPr lang="en-US" sz="2400" dirty="0">
                <a:solidFill>
                  <a:schemeClr val="tx1"/>
                </a:solidFill>
              </a:rPr>
              <a:t>is the main </a:t>
            </a:r>
            <a:r>
              <a:rPr lang="en-US" sz="2400" dirty="0" smtClean="0">
                <a:solidFill>
                  <a:schemeClr val="tx1"/>
                </a:solidFill>
              </a:rPr>
              <a:t>touchstone</a:t>
            </a:r>
          </a:p>
          <a:p>
            <a:pPr lvl="1"/>
            <a:endParaRPr lang="en-US" sz="2400" dirty="0">
              <a:solidFill>
                <a:schemeClr val="tx1"/>
              </a:solidFill>
            </a:endParaRPr>
          </a:p>
          <a:p>
            <a:pPr lvl="1"/>
            <a:r>
              <a:rPr lang="en-US" sz="2400" dirty="0" smtClean="0">
                <a:solidFill>
                  <a:schemeClr val="tx1"/>
                </a:solidFill>
              </a:rPr>
              <a:t>The method’s </a:t>
            </a:r>
            <a:r>
              <a:rPr lang="en-US" sz="2400" dirty="0">
                <a:solidFill>
                  <a:schemeClr val="tx1"/>
                </a:solidFill>
              </a:rPr>
              <a:t>credibility offers the promise of unbiased and accurate </a:t>
            </a:r>
            <a:r>
              <a:rPr lang="en-US" sz="2400" dirty="0" smtClean="0">
                <a:solidFill>
                  <a:schemeClr val="tx1"/>
                </a:solidFill>
              </a:rPr>
              <a:t>information</a:t>
            </a:r>
          </a:p>
          <a:p>
            <a:pPr marL="301943" lvl="1" indent="0">
              <a:buNone/>
            </a:pPr>
            <a:endParaRPr lang="en-US" sz="2400" dirty="0" smtClean="0">
              <a:solidFill>
                <a:schemeClr val="tx1"/>
              </a:solidFill>
            </a:endParaRPr>
          </a:p>
          <a:p>
            <a:pPr marL="301943" lvl="1" indent="0">
              <a:buNone/>
            </a:pPr>
            <a:endParaRPr lang="en-US" sz="2400" dirty="0">
              <a:solidFill>
                <a:schemeClr val="tx1"/>
              </a:solidFill>
            </a:endParaRPr>
          </a:p>
          <a:p>
            <a:r>
              <a:rPr lang="en-US" b="1" dirty="0" smtClean="0">
                <a:solidFill>
                  <a:schemeClr val="tx1"/>
                </a:solidFill>
              </a:rPr>
              <a:t>Policy makers and administrators </a:t>
            </a:r>
            <a:r>
              <a:rPr lang="en-US" dirty="0" smtClean="0">
                <a:solidFill>
                  <a:schemeClr val="tx1"/>
                </a:solidFill>
              </a:rPr>
              <a:t>want to learn about which programs and procedures stand the best chance of improving the lot of their people</a:t>
            </a:r>
            <a:endParaRPr lang="en-US" dirty="0">
              <a:solidFill>
                <a:schemeClr val="tx1"/>
              </a:solidFill>
            </a:endParaRPr>
          </a:p>
          <a:p>
            <a:pPr marL="0" indent="0">
              <a:buNone/>
            </a:pPr>
            <a:r>
              <a:rPr lang="en-US" sz="1600" dirty="0">
                <a:solidFill>
                  <a:schemeClr val="tx1"/>
                </a:solidFill>
              </a:rPr>
              <a:t> </a:t>
            </a:r>
            <a:endParaRPr lang="en-US" dirty="0">
              <a:solidFill>
                <a:schemeClr val="tx1"/>
              </a:solidFill>
            </a:endParaRPr>
          </a:p>
        </p:txBody>
      </p:sp>
      <p:sp>
        <p:nvSpPr>
          <p:cNvPr id="4" name="Title 1"/>
          <p:cNvSpPr>
            <a:spLocks noGrp="1"/>
          </p:cNvSpPr>
          <p:nvPr>
            <p:ph type="title"/>
          </p:nvPr>
        </p:nvSpPr>
        <p:spPr>
          <a:xfrm>
            <a:off x="457200" y="381000"/>
            <a:ext cx="8229600" cy="1033272"/>
          </a:xfrm>
        </p:spPr>
        <p:txBody>
          <a:bodyPr/>
          <a:lstStyle/>
          <a:p>
            <a:r>
              <a:rPr lang="en-US" b="1" dirty="0" smtClean="0">
                <a:solidFill>
                  <a:schemeClr val="tx1"/>
                </a:solidFill>
              </a:rPr>
              <a:t>ENLIGHTENMENT</a:t>
            </a:r>
            <a:endParaRPr lang="en-US" b="1" dirty="0">
              <a:solidFill>
                <a:schemeClr val="tx1"/>
              </a:solidFill>
            </a:endParaRPr>
          </a:p>
        </p:txBody>
      </p:sp>
    </p:spTree>
    <p:extLst>
      <p:ext uri="{BB962C8B-B14F-4D97-AF65-F5344CB8AC3E}">
        <p14:creationId xmlns:p14="http://schemas.microsoft.com/office/powerpoint/2010/main" val="35055320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1" y="2438400"/>
            <a:ext cx="7899400" cy="4267200"/>
          </a:xfrm>
        </p:spPr>
        <p:txBody>
          <a:bodyPr>
            <a:normAutofit fontScale="92500"/>
          </a:bodyPr>
          <a:lstStyle/>
          <a:p>
            <a:pPr lvl="0">
              <a:buFont typeface="Arial" panose="020B0604020202020204" pitchFamily="34" charset="0"/>
              <a:buChar char="•"/>
            </a:pPr>
            <a:r>
              <a:rPr lang="en-US" b="1" dirty="0">
                <a:solidFill>
                  <a:schemeClr val="tx1"/>
                </a:solidFill>
              </a:rPr>
              <a:t>Emphasis on </a:t>
            </a:r>
            <a:r>
              <a:rPr lang="en-US" b="1" dirty="0" smtClean="0">
                <a:solidFill>
                  <a:schemeClr val="tx1"/>
                </a:solidFill>
              </a:rPr>
              <a:t>partnerships </a:t>
            </a:r>
            <a:r>
              <a:rPr lang="en-US" b="1" dirty="0">
                <a:solidFill>
                  <a:schemeClr val="tx1"/>
                </a:solidFill>
              </a:rPr>
              <a:t>in the world of </a:t>
            </a:r>
            <a:r>
              <a:rPr lang="en-US" b="1" dirty="0" smtClean="0">
                <a:solidFill>
                  <a:schemeClr val="tx1"/>
                </a:solidFill>
              </a:rPr>
              <a:t>WIOA</a:t>
            </a:r>
            <a:r>
              <a:rPr lang="en-US" b="1" dirty="0">
                <a:solidFill>
                  <a:schemeClr val="tx1"/>
                </a:solidFill>
              </a:rPr>
              <a:t> </a:t>
            </a:r>
          </a:p>
          <a:p>
            <a:pPr lvl="1">
              <a:buFont typeface="Courier New" panose="02070309020205020404" pitchFamily="49" charset="0"/>
              <a:buChar char="o"/>
            </a:pPr>
            <a:r>
              <a:rPr lang="en-US" dirty="0">
                <a:solidFill>
                  <a:schemeClr val="tx1"/>
                </a:solidFill>
              </a:rPr>
              <a:t>How to align evaluation as a professional </a:t>
            </a:r>
            <a:r>
              <a:rPr lang="en-US" dirty="0" smtClean="0">
                <a:solidFill>
                  <a:schemeClr val="tx1"/>
                </a:solidFill>
              </a:rPr>
              <a:t>practice</a:t>
            </a:r>
          </a:p>
          <a:p>
            <a:pPr lvl="1">
              <a:buFont typeface="Courier New" panose="02070309020205020404" pitchFamily="49" charset="0"/>
              <a:buChar char="o"/>
            </a:pPr>
            <a:endParaRPr lang="en-US" sz="900" dirty="0">
              <a:solidFill>
                <a:schemeClr val="tx1"/>
              </a:solidFill>
            </a:endParaRPr>
          </a:p>
          <a:p>
            <a:pPr lvl="1">
              <a:buFont typeface="Courier New" panose="02070309020205020404" pitchFamily="49" charset="0"/>
              <a:buChar char="o"/>
            </a:pPr>
            <a:r>
              <a:rPr lang="en-US" dirty="0">
                <a:solidFill>
                  <a:schemeClr val="tx1"/>
                </a:solidFill>
              </a:rPr>
              <a:t>How does VR maintain its mission while partnering with others?</a:t>
            </a:r>
          </a:p>
          <a:p>
            <a:pPr marL="0" lvl="0" indent="0">
              <a:buNone/>
            </a:pPr>
            <a:endParaRPr lang="en-US" dirty="0" smtClean="0">
              <a:solidFill>
                <a:schemeClr val="tx1"/>
              </a:solidFill>
            </a:endParaRPr>
          </a:p>
          <a:p>
            <a:pPr lvl="0">
              <a:buFont typeface="Arial" panose="020B0604020202020204" pitchFamily="34" charset="0"/>
              <a:buChar char="•"/>
            </a:pPr>
            <a:r>
              <a:rPr lang="en-US" b="1" dirty="0" smtClean="0">
                <a:solidFill>
                  <a:schemeClr val="tx1"/>
                </a:solidFill>
              </a:rPr>
              <a:t>Performance measures </a:t>
            </a:r>
            <a:r>
              <a:rPr lang="en-US" b="1" dirty="0">
                <a:solidFill>
                  <a:schemeClr val="tx1"/>
                </a:solidFill>
              </a:rPr>
              <a:t> </a:t>
            </a:r>
            <a:endParaRPr lang="en-US" b="1" dirty="0" smtClean="0">
              <a:solidFill>
                <a:schemeClr val="tx1"/>
              </a:solidFill>
            </a:endParaRPr>
          </a:p>
          <a:p>
            <a:pPr lvl="1">
              <a:buFont typeface="Courier New" panose="02070309020205020404" pitchFamily="49" charset="0"/>
              <a:buChar char="o"/>
            </a:pPr>
            <a:r>
              <a:rPr lang="en-US" dirty="0" smtClean="0">
                <a:solidFill>
                  <a:schemeClr val="tx1"/>
                </a:solidFill>
              </a:rPr>
              <a:t>The role of politics, and acknowledging the limits of evaluation</a:t>
            </a:r>
          </a:p>
          <a:p>
            <a:pPr lvl="1">
              <a:buFont typeface="Courier New" panose="02070309020205020404" pitchFamily="49" charset="0"/>
              <a:buChar char="o"/>
            </a:pPr>
            <a:endParaRPr lang="en-US" sz="1100" dirty="0" smtClean="0">
              <a:solidFill>
                <a:schemeClr val="tx1"/>
              </a:solidFill>
            </a:endParaRPr>
          </a:p>
          <a:p>
            <a:pPr lvl="1">
              <a:buFont typeface="Courier New" panose="02070309020205020404" pitchFamily="49" charset="0"/>
              <a:buChar char="o"/>
            </a:pPr>
            <a:r>
              <a:rPr lang="en-US" dirty="0" smtClean="0">
                <a:solidFill>
                  <a:schemeClr val="tx1"/>
                </a:solidFill>
              </a:rPr>
              <a:t>Staying </a:t>
            </a:r>
            <a:r>
              <a:rPr lang="en-US" dirty="0">
                <a:solidFill>
                  <a:schemeClr val="tx1"/>
                </a:solidFill>
              </a:rPr>
              <a:t>relevant during all phases of </a:t>
            </a:r>
            <a:r>
              <a:rPr lang="en-US" dirty="0" smtClean="0">
                <a:solidFill>
                  <a:schemeClr val="tx1"/>
                </a:solidFill>
              </a:rPr>
              <a:t>evaluation</a:t>
            </a:r>
          </a:p>
          <a:p>
            <a:pPr lvl="1">
              <a:buFont typeface="Courier New" panose="02070309020205020404" pitchFamily="49" charset="0"/>
              <a:buChar char="o"/>
            </a:pPr>
            <a:endParaRPr lang="en-US" sz="1100" dirty="0" smtClean="0">
              <a:solidFill>
                <a:schemeClr val="tx1"/>
              </a:solidFill>
            </a:endParaRPr>
          </a:p>
          <a:p>
            <a:pPr lvl="1">
              <a:buFont typeface="Courier New" panose="02070309020205020404" pitchFamily="49" charset="0"/>
              <a:buChar char="o"/>
            </a:pPr>
            <a:r>
              <a:rPr lang="en-US" sz="2200" dirty="0" smtClean="0">
                <a:solidFill>
                  <a:schemeClr val="tx1"/>
                </a:solidFill>
              </a:rPr>
              <a:t>What </a:t>
            </a:r>
            <a:r>
              <a:rPr lang="en-US" sz="2200" dirty="0">
                <a:solidFill>
                  <a:schemeClr val="tx1"/>
                </a:solidFill>
              </a:rPr>
              <a:t>will be measured? Closer look at rehab rates while at the same time emphasizing other measures such as activity in PETS.</a:t>
            </a:r>
          </a:p>
        </p:txBody>
      </p:sp>
      <p:sp>
        <p:nvSpPr>
          <p:cNvPr id="2" name="Title 1"/>
          <p:cNvSpPr>
            <a:spLocks noGrp="1"/>
          </p:cNvSpPr>
          <p:nvPr>
            <p:ph type="title"/>
          </p:nvPr>
        </p:nvSpPr>
        <p:spPr/>
        <p:txBody>
          <a:bodyPr/>
          <a:lstStyle/>
          <a:p>
            <a:r>
              <a:rPr lang="en-US" b="1" dirty="0" smtClean="0">
                <a:solidFill>
                  <a:schemeClr val="tx1"/>
                </a:solidFill>
              </a:rPr>
              <a:t>HOW TO ADDRESS UNDER WIOA</a:t>
            </a:r>
            <a:endParaRPr lang="en-US" dirty="0">
              <a:solidFill>
                <a:schemeClr val="tx1"/>
              </a:solidFill>
            </a:endParaRPr>
          </a:p>
        </p:txBody>
      </p:sp>
    </p:spTree>
    <p:extLst>
      <p:ext uri="{BB962C8B-B14F-4D97-AF65-F5344CB8AC3E}">
        <p14:creationId xmlns:p14="http://schemas.microsoft.com/office/powerpoint/2010/main" val="30367450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p:cNvGrpSpPr/>
          <p:nvPr/>
        </p:nvGrpSpPr>
        <p:grpSpPr>
          <a:xfrm>
            <a:off x="1076528" y="3067860"/>
            <a:ext cx="7015264" cy="1752600"/>
            <a:chOff x="1066800" y="2574587"/>
            <a:chExt cx="7015264" cy="1752600"/>
          </a:xfrm>
        </p:grpSpPr>
        <p:sp>
          <p:nvSpPr>
            <p:cNvPr id="12" name="Rectangle 11"/>
            <p:cNvSpPr/>
            <p:nvPr/>
          </p:nvSpPr>
          <p:spPr>
            <a:xfrm>
              <a:off x="1066800" y="2574587"/>
              <a:ext cx="2362200" cy="17526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95000"/>
                    <a:lumOff val="5000"/>
                  </a:schemeClr>
                </a:solidFill>
              </a:endParaRPr>
            </a:p>
          </p:txBody>
        </p:sp>
        <p:sp>
          <p:nvSpPr>
            <p:cNvPr id="13" name="Rectangle 12"/>
            <p:cNvSpPr/>
            <p:nvPr/>
          </p:nvSpPr>
          <p:spPr>
            <a:xfrm>
              <a:off x="3352800" y="2574587"/>
              <a:ext cx="2362200" cy="17526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5719864" y="2574587"/>
              <a:ext cx="2362200" cy="1752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6629400" y="3164327"/>
              <a:ext cx="609600" cy="573121"/>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4229100" y="3164327"/>
              <a:ext cx="609600" cy="609600"/>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1905000" y="3146087"/>
              <a:ext cx="609600" cy="609600"/>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TextBox 17"/>
          <p:cNvSpPr txBox="1"/>
          <p:nvPr/>
        </p:nvSpPr>
        <p:spPr>
          <a:xfrm>
            <a:off x="1676400" y="457200"/>
            <a:ext cx="6096000" cy="923330"/>
          </a:xfrm>
          <a:prstGeom prst="rect">
            <a:avLst/>
          </a:prstGeom>
          <a:noFill/>
        </p:spPr>
        <p:txBody>
          <a:bodyPr wrap="square" rtlCol="0">
            <a:spAutoFit/>
          </a:bodyPr>
          <a:lstStyle/>
          <a:p>
            <a:pPr algn="ctr"/>
            <a:r>
              <a:rPr lang="en-US" sz="5400" dirty="0" smtClean="0"/>
              <a:t>PERCEPTION….</a:t>
            </a:r>
            <a:endParaRPr lang="en-US" sz="5400" dirty="0"/>
          </a:p>
        </p:txBody>
      </p:sp>
    </p:spTree>
    <p:extLst>
      <p:ext uri="{BB962C8B-B14F-4D97-AF65-F5344CB8AC3E}">
        <p14:creationId xmlns:p14="http://schemas.microsoft.com/office/powerpoint/2010/main" val="23557755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1076528" y="3067860"/>
            <a:ext cx="7015264" cy="1752600"/>
            <a:chOff x="1076528" y="3067860"/>
            <a:chExt cx="7015264" cy="1752600"/>
          </a:xfrm>
        </p:grpSpPr>
        <p:grpSp>
          <p:nvGrpSpPr>
            <p:cNvPr id="12" name="Group 11"/>
            <p:cNvGrpSpPr/>
            <p:nvPr/>
          </p:nvGrpSpPr>
          <p:grpSpPr>
            <a:xfrm>
              <a:off x="1076528" y="3067860"/>
              <a:ext cx="7015264" cy="1752600"/>
              <a:chOff x="1066800" y="2574587"/>
              <a:chExt cx="7015264" cy="1752600"/>
            </a:xfrm>
          </p:grpSpPr>
          <p:sp>
            <p:nvSpPr>
              <p:cNvPr id="4" name="Rectangle 3"/>
              <p:cNvSpPr/>
              <p:nvPr/>
            </p:nvSpPr>
            <p:spPr>
              <a:xfrm>
                <a:off x="1066800" y="2574587"/>
                <a:ext cx="2362200" cy="17526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95000"/>
                      <a:lumOff val="5000"/>
                    </a:schemeClr>
                  </a:solidFill>
                </a:endParaRPr>
              </a:p>
            </p:txBody>
          </p:sp>
          <p:sp>
            <p:nvSpPr>
              <p:cNvPr id="5" name="Rectangle 4"/>
              <p:cNvSpPr/>
              <p:nvPr/>
            </p:nvSpPr>
            <p:spPr>
              <a:xfrm>
                <a:off x="3352800" y="2574587"/>
                <a:ext cx="2362200" cy="17526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5719864" y="2574587"/>
                <a:ext cx="2362200" cy="1752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6629400" y="3124606"/>
                <a:ext cx="609600" cy="573121"/>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229100" y="3109608"/>
                <a:ext cx="609600" cy="609600"/>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1905000" y="3088127"/>
                <a:ext cx="609600" cy="609600"/>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Rectangle 9"/>
            <p:cNvSpPr/>
            <p:nvPr/>
          </p:nvSpPr>
          <p:spPr>
            <a:xfrm>
              <a:off x="1219200" y="3200400"/>
              <a:ext cx="6705600" cy="5334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TextBox 12"/>
          <p:cNvSpPr txBox="1"/>
          <p:nvPr/>
        </p:nvSpPr>
        <p:spPr>
          <a:xfrm>
            <a:off x="762000" y="609600"/>
            <a:ext cx="7329792" cy="923330"/>
          </a:xfrm>
          <a:prstGeom prst="rect">
            <a:avLst/>
          </a:prstGeom>
          <a:noFill/>
        </p:spPr>
        <p:txBody>
          <a:bodyPr wrap="square" rtlCol="0">
            <a:spAutoFit/>
          </a:bodyPr>
          <a:lstStyle/>
          <a:p>
            <a:pPr algn="ctr"/>
            <a:r>
              <a:rPr lang="en-US" sz="5400" dirty="0"/>
              <a:t>.</a:t>
            </a:r>
            <a:r>
              <a:rPr lang="en-US" sz="5400" dirty="0" smtClean="0"/>
              <a:t>..is not always REALITY</a:t>
            </a:r>
            <a:endParaRPr lang="en-US" sz="5400" dirty="0"/>
          </a:p>
        </p:txBody>
      </p:sp>
    </p:spTree>
    <p:extLst>
      <p:ext uri="{BB962C8B-B14F-4D97-AF65-F5344CB8AC3E}">
        <p14:creationId xmlns:p14="http://schemas.microsoft.com/office/powerpoint/2010/main" val="61384206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Waveform</Template>
  <TotalTime>1401</TotalTime>
  <Words>1607</Words>
  <Application>Microsoft Office PowerPoint</Application>
  <PresentationFormat>On-screen Show (4:3)</PresentationFormat>
  <Paragraphs>278</Paragraphs>
  <Slides>23</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5" baseType="lpstr">
      <vt:lpstr>Waveform</vt:lpstr>
      <vt:lpstr>Document</vt:lpstr>
      <vt:lpstr>    UNDERSTANDING EVALUATION FROM MULTIPLE PERSPECTIVES: MAXIMIZING VR’S PARTNERSHIPS UNDER WIOA</vt:lpstr>
      <vt:lpstr>SuRGE-6:  SUMMIT READING GROUPS FOR EXCELLENCE</vt:lpstr>
      <vt:lpstr>EVALUATION ROOTS: A WIDER PERSPECTIVE OF THEORISTS’ VIEWS AND INFLUENCES ALKIN (2013)</vt:lpstr>
      <vt:lpstr>ADMINISTRATORS’ CONTEXT</vt:lpstr>
      <vt:lpstr>ENLIGHTENMENT</vt:lpstr>
      <vt:lpstr>ENLIGHTENMENT</vt:lpstr>
      <vt:lpstr>HOW TO ADDRESS UNDER WIOA</vt:lpstr>
      <vt:lpstr>PowerPoint Presentation</vt:lpstr>
      <vt:lpstr>PowerPoint Presentation</vt:lpstr>
      <vt:lpstr>SENSEMAKING</vt:lpstr>
      <vt:lpstr>SENSEMAKING</vt:lpstr>
      <vt:lpstr>HOW TO ADDRESS UNDER WIOA</vt:lpstr>
      <vt:lpstr>HOW TO ADDRESS UNDER WIOA</vt:lpstr>
      <vt:lpstr>HOW TO ADDRESS UNDER WIOA</vt:lpstr>
      <vt:lpstr>GETTING PEOPLE INVOLVED</vt:lpstr>
      <vt:lpstr>GETTING PEOPLE INVOLVED</vt:lpstr>
      <vt:lpstr>PowerPoint Presentation</vt:lpstr>
      <vt:lpstr>PowerPoint Presentation</vt:lpstr>
      <vt:lpstr>PERFORMANCE MEASURES  “Sanctions for states that fail to meet targets”</vt:lpstr>
      <vt:lpstr>HOW AND WHY ALKIN (2013)  PROMOTES ACCOUNTABILITY WITH  THE INDICATORS</vt:lpstr>
      <vt:lpstr>EXAMPLE OF EVALUATION UNDER WIOA</vt:lpstr>
      <vt:lpstr>GROUP DISCUSSION</vt:lpstr>
      <vt:lpstr>FOR MORE INFORMATION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Evaluation From Multiple Perspectives: Maximizing VR’s Partnerships Under WIOA</dc:title>
  <dc:creator>Darlene A. Groomes</dc:creator>
  <cp:lastModifiedBy>Darlene A. Groomes</cp:lastModifiedBy>
  <cp:revision>141</cp:revision>
  <cp:lastPrinted>2015-07-07T15:38:29Z</cp:lastPrinted>
  <dcterms:created xsi:type="dcterms:W3CDTF">2015-04-13T22:43:01Z</dcterms:created>
  <dcterms:modified xsi:type="dcterms:W3CDTF">2015-08-31T18:21:50Z</dcterms:modified>
</cp:coreProperties>
</file>