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notesMasterIdLst>
    <p:notesMasterId r:id="rId25"/>
  </p:notesMasterIdLst>
  <p:sldIdLst>
    <p:sldId id="256" r:id="rId2"/>
    <p:sldId id="259" r:id="rId3"/>
    <p:sldId id="260" r:id="rId4"/>
    <p:sldId id="257" r:id="rId5"/>
    <p:sldId id="258" r:id="rId6"/>
    <p:sldId id="261" r:id="rId7"/>
    <p:sldId id="262" r:id="rId8"/>
    <p:sldId id="263" r:id="rId9"/>
    <p:sldId id="266" r:id="rId10"/>
    <p:sldId id="267" r:id="rId11"/>
    <p:sldId id="264" r:id="rId12"/>
    <p:sldId id="268" r:id="rId13"/>
    <p:sldId id="269" r:id="rId14"/>
    <p:sldId id="270" r:id="rId15"/>
    <p:sldId id="271" r:id="rId16"/>
    <p:sldId id="272" r:id="rId17"/>
    <p:sldId id="277" r:id="rId18"/>
    <p:sldId id="275" r:id="rId19"/>
    <p:sldId id="278" r:id="rId20"/>
    <p:sldId id="265" r:id="rId21"/>
    <p:sldId id="276" r:id="rId22"/>
    <p:sldId id="273" r:id="rId23"/>
    <p:sldId id="274"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80" autoAdjust="0"/>
    <p:restoredTop sz="54228" autoAdjust="0"/>
  </p:normalViewPr>
  <p:slideViewPr>
    <p:cSldViewPr snapToGrid="0">
      <p:cViewPr>
        <p:scale>
          <a:sx n="29" d="100"/>
          <a:sy n="29" d="100"/>
        </p:scale>
        <p:origin x="-356" y="-4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57A08E2-E041-47A2-A447-9F2A205924C6}"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1333A1EB-952C-44C7-A62C-EE6DE49F40C5}">
      <dgm:prSet phldrT="[Text]"/>
      <dgm:spPr/>
      <dgm:t>
        <a:bodyPr/>
        <a:lstStyle/>
        <a:p>
          <a:r>
            <a:rPr lang="en-US" dirty="0" smtClean="0"/>
            <a:t>Knowledge of VR</a:t>
          </a:r>
          <a:endParaRPr lang="en-US" dirty="0"/>
        </a:p>
      </dgm:t>
    </dgm:pt>
    <dgm:pt modelId="{1865222E-290A-4C2F-B905-A52000ED49E8}" type="parTrans" cxnId="{8C9B5D85-8034-4ECD-9F4F-A5AB306901A1}">
      <dgm:prSet/>
      <dgm:spPr/>
      <dgm:t>
        <a:bodyPr/>
        <a:lstStyle/>
        <a:p>
          <a:endParaRPr lang="en-US"/>
        </a:p>
      </dgm:t>
    </dgm:pt>
    <dgm:pt modelId="{DD59DA5A-1C72-4DA7-A8A6-4A940C94A78D}" type="sibTrans" cxnId="{8C9B5D85-8034-4ECD-9F4F-A5AB306901A1}">
      <dgm:prSet/>
      <dgm:spPr/>
      <dgm:t>
        <a:bodyPr/>
        <a:lstStyle/>
        <a:p>
          <a:endParaRPr lang="en-US"/>
        </a:p>
      </dgm:t>
    </dgm:pt>
    <dgm:pt modelId="{0FFEE635-C6FB-4EDD-BA0A-F1A4C892BB06}">
      <dgm:prSet phldrT="[Text]"/>
      <dgm:spPr/>
      <dgm:t>
        <a:bodyPr/>
        <a:lstStyle/>
        <a:p>
          <a:r>
            <a:rPr lang="en-US" dirty="0" smtClean="0"/>
            <a:t>Report writing and presentation</a:t>
          </a:r>
          <a:endParaRPr lang="en-US" dirty="0"/>
        </a:p>
      </dgm:t>
    </dgm:pt>
    <dgm:pt modelId="{11FD25C1-0388-4E0D-9386-286EBFC75737}" type="parTrans" cxnId="{49792F62-E1FC-41E7-BC49-8271244BD3AD}">
      <dgm:prSet/>
      <dgm:spPr/>
      <dgm:t>
        <a:bodyPr/>
        <a:lstStyle/>
        <a:p>
          <a:endParaRPr lang="en-US"/>
        </a:p>
      </dgm:t>
    </dgm:pt>
    <dgm:pt modelId="{679F4829-FC13-4C8D-A1DF-C242150492E1}" type="sibTrans" cxnId="{49792F62-E1FC-41E7-BC49-8271244BD3AD}">
      <dgm:prSet/>
      <dgm:spPr/>
      <dgm:t>
        <a:bodyPr/>
        <a:lstStyle/>
        <a:p>
          <a:endParaRPr lang="en-US"/>
        </a:p>
      </dgm:t>
    </dgm:pt>
    <dgm:pt modelId="{5EFADCF3-854D-42C9-BA0B-E5136669D7AC}">
      <dgm:prSet phldrT="[Text]"/>
      <dgm:spPr/>
      <dgm:t>
        <a:bodyPr/>
        <a:lstStyle/>
        <a:p>
          <a:r>
            <a:rPr lang="en-US" dirty="0" smtClean="0"/>
            <a:t>Data analysis and interpretation</a:t>
          </a:r>
          <a:endParaRPr lang="en-US" dirty="0"/>
        </a:p>
      </dgm:t>
    </dgm:pt>
    <dgm:pt modelId="{4F61256E-D475-4655-B7AB-C0B83704568E}" type="parTrans" cxnId="{74A91F3F-3DE3-4C7D-BA79-A0F5647A8BF3}">
      <dgm:prSet/>
      <dgm:spPr/>
      <dgm:t>
        <a:bodyPr/>
        <a:lstStyle/>
        <a:p>
          <a:endParaRPr lang="en-US"/>
        </a:p>
      </dgm:t>
    </dgm:pt>
    <dgm:pt modelId="{66E988BD-097F-4D0C-948B-D02D13198EB0}" type="sibTrans" cxnId="{74A91F3F-3DE3-4C7D-BA79-A0F5647A8BF3}">
      <dgm:prSet/>
      <dgm:spPr/>
      <dgm:t>
        <a:bodyPr/>
        <a:lstStyle/>
        <a:p>
          <a:endParaRPr lang="en-US"/>
        </a:p>
      </dgm:t>
    </dgm:pt>
    <dgm:pt modelId="{2F2983C5-224D-4C6D-AE07-B90D4E5A6E4E}">
      <dgm:prSet phldrT="[Text]"/>
      <dgm:spPr/>
      <dgm:t>
        <a:bodyPr/>
        <a:lstStyle/>
        <a:p>
          <a:r>
            <a:rPr lang="en-US" dirty="0" smtClean="0"/>
            <a:t>Judgments and recommendations</a:t>
          </a:r>
          <a:endParaRPr lang="en-US" dirty="0"/>
        </a:p>
      </dgm:t>
    </dgm:pt>
    <dgm:pt modelId="{0EE985E8-34A7-409E-AAAA-8652096948B9}" type="parTrans" cxnId="{B41EE99D-E281-41D9-9CF7-46BA5F83A313}">
      <dgm:prSet/>
      <dgm:spPr/>
      <dgm:t>
        <a:bodyPr/>
        <a:lstStyle/>
        <a:p>
          <a:endParaRPr lang="en-US"/>
        </a:p>
      </dgm:t>
    </dgm:pt>
    <dgm:pt modelId="{CAB5DADD-A016-4426-96E2-FA50B0C1F3E6}" type="sibTrans" cxnId="{B41EE99D-E281-41D9-9CF7-46BA5F83A313}">
      <dgm:prSet/>
      <dgm:spPr/>
      <dgm:t>
        <a:bodyPr/>
        <a:lstStyle/>
        <a:p>
          <a:endParaRPr lang="en-US"/>
        </a:p>
      </dgm:t>
    </dgm:pt>
    <dgm:pt modelId="{EBFC8A7F-A3F2-47F5-8D32-2FC6EAA6BA1A}">
      <dgm:prSet phldrT="[Text]"/>
      <dgm:spPr/>
      <dgm:t>
        <a:bodyPr/>
        <a:lstStyle/>
        <a:p>
          <a:r>
            <a:rPr lang="en-US" dirty="0" smtClean="0"/>
            <a:t>Interpersonal skills and effective communication</a:t>
          </a:r>
          <a:endParaRPr lang="en-US" dirty="0"/>
        </a:p>
      </dgm:t>
    </dgm:pt>
    <dgm:pt modelId="{A0B45EB3-0A20-4D8C-AFE9-CAB359373C2F}" type="parTrans" cxnId="{2E613817-77F4-46FD-90F5-D5422F03D564}">
      <dgm:prSet/>
      <dgm:spPr/>
      <dgm:t>
        <a:bodyPr/>
        <a:lstStyle/>
        <a:p>
          <a:endParaRPr lang="en-US"/>
        </a:p>
      </dgm:t>
    </dgm:pt>
    <dgm:pt modelId="{354A48FF-9468-47D4-9B14-9AF12471C22C}" type="sibTrans" cxnId="{2E613817-77F4-46FD-90F5-D5422F03D564}">
      <dgm:prSet/>
      <dgm:spPr/>
      <dgm:t>
        <a:bodyPr/>
        <a:lstStyle/>
        <a:p>
          <a:endParaRPr lang="en-US"/>
        </a:p>
      </dgm:t>
    </dgm:pt>
    <dgm:pt modelId="{0AD508BA-9877-4B39-9D2F-CD3ED40FC51A}">
      <dgm:prSet phldrT="[Text]"/>
      <dgm:spPr/>
      <dgm:t>
        <a:bodyPr/>
        <a:lstStyle/>
        <a:p>
          <a:r>
            <a:rPr lang="en-US" dirty="0" smtClean="0"/>
            <a:t>Objectivity</a:t>
          </a:r>
          <a:endParaRPr lang="en-US" dirty="0"/>
        </a:p>
      </dgm:t>
    </dgm:pt>
    <dgm:pt modelId="{3AFE01B0-5B1D-4144-B0E6-602BC7AAE156}" type="parTrans" cxnId="{57C5D2EC-873C-44D2-B217-2E1B462F9227}">
      <dgm:prSet/>
      <dgm:spPr/>
      <dgm:t>
        <a:bodyPr/>
        <a:lstStyle/>
        <a:p>
          <a:endParaRPr lang="en-US"/>
        </a:p>
      </dgm:t>
    </dgm:pt>
    <dgm:pt modelId="{6FF93C45-5772-4C5D-9BDA-523862205CD9}" type="sibTrans" cxnId="{57C5D2EC-873C-44D2-B217-2E1B462F9227}">
      <dgm:prSet/>
      <dgm:spPr/>
      <dgm:t>
        <a:bodyPr/>
        <a:lstStyle/>
        <a:p>
          <a:endParaRPr lang="en-US"/>
        </a:p>
      </dgm:t>
    </dgm:pt>
    <dgm:pt modelId="{0A80DEA5-0129-4A87-B19F-C895D445CA52}" type="pres">
      <dgm:prSet presAssocID="{D57A08E2-E041-47A2-A447-9F2A205924C6}" presName="cycle" presStyleCnt="0">
        <dgm:presLayoutVars>
          <dgm:dir/>
          <dgm:resizeHandles val="exact"/>
        </dgm:presLayoutVars>
      </dgm:prSet>
      <dgm:spPr/>
      <dgm:t>
        <a:bodyPr/>
        <a:lstStyle/>
        <a:p>
          <a:endParaRPr lang="en-US"/>
        </a:p>
      </dgm:t>
    </dgm:pt>
    <dgm:pt modelId="{D4D524F0-AD35-4649-8CD5-A05A9812D68C}" type="pres">
      <dgm:prSet presAssocID="{1333A1EB-952C-44C7-A62C-EE6DE49F40C5}" presName="node" presStyleLbl="node1" presStyleIdx="0" presStyleCnt="6" custScaleX="288315" custRadScaleRad="79682" custRadScaleInc="-40904">
        <dgm:presLayoutVars>
          <dgm:bulletEnabled val="1"/>
        </dgm:presLayoutVars>
      </dgm:prSet>
      <dgm:spPr/>
      <dgm:t>
        <a:bodyPr/>
        <a:lstStyle/>
        <a:p>
          <a:endParaRPr lang="en-US"/>
        </a:p>
      </dgm:t>
    </dgm:pt>
    <dgm:pt modelId="{3BAFE958-370B-4986-8FFF-9A06885171EE}" type="pres">
      <dgm:prSet presAssocID="{DD59DA5A-1C72-4DA7-A8A6-4A940C94A78D}" presName="sibTrans" presStyleLbl="sibTrans2D1" presStyleIdx="0" presStyleCnt="6"/>
      <dgm:spPr/>
      <dgm:t>
        <a:bodyPr/>
        <a:lstStyle/>
        <a:p>
          <a:endParaRPr lang="en-US"/>
        </a:p>
      </dgm:t>
    </dgm:pt>
    <dgm:pt modelId="{F069D83A-6085-4A87-A2B4-9A770C9F7A83}" type="pres">
      <dgm:prSet presAssocID="{DD59DA5A-1C72-4DA7-A8A6-4A940C94A78D}" presName="connectorText" presStyleLbl="sibTrans2D1" presStyleIdx="0" presStyleCnt="6"/>
      <dgm:spPr/>
      <dgm:t>
        <a:bodyPr/>
        <a:lstStyle/>
        <a:p>
          <a:endParaRPr lang="en-US"/>
        </a:p>
      </dgm:t>
    </dgm:pt>
    <dgm:pt modelId="{B3906BB9-367E-46D5-BDC1-C2CDB1D3302D}" type="pres">
      <dgm:prSet presAssocID="{0FFEE635-C6FB-4EDD-BA0A-F1A4C892BB06}" presName="node" presStyleLbl="node1" presStyleIdx="1" presStyleCnt="6" custScaleX="312213" custRadScaleRad="207909" custRadScaleInc="52083">
        <dgm:presLayoutVars>
          <dgm:bulletEnabled val="1"/>
        </dgm:presLayoutVars>
      </dgm:prSet>
      <dgm:spPr/>
      <dgm:t>
        <a:bodyPr/>
        <a:lstStyle/>
        <a:p>
          <a:endParaRPr lang="en-US"/>
        </a:p>
      </dgm:t>
    </dgm:pt>
    <dgm:pt modelId="{7ADD5ED3-0A9E-4346-A56F-D43592F0C844}" type="pres">
      <dgm:prSet presAssocID="{679F4829-FC13-4C8D-A1DF-C242150492E1}" presName="sibTrans" presStyleLbl="sibTrans2D1" presStyleIdx="1" presStyleCnt="6"/>
      <dgm:spPr/>
      <dgm:t>
        <a:bodyPr/>
        <a:lstStyle/>
        <a:p>
          <a:endParaRPr lang="en-US"/>
        </a:p>
      </dgm:t>
    </dgm:pt>
    <dgm:pt modelId="{CC0F10A1-989E-43CD-858A-56BF4151C876}" type="pres">
      <dgm:prSet presAssocID="{679F4829-FC13-4C8D-A1DF-C242150492E1}" presName="connectorText" presStyleLbl="sibTrans2D1" presStyleIdx="1" presStyleCnt="6"/>
      <dgm:spPr/>
      <dgm:t>
        <a:bodyPr/>
        <a:lstStyle/>
        <a:p>
          <a:endParaRPr lang="en-US"/>
        </a:p>
      </dgm:t>
    </dgm:pt>
    <dgm:pt modelId="{DF69794F-A0E8-437C-9BB5-DA61209E9823}" type="pres">
      <dgm:prSet presAssocID="{5EFADCF3-854D-42C9-BA0B-E5136669D7AC}" presName="node" presStyleLbl="node1" presStyleIdx="2" presStyleCnt="6" custScaleX="275910" custRadScaleRad="194166" custRadScaleInc="-44372">
        <dgm:presLayoutVars>
          <dgm:bulletEnabled val="1"/>
        </dgm:presLayoutVars>
      </dgm:prSet>
      <dgm:spPr/>
      <dgm:t>
        <a:bodyPr/>
        <a:lstStyle/>
        <a:p>
          <a:endParaRPr lang="en-US"/>
        </a:p>
      </dgm:t>
    </dgm:pt>
    <dgm:pt modelId="{DFD582A6-F212-4FB7-9BA6-5A3E00B8D830}" type="pres">
      <dgm:prSet presAssocID="{66E988BD-097F-4D0C-948B-D02D13198EB0}" presName="sibTrans" presStyleLbl="sibTrans2D1" presStyleIdx="2" presStyleCnt="6"/>
      <dgm:spPr/>
      <dgm:t>
        <a:bodyPr/>
        <a:lstStyle/>
        <a:p>
          <a:endParaRPr lang="en-US"/>
        </a:p>
      </dgm:t>
    </dgm:pt>
    <dgm:pt modelId="{3B1F7FD7-7FDB-489A-B2B2-BD9872E85401}" type="pres">
      <dgm:prSet presAssocID="{66E988BD-097F-4D0C-948B-D02D13198EB0}" presName="connectorText" presStyleLbl="sibTrans2D1" presStyleIdx="2" presStyleCnt="6"/>
      <dgm:spPr/>
      <dgm:t>
        <a:bodyPr/>
        <a:lstStyle/>
        <a:p>
          <a:endParaRPr lang="en-US"/>
        </a:p>
      </dgm:t>
    </dgm:pt>
    <dgm:pt modelId="{8FD5CDA2-C8D5-4D9E-B04E-CB47FAF288F9}" type="pres">
      <dgm:prSet presAssocID="{2F2983C5-224D-4C6D-AE07-B90D4E5A6E4E}" presName="node" presStyleLbl="node1" presStyleIdx="3" presStyleCnt="6" custScaleX="278186" custRadScaleRad="91130" custRadScaleInc="29418">
        <dgm:presLayoutVars>
          <dgm:bulletEnabled val="1"/>
        </dgm:presLayoutVars>
      </dgm:prSet>
      <dgm:spPr/>
      <dgm:t>
        <a:bodyPr/>
        <a:lstStyle/>
        <a:p>
          <a:endParaRPr lang="en-US"/>
        </a:p>
      </dgm:t>
    </dgm:pt>
    <dgm:pt modelId="{16F85E20-69F5-4EF4-AB66-C0C40F4FB1BD}" type="pres">
      <dgm:prSet presAssocID="{CAB5DADD-A016-4426-96E2-FA50B0C1F3E6}" presName="sibTrans" presStyleLbl="sibTrans2D1" presStyleIdx="3" presStyleCnt="6"/>
      <dgm:spPr/>
      <dgm:t>
        <a:bodyPr/>
        <a:lstStyle/>
        <a:p>
          <a:endParaRPr lang="en-US"/>
        </a:p>
      </dgm:t>
    </dgm:pt>
    <dgm:pt modelId="{BA29F416-9461-4226-8045-D552D20976D4}" type="pres">
      <dgm:prSet presAssocID="{CAB5DADD-A016-4426-96E2-FA50B0C1F3E6}" presName="connectorText" presStyleLbl="sibTrans2D1" presStyleIdx="3" presStyleCnt="6"/>
      <dgm:spPr/>
      <dgm:t>
        <a:bodyPr/>
        <a:lstStyle/>
        <a:p>
          <a:endParaRPr lang="en-US"/>
        </a:p>
      </dgm:t>
    </dgm:pt>
    <dgm:pt modelId="{0FCBE324-D270-45A9-8D30-6F62967671AE}" type="pres">
      <dgm:prSet presAssocID="{EBFC8A7F-A3F2-47F5-8D32-2FC6EAA6BA1A}" presName="node" presStyleLbl="node1" presStyleIdx="4" presStyleCnt="6" custScaleX="269879" custRadScaleRad="221362" custRadScaleInc="48133">
        <dgm:presLayoutVars>
          <dgm:bulletEnabled val="1"/>
        </dgm:presLayoutVars>
      </dgm:prSet>
      <dgm:spPr/>
      <dgm:t>
        <a:bodyPr/>
        <a:lstStyle/>
        <a:p>
          <a:endParaRPr lang="en-US"/>
        </a:p>
      </dgm:t>
    </dgm:pt>
    <dgm:pt modelId="{59F53CFF-09F9-4A85-B614-E6291E343B28}" type="pres">
      <dgm:prSet presAssocID="{354A48FF-9468-47D4-9B14-9AF12471C22C}" presName="sibTrans" presStyleLbl="sibTrans2D1" presStyleIdx="4" presStyleCnt="6"/>
      <dgm:spPr/>
      <dgm:t>
        <a:bodyPr/>
        <a:lstStyle/>
        <a:p>
          <a:endParaRPr lang="en-US"/>
        </a:p>
      </dgm:t>
    </dgm:pt>
    <dgm:pt modelId="{BFF65E2D-A157-48C8-AD05-94DB20087F03}" type="pres">
      <dgm:prSet presAssocID="{354A48FF-9468-47D4-9B14-9AF12471C22C}" presName="connectorText" presStyleLbl="sibTrans2D1" presStyleIdx="4" presStyleCnt="6"/>
      <dgm:spPr/>
      <dgm:t>
        <a:bodyPr/>
        <a:lstStyle/>
        <a:p>
          <a:endParaRPr lang="en-US"/>
        </a:p>
      </dgm:t>
    </dgm:pt>
    <dgm:pt modelId="{631CA0C5-5FA7-4F1E-9186-8A0E5B715DEE}" type="pres">
      <dgm:prSet presAssocID="{0AD508BA-9877-4B39-9D2F-CD3ED40FC51A}" presName="node" presStyleLbl="node1" presStyleIdx="5" presStyleCnt="6" custScaleX="263149" custRadScaleRad="248834" custRadScaleInc="-55970">
        <dgm:presLayoutVars>
          <dgm:bulletEnabled val="1"/>
        </dgm:presLayoutVars>
      </dgm:prSet>
      <dgm:spPr/>
      <dgm:t>
        <a:bodyPr/>
        <a:lstStyle/>
        <a:p>
          <a:endParaRPr lang="en-US"/>
        </a:p>
      </dgm:t>
    </dgm:pt>
    <dgm:pt modelId="{03A695CB-B4A3-49BE-8979-EB7921185CFC}" type="pres">
      <dgm:prSet presAssocID="{6FF93C45-5772-4C5D-9BDA-523862205CD9}" presName="sibTrans" presStyleLbl="sibTrans2D1" presStyleIdx="5" presStyleCnt="6"/>
      <dgm:spPr/>
      <dgm:t>
        <a:bodyPr/>
        <a:lstStyle/>
        <a:p>
          <a:endParaRPr lang="en-US"/>
        </a:p>
      </dgm:t>
    </dgm:pt>
    <dgm:pt modelId="{B42B57F8-FB8B-4582-A3E4-0689521062FF}" type="pres">
      <dgm:prSet presAssocID="{6FF93C45-5772-4C5D-9BDA-523862205CD9}" presName="connectorText" presStyleLbl="sibTrans2D1" presStyleIdx="5" presStyleCnt="6"/>
      <dgm:spPr/>
      <dgm:t>
        <a:bodyPr/>
        <a:lstStyle/>
        <a:p>
          <a:endParaRPr lang="en-US"/>
        </a:p>
      </dgm:t>
    </dgm:pt>
  </dgm:ptLst>
  <dgm:cxnLst>
    <dgm:cxn modelId="{420C0899-3707-45B4-A202-BD006964CB54}" type="presOf" srcId="{DD59DA5A-1C72-4DA7-A8A6-4A940C94A78D}" destId="{F069D83A-6085-4A87-A2B4-9A770C9F7A83}" srcOrd="1" destOrd="0" presId="urn:microsoft.com/office/officeart/2005/8/layout/cycle2"/>
    <dgm:cxn modelId="{B41EE99D-E281-41D9-9CF7-46BA5F83A313}" srcId="{D57A08E2-E041-47A2-A447-9F2A205924C6}" destId="{2F2983C5-224D-4C6D-AE07-B90D4E5A6E4E}" srcOrd="3" destOrd="0" parTransId="{0EE985E8-34A7-409E-AAAA-8652096948B9}" sibTransId="{CAB5DADD-A016-4426-96E2-FA50B0C1F3E6}"/>
    <dgm:cxn modelId="{8C9B5D85-8034-4ECD-9F4F-A5AB306901A1}" srcId="{D57A08E2-E041-47A2-A447-9F2A205924C6}" destId="{1333A1EB-952C-44C7-A62C-EE6DE49F40C5}" srcOrd="0" destOrd="0" parTransId="{1865222E-290A-4C2F-B905-A52000ED49E8}" sibTransId="{DD59DA5A-1C72-4DA7-A8A6-4A940C94A78D}"/>
    <dgm:cxn modelId="{74A91F3F-3DE3-4C7D-BA79-A0F5647A8BF3}" srcId="{D57A08E2-E041-47A2-A447-9F2A205924C6}" destId="{5EFADCF3-854D-42C9-BA0B-E5136669D7AC}" srcOrd="2" destOrd="0" parTransId="{4F61256E-D475-4655-B7AB-C0B83704568E}" sibTransId="{66E988BD-097F-4D0C-948B-D02D13198EB0}"/>
    <dgm:cxn modelId="{A9CF5462-73D3-46D3-BF26-F46D34067376}" type="presOf" srcId="{679F4829-FC13-4C8D-A1DF-C242150492E1}" destId="{7ADD5ED3-0A9E-4346-A56F-D43592F0C844}" srcOrd="0" destOrd="0" presId="urn:microsoft.com/office/officeart/2005/8/layout/cycle2"/>
    <dgm:cxn modelId="{9A961CB4-1599-4878-97B2-B30B47780F45}" type="presOf" srcId="{354A48FF-9468-47D4-9B14-9AF12471C22C}" destId="{BFF65E2D-A157-48C8-AD05-94DB20087F03}" srcOrd="1" destOrd="0" presId="urn:microsoft.com/office/officeart/2005/8/layout/cycle2"/>
    <dgm:cxn modelId="{BE379A9F-AA1A-4B20-9332-1BAA2FE3FC36}" type="presOf" srcId="{0AD508BA-9877-4B39-9D2F-CD3ED40FC51A}" destId="{631CA0C5-5FA7-4F1E-9186-8A0E5B715DEE}" srcOrd="0" destOrd="0" presId="urn:microsoft.com/office/officeart/2005/8/layout/cycle2"/>
    <dgm:cxn modelId="{04F915FC-5859-4225-AEB1-23C90E390F95}" type="presOf" srcId="{0FFEE635-C6FB-4EDD-BA0A-F1A4C892BB06}" destId="{B3906BB9-367E-46D5-BDC1-C2CDB1D3302D}" srcOrd="0" destOrd="0" presId="urn:microsoft.com/office/officeart/2005/8/layout/cycle2"/>
    <dgm:cxn modelId="{06E92EA8-A0A2-447F-94E9-E3A39113811D}" type="presOf" srcId="{66E988BD-097F-4D0C-948B-D02D13198EB0}" destId="{DFD582A6-F212-4FB7-9BA6-5A3E00B8D830}" srcOrd="0" destOrd="0" presId="urn:microsoft.com/office/officeart/2005/8/layout/cycle2"/>
    <dgm:cxn modelId="{C8E609F1-EFB3-4FA0-8C3E-1C1B7C1EEF5B}" type="presOf" srcId="{EBFC8A7F-A3F2-47F5-8D32-2FC6EAA6BA1A}" destId="{0FCBE324-D270-45A9-8D30-6F62967671AE}" srcOrd="0" destOrd="0" presId="urn:microsoft.com/office/officeart/2005/8/layout/cycle2"/>
    <dgm:cxn modelId="{2E613817-77F4-46FD-90F5-D5422F03D564}" srcId="{D57A08E2-E041-47A2-A447-9F2A205924C6}" destId="{EBFC8A7F-A3F2-47F5-8D32-2FC6EAA6BA1A}" srcOrd="4" destOrd="0" parTransId="{A0B45EB3-0A20-4D8C-AFE9-CAB359373C2F}" sibTransId="{354A48FF-9468-47D4-9B14-9AF12471C22C}"/>
    <dgm:cxn modelId="{FD659D6C-7D9A-4AC6-B50D-F399AB0D8467}" type="presOf" srcId="{DD59DA5A-1C72-4DA7-A8A6-4A940C94A78D}" destId="{3BAFE958-370B-4986-8FFF-9A06885171EE}" srcOrd="0" destOrd="0" presId="urn:microsoft.com/office/officeart/2005/8/layout/cycle2"/>
    <dgm:cxn modelId="{754D4C9F-E801-4762-B542-8852837B3B15}" type="presOf" srcId="{1333A1EB-952C-44C7-A62C-EE6DE49F40C5}" destId="{D4D524F0-AD35-4649-8CD5-A05A9812D68C}" srcOrd="0" destOrd="0" presId="urn:microsoft.com/office/officeart/2005/8/layout/cycle2"/>
    <dgm:cxn modelId="{6C3EC531-54D7-40F9-A7EE-7C5246EFEFF8}" type="presOf" srcId="{66E988BD-097F-4D0C-948B-D02D13198EB0}" destId="{3B1F7FD7-7FDB-489A-B2B2-BD9872E85401}" srcOrd="1" destOrd="0" presId="urn:microsoft.com/office/officeart/2005/8/layout/cycle2"/>
    <dgm:cxn modelId="{811E8EC1-9E04-4199-BD72-DE518A2541E5}" type="presOf" srcId="{CAB5DADD-A016-4426-96E2-FA50B0C1F3E6}" destId="{16F85E20-69F5-4EF4-AB66-C0C40F4FB1BD}" srcOrd="0" destOrd="0" presId="urn:microsoft.com/office/officeart/2005/8/layout/cycle2"/>
    <dgm:cxn modelId="{B064F8F5-0F6A-421A-8A91-72A4500E94B2}" type="presOf" srcId="{D57A08E2-E041-47A2-A447-9F2A205924C6}" destId="{0A80DEA5-0129-4A87-B19F-C895D445CA52}" srcOrd="0" destOrd="0" presId="urn:microsoft.com/office/officeart/2005/8/layout/cycle2"/>
    <dgm:cxn modelId="{1395D131-0EEA-409E-9458-15E8F1F393BE}" type="presOf" srcId="{5EFADCF3-854D-42C9-BA0B-E5136669D7AC}" destId="{DF69794F-A0E8-437C-9BB5-DA61209E9823}" srcOrd="0" destOrd="0" presId="urn:microsoft.com/office/officeart/2005/8/layout/cycle2"/>
    <dgm:cxn modelId="{49792F62-E1FC-41E7-BC49-8271244BD3AD}" srcId="{D57A08E2-E041-47A2-A447-9F2A205924C6}" destId="{0FFEE635-C6FB-4EDD-BA0A-F1A4C892BB06}" srcOrd="1" destOrd="0" parTransId="{11FD25C1-0388-4E0D-9386-286EBFC75737}" sibTransId="{679F4829-FC13-4C8D-A1DF-C242150492E1}"/>
    <dgm:cxn modelId="{E4693756-DDFC-47CA-9A5F-367283D2C4A2}" type="presOf" srcId="{2F2983C5-224D-4C6D-AE07-B90D4E5A6E4E}" destId="{8FD5CDA2-C8D5-4D9E-B04E-CB47FAF288F9}" srcOrd="0" destOrd="0" presId="urn:microsoft.com/office/officeart/2005/8/layout/cycle2"/>
    <dgm:cxn modelId="{3C7E6DE5-5A4C-484A-988B-8FCCC6955FF2}" type="presOf" srcId="{6FF93C45-5772-4C5D-9BDA-523862205CD9}" destId="{03A695CB-B4A3-49BE-8979-EB7921185CFC}" srcOrd="0" destOrd="0" presId="urn:microsoft.com/office/officeart/2005/8/layout/cycle2"/>
    <dgm:cxn modelId="{AF90F109-3BD1-4263-8A14-F27DFA8039FB}" type="presOf" srcId="{6FF93C45-5772-4C5D-9BDA-523862205CD9}" destId="{B42B57F8-FB8B-4582-A3E4-0689521062FF}" srcOrd="1" destOrd="0" presId="urn:microsoft.com/office/officeart/2005/8/layout/cycle2"/>
    <dgm:cxn modelId="{57C5D2EC-873C-44D2-B217-2E1B462F9227}" srcId="{D57A08E2-E041-47A2-A447-9F2A205924C6}" destId="{0AD508BA-9877-4B39-9D2F-CD3ED40FC51A}" srcOrd="5" destOrd="0" parTransId="{3AFE01B0-5B1D-4144-B0E6-602BC7AAE156}" sibTransId="{6FF93C45-5772-4C5D-9BDA-523862205CD9}"/>
    <dgm:cxn modelId="{B0908FA7-618B-45DB-BD2D-96C84A040E5B}" type="presOf" srcId="{679F4829-FC13-4C8D-A1DF-C242150492E1}" destId="{CC0F10A1-989E-43CD-858A-56BF4151C876}" srcOrd="1" destOrd="0" presId="urn:microsoft.com/office/officeart/2005/8/layout/cycle2"/>
    <dgm:cxn modelId="{6C2A7B24-8B56-44FA-B242-BBB3541CC830}" type="presOf" srcId="{CAB5DADD-A016-4426-96E2-FA50B0C1F3E6}" destId="{BA29F416-9461-4226-8045-D552D20976D4}" srcOrd="1" destOrd="0" presId="urn:microsoft.com/office/officeart/2005/8/layout/cycle2"/>
    <dgm:cxn modelId="{4BED81D0-A6AD-4ACE-884E-C5FCA6175DB6}" type="presOf" srcId="{354A48FF-9468-47D4-9B14-9AF12471C22C}" destId="{59F53CFF-09F9-4A85-B614-E6291E343B28}" srcOrd="0" destOrd="0" presId="urn:microsoft.com/office/officeart/2005/8/layout/cycle2"/>
    <dgm:cxn modelId="{83429DEC-5E83-43B6-805F-8249469A3ADF}" type="presParOf" srcId="{0A80DEA5-0129-4A87-B19F-C895D445CA52}" destId="{D4D524F0-AD35-4649-8CD5-A05A9812D68C}" srcOrd="0" destOrd="0" presId="urn:microsoft.com/office/officeart/2005/8/layout/cycle2"/>
    <dgm:cxn modelId="{C785E4AF-CFD7-41E2-947B-14DD747E6056}" type="presParOf" srcId="{0A80DEA5-0129-4A87-B19F-C895D445CA52}" destId="{3BAFE958-370B-4986-8FFF-9A06885171EE}" srcOrd="1" destOrd="0" presId="urn:microsoft.com/office/officeart/2005/8/layout/cycle2"/>
    <dgm:cxn modelId="{6A630814-B037-4111-89DD-4C3D0D8008C0}" type="presParOf" srcId="{3BAFE958-370B-4986-8FFF-9A06885171EE}" destId="{F069D83A-6085-4A87-A2B4-9A770C9F7A83}" srcOrd="0" destOrd="0" presId="urn:microsoft.com/office/officeart/2005/8/layout/cycle2"/>
    <dgm:cxn modelId="{40657596-0783-404D-A97F-54A35CAD64D4}" type="presParOf" srcId="{0A80DEA5-0129-4A87-B19F-C895D445CA52}" destId="{B3906BB9-367E-46D5-BDC1-C2CDB1D3302D}" srcOrd="2" destOrd="0" presId="urn:microsoft.com/office/officeart/2005/8/layout/cycle2"/>
    <dgm:cxn modelId="{11E1B868-5FC0-432C-BB47-068C70035B58}" type="presParOf" srcId="{0A80DEA5-0129-4A87-B19F-C895D445CA52}" destId="{7ADD5ED3-0A9E-4346-A56F-D43592F0C844}" srcOrd="3" destOrd="0" presId="urn:microsoft.com/office/officeart/2005/8/layout/cycle2"/>
    <dgm:cxn modelId="{33EC7D06-8453-4AE6-B08F-E8D9A510A9BC}" type="presParOf" srcId="{7ADD5ED3-0A9E-4346-A56F-D43592F0C844}" destId="{CC0F10A1-989E-43CD-858A-56BF4151C876}" srcOrd="0" destOrd="0" presId="urn:microsoft.com/office/officeart/2005/8/layout/cycle2"/>
    <dgm:cxn modelId="{5256C8F8-D7E1-48AE-B1A8-F285ACD1D397}" type="presParOf" srcId="{0A80DEA5-0129-4A87-B19F-C895D445CA52}" destId="{DF69794F-A0E8-437C-9BB5-DA61209E9823}" srcOrd="4" destOrd="0" presId="urn:microsoft.com/office/officeart/2005/8/layout/cycle2"/>
    <dgm:cxn modelId="{1AE1FDB0-E397-42D3-9C30-46B8113A0680}" type="presParOf" srcId="{0A80DEA5-0129-4A87-B19F-C895D445CA52}" destId="{DFD582A6-F212-4FB7-9BA6-5A3E00B8D830}" srcOrd="5" destOrd="0" presId="urn:microsoft.com/office/officeart/2005/8/layout/cycle2"/>
    <dgm:cxn modelId="{95602CF9-4B00-4D2D-867A-9106EB1D04D3}" type="presParOf" srcId="{DFD582A6-F212-4FB7-9BA6-5A3E00B8D830}" destId="{3B1F7FD7-7FDB-489A-B2B2-BD9872E85401}" srcOrd="0" destOrd="0" presId="urn:microsoft.com/office/officeart/2005/8/layout/cycle2"/>
    <dgm:cxn modelId="{8FBCA83D-DA3B-46E7-B685-60E38FE88564}" type="presParOf" srcId="{0A80DEA5-0129-4A87-B19F-C895D445CA52}" destId="{8FD5CDA2-C8D5-4D9E-B04E-CB47FAF288F9}" srcOrd="6" destOrd="0" presId="urn:microsoft.com/office/officeart/2005/8/layout/cycle2"/>
    <dgm:cxn modelId="{611225B9-3443-4137-B787-DD8A31E8FE15}" type="presParOf" srcId="{0A80DEA5-0129-4A87-B19F-C895D445CA52}" destId="{16F85E20-69F5-4EF4-AB66-C0C40F4FB1BD}" srcOrd="7" destOrd="0" presId="urn:microsoft.com/office/officeart/2005/8/layout/cycle2"/>
    <dgm:cxn modelId="{C9CC3C7E-FC82-48BC-B069-DD9C7100DE24}" type="presParOf" srcId="{16F85E20-69F5-4EF4-AB66-C0C40F4FB1BD}" destId="{BA29F416-9461-4226-8045-D552D20976D4}" srcOrd="0" destOrd="0" presId="urn:microsoft.com/office/officeart/2005/8/layout/cycle2"/>
    <dgm:cxn modelId="{70459D9A-EF9C-45F4-A73A-A012B5CFCFF3}" type="presParOf" srcId="{0A80DEA5-0129-4A87-B19F-C895D445CA52}" destId="{0FCBE324-D270-45A9-8D30-6F62967671AE}" srcOrd="8" destOrd="0" presId="urn:microsoft.com/office/officeart/2005/8/layout/cycle2"/>
    <dgm:cxn modelId="{B64D1CAC-967C-40F0-BF0A-D5EEE81667B6}" type="presParOf" srcId="{0A80DEA5-0129-4A87-B19F-C895D445CA52}" destId="{59F53CFF-09F9-4A85-B614-E6291E343B28}" srcOrd="9" destOrd="0" presId="urn:microsoft.com/office/officeart/2005/8/layout/cycle2"/>
    <dgm:cxn modelId="{28D8FE4C-21C0-4952-8A45-8E0ABBF45438}" type="presParOf" srcId="{59F53CFF-09F9-4A85-B614-E6291E343B28}" destId="{BFF65E2D-A157-48C8-AD05-94DB20087F03}" srcOrd="0" destOrd="0" presId="urn:microsoft.com/office/officeart/2005/8/layout/cycle2"/>
    <dgm:cxn modelId="{BED519F6-EAD6-4928-82FD-B567630AE43D}" type="presParOf" srcId="{0A80DEA5-0129-4A87-B19F-C895D445CA52}" destId="{631CA0C5-5FA7-4F1E-9186-8A0E5B715DEE}" srcOrd="10" destOrd="0" presId="urn:microsoft.com/office/officeart/2005/8/layout/cycle2"/>
    <dgm:cxn modelId="{3BC3241A-8FF8-4339-8455-32964C35F5C0}" type="presParOf" srcId="{0A80DEA5-0129-4A87-B19F-C895D445CA52}" destId="{03A695CB-B4A3-49BE-8979-EB7921185CFC}" srcOrd="11" destOrd="0" presId="urn:microsoft.com/office/officeart/2005/8/layout/cycle2"/>
    <dgm:cxn modelId="{03719ED2-D82A-4880-936E-94DF50B85C43}" type="presParOf" srcId="{03A695CB-B4A3-49BE-8979-EB7921185CFC}" destId="{B42B57F8-FB8B-4582-A3E4-0689521062FF}"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57A08E2-E041-47A2-A447-9F2A205924C6}"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1333A1EB-952C-44C7-A62C-EE6DE49F40C5}">
      <dgm:prSet phldrT="[Text]"/>
      <dgm:spPr/>
      <dgm:t>
        <a:bodyPr/>
        <a:lstStyle/>
        <a:p>
          <a:r>
            <a:rPr lang="en-US" dirty="0" smtClean="0"/>
            <a:t>Knowledge of VR</a:t>
          </a:r>
          <a:endParaRPr lang="en-US" dirty="0"/>
        </a:p>
      </dgm:t>
    </dgm:pt>
    <dgm:pt modelId="{1865222E-290A-4C2F-B905-A52000ED49E8}" type="parTrans" cxnId="{8C9B5D85-8034-4ECD-9F4F-A5AB306901A1}">
      <dgm:prSet/>
      <dgm:spPr/>
      <dgm:t>
        <a:bodyPr/>
        <a:lstStyle/>
        <a:p>
          <a:endParaRPr lang="en-US"/>
        </a:p>
      </dgm:t>
    </dgm:pt>
    <dgm:pt modelId="{DD59DA5A-1C72-4DA7-A8A6-4A940C94A78D}" type="sibTrans" cxnId="{8C9B5D85-8034-4ECD-9F4F-A5AB306901A1}">
      <dgm:prSet/>
      <dgm:spPr/>
      <dgm:t>
        <a:bodyPr/>
        <a:lstStyle/>
        <a:p>
          <a:endParaRPr lang="en-US"/>
        </a:p>
      </dgm:t>
    </dgm:pt>
    <dgm:pt modelId="{0FFEE635-C6FB-4EDD-BA0A-F1A4C892BB06}">
      <dgm:prSet phldrT="[Text]"/>
      <dgm:spPr/>
      <dgm:t>
        <a:bodyPr/>
        <a:lstStyle/>
        <a:p>
          <a:r>
            <a:rPr lang="en-US" dirty="0" smtClean="0"/>
            <a:t>Report writing and presentation</a:t>
          </a:r>
          <a:endParaRPr lang="en-US" dirty="0"/>
        </a:p>
      </dgm:t>
    </dgm:pt>
    <dgm:pt modelId="{11FD25C1-0388-4E0D-9386-286EBFC75737}" type="parTrans" cxnId="{49792F62-E1FC-41E7-BC49-8271244BD3AD}">
      <dgm:prSet/>
      <dgm:spPr/>
      <dgm:t>
        <a:bodyPr/>
        <a:lstStyle/>
        <a:p>
          <a:endParaRPr lang="en-US"/>
        </a:p>
      </dgm:t>
    </dgm:pt>
    <dgm:pt modelId="{679F4829-FC13-4C8D-A1DF-C242150492E1}" type="sibTrans" cxnId="{49792F62-E1FC-41E7-BC49-8271244BD3AD}">
      <dgm:prSet/>
      <dgm:spPr/>
      <dgm:t>
        <a:bodyPr/>
        <a:lstStyle/>
        <a:p>
          <a:endParaRPr lang="en-US"/>
        </a:p>
      </dgm:t>
    </dgm:pt>
    <dgm:pt modelId="{5EFADCF3-854D-42C9-BA0B-E5136669D7AC}">
      <dgm:prSet phldrT="[Text]"/>
      <dgm:spPr/>
      <dgm:t>
        <a:bodyPr/>
        <a:lstStyle/>
        <a:p>
          <a:r>
            <a:rPr lang="en-US" dirty="0" smtClean="0"/>
            <a:t>Data analysis and interpretation</a:t>
          </a:r>
          <a:endParaRPr lang="en-US" dirty="0"/>
        </a:p>
      </dgm:t>
    </dgm:pt>
    <dgm:pt modelId="{4F61256E-D475-4655-B7AB-C0B83704568E}" type="parTrans" cxnId="{74A91F3F-3DE3-4C7D-BA79-A0F5647A8BF3}">
      <dgm:prSet/>
      <dgm:spPr/>
      <dgm:t>
        <a:bodyPr/>
        <a:lstStyle/>
        <a:p>
          <a:endParaRPr lang="en-US"/>
        </a:p>
      </dgm:t>
    </dgm:pt>
    <dgm:pt modelId="{66E988BD-097F-4D0C-948B-D02D13198EB0}" type="sibTrans" cxnId="{74A91F3F-3DE3-4C7D-BA79-A0F5647A8BF3}">
      <dgm:prSet/>
      <dgm:spPr/>
      <dgm:t>
        <a:bodyPr/>
        <a:lstStyle/>
        <a:p>
          <a:endParaRPr lang="en-US"/>
        </a:p>
      </dgm:t>
    </dgm:pt>
    <dgm:pt modelId="{2F2983C5-224D-4C6D-AE07-B90D4E5A6E4E}">
      <dgm:prSet phldrT="[Text]"/>
      <dgm:spPr/>
      <dgm:t>
        <a:bodyPr/>
        <a:lstStyle/>
        <a:p>
          <a:r>
            <a:rPr lang="en-US" dirty="0" smtClean="0"/>
            <a:t>Judgments and recommendations</a:t>
          </a:r>
          <a:endParaRPr lang="en-US" dirty="0"/>
        </a:p>
      </dgm:t>
    </dgm:pt>
    <dgm:pt modelId="{0EE985E8-34A7-409E-AAAA-8652096948B9}" type="parTrans" cxnId="{B41EE99D-E281-41D9-9CF7-46BA5F83A313}">
      <dgm:prSet/>
      <dgm:spPr/>
      <dgm:t>
        <a:bodyPr/>
        <a:lstStyle/>
        <a:p>
          <a:endParaRPr lang="en-US"/>
        </a:p>
      </dgm:t>
    </dgm:pt>
    <dgm:pt modelId="{CAB5DADD-A016-4426-96E2-FA50B0C1F3E6}" type="sibTrans" cxnId="{B41EE99D-E281-41D9-9CF7-46BA5F83A313}">
      <dgm:prSet/>
      <dgm:spPr/>
      <dgm:t>
        <a:bodyPr/>
        <a:lstStyle/>
        <a:p>
          <a:endParaRPr lang="en-US"/>
        </a:p>
      </dgm:t>
    </dgm:pt>
    <dgm:pt modelId="{EBFC8A7F-A3F2-47F5-8D32-2FC6EAA6BA1A}">
      <dgm:prSet phldrT="[Text]"/>
      <dgm:spPr/>
      <dgm:t>
        <a:bodyPr/>
        <a:lstStyle/>
        <a:p>
          <a:r>
            <a:rPr lang="en-US" dirty="0" smtClean="0"/>
            <a:t>Interpersonal skills and effective communication</a:t>
          </a:r>
          <a:endParaRPr lang="en-US" dirty="0"/>
        </a:p>
      </dgm:t>
    </dgm:pt>
    <dgm:pt modelId="{A0B45EB3-0A20-4D8C-AFE9-CAB359373C2F}" type="parTrans" cxnId="{2E613817-77F4-46FD-90F5-D5422F03D564}">
      <dgm:prSet/>
      <dgm:spPr/>
      <dgm:t>
        <a:bodyPr/>
        <a:lstStyle/>
        <a:p>
          <a:endParaRPr lang="en-US"/>
        </a:p>
      </dgm:t>
    </dgm:pt>
    <dgm:pt modelId="{354A48FF-9468-47D4-9B14-9AF12471C22C}" type="sibTrans" cxnId="{2E613817-77F4-46FD-90F5-D5422F03D564}">
      <dgm:prSet/>
      <dgm:spPr/>
      <dgm:t>
        <a:bodyPr/>
        <a:lstStyle/>
        <a:p>
          <a:endParaRPr lang="en-US"/>
        </a:p>
      </dgm:t>
    </dgm:pt>
    <dgm:pt modelId="{0AD508BA-9877-4B39-9D2F-CD3ED40FC51A}">
      <dgm:prSet phldrT="[Text]"/>
      <dgm:spPr/>
      <dgm:t>
        <a:bodyPr/>
        <a:lstStyle/>
        <a:p>
          <a:r>
            <a:rPr lang="en-US" dirty="0" smtClean="0"/>
            <a:t>Objectivity</a:t>
          </a:r>
          <a:endParaRPr lang="en-US" dirty="0"/>
        </a:p>
      </dgm:t>
    </dgm:pt>
    <dgm:pt modelId="{3AFE01B0-5B1D-4144-B0E6-602BC7AAE156}" type="parTrans" cxnId="{57C5D2EC-873C-44D2-B217-2E1B462F9227}">
      <dgm:prSet/>
      <dgm:spPr/>
      <dgm:t>
        <a:bodyPr/>
        <a:lstStyle/>
        <a:p>
          <a:endParaRPr lang="en-US"/>
        </a:p>
      </dgm:t>
    </dgm:pt>
    <dgm:pt modelId="{6FF93C45-5772-4C5D-9BDA-523862205CD9}" type="sibTrans" cxnId="{57C5D2EC-873C-44D2-B217-2E1B462F9227}">
      <dgm:prSet/>
      <dgm:spPr/>
      <dgm:t>
        <a:bodyPr/>
        <a:lstStyle/>
        <a:p>
          <a:endParaRPr lang="en-US"/>
        </a:p>
      </dgm:t>
    </dgm:pt>
    <dgm:pt modelId="{0A80DEA5-0129-4A87-B19F-C895D445CA52}" type="pres">
      <dgm:prSet presAssocID="{D57A08E2-E041-47A2-A447-9F2A205924C6}" presName="cycle" presStyleCnt="0">
        <dgm:presLayoutVars>
          <dgm:dir/>
          <dgm:resizeHandles val="exact"/>
        </dgm:presLayoutVars>
      </dgm:prSet>
      <dgm:spPr/>
      <dgm:t>
        <a:bodyPr/>
        <a:lstStyle/>
        <a:p>
          <a:endParaRPr lang="en-US"/>
        </a:p>
      </dgm:t>
    </dgm:pt>
    <dgm:pt modelId="{D4D524F0-AD35-4649-8CD5-A05A9812D68C}" type="pres">
      <dgm:prSet presAssocID="{1333A1EB-952C-44C7-A62C-EE6DE49F40C5}" presName="node" presStyleLbl="node1" presStyleIdx="0" presStyleCnt="6" custScaleX="288315" custRadScaleRad="79682" custRadScaleInc="-40904">
        <dgm:presLayoutVars>
          <dgm:bulletEnabled val="1"/>
        </dgm:presLayoutVars>
      </dgm:prSet>
      <dgm:spPr/>
      <dgm:t>
        <a:bodyPr/>
        <a:lstStyle/>
        <a:p>
          <a:endParaRPr lang="en-US"/>
        </a:p>
      </dgm:t>
    </dgm:pt>
    <dgm:pt modelId="{3BAFE958-370B-4986-8FFF-9A06885171EE}" type="pres">
      <dgm:prSet presAssocID="{DD59DA5A-1C72-4DA7-A8A6-4A940C94A78D}" presName="sibTrans" presStyleLbl="sibTrans2D1" presStyleIdx="0" presStyleCnt="6"/>
      <dgm:spPr/>
      <dgm:t>
        <a:bodyPr/>
        <a:lstStyle/>
        <a:p>
          <a:endParaRPr lang="en-US"/>
        </a:p>
      </dgm:t>
    </dgm:pt>
    <dgm:pt modelId="{F069D83A-6085-4A87-A2B4-9A770C9F7A83}" type="pres">
      <dgm:prSet presAssocID="{DD59DA5A-1C72-4DA7-A8A6-4A940C94A78D}" presName="connectorText" presStyleLbl="sibTrans2D1" presStyleIdx="0" presStyleCnt="6"/>
      <dgm:spPr/>
      <dgm:t>
        <a:bodyPr/>
        <a:lstStyle/>
        <a:p>
          <a:endParaRPr lang="en-US"/>
        </a:p>
      </dgm:t>
    </dgm:pt>
    <dgm:pt modelId="{B3906BB9-367E-46D5-BDC1-C2CDB1D3302D}" type="pres">
      <dgm:prSet presAssocID="{0FFEE635-C6FB-4EDD-BA0A-F1A4C892BB06}" presName="node" presStyleLbl="node1" presStyleIdx="1" presStyleCnt="6" custScaleX="312213" custRadScaleRad="207909" custRadScaleInc="52083">
        <dgm:presLayoutVars>
          <dgm:bulletEnabled val="1"/>
        </dgm:presLayoutVars>
      </dgm:prSet>
      <dgm:spPr/>
      <dgm:t>
        <a:bodyPr/>
        <a:lstStyle/>
        <a:p>
          <a:endParaRPr lang="en-US"/>
        </a:p>
      </dgm:t>
    </dgm:pt>
    <dgm:pt modelId="{7ADD5ED3-0A9E-4346-A56F-D43592F0C844}" type="pres">
      <dgm:prSet presAssocID="{679F4829-FC13-4C8D-A1DF-C242150492E1}" presName="sibTrans" presStyleLbl="sibTrans2D1" presStyleIdx="1" presStyleCnt="6"/>
      <dgm:spPr/>
      <dgm:t>
        <a:bodyPr/>
        <a:lstStyle/>
        <a:p>
          <a:endParaRPr lang="en-US"/>
        </a:p>
      </dgm:t>
    </dgm:pt>
    <dgm:pt modelId="{CC0F10A1-989E-43CD-858A-56BF4151C876}" type="pres">
      <dgm:prSet presAssocID="{679F4829-FC13-4C8D-A1DF-C242150492E1}" presName="connectorText" presStyleLbl="sibTrans2D1" presStyleIdx="1" presStyleCnt="6"/>
      <dgm:spPr/>
      <dgm:t>
        <a:bodyPr/>
        <a:lstStyle/>
        <a:p>
          <a:endParaRPr lang="en-US"/>
        </a:p>
      </dgm:t>
    </dgm:pt>
    <dgm:pt modelId="{DF69794F-A0E8-437C-9BB5-DA61209E9823}" type="pres">
      <dgm:prSet presAssocID="{5EFADCF3-854D-42C9-BA0B-E5136669D7AC}" presName="node" presStyleLbl="node1" presStyleIdx="2" presStyleCnt="6" custScaleX="275910" custRadScaleRad="194166" custRadScaleInc="-44372">
        <dgm:presLayoutVars>
          <dgm:bulletEnabled val="1"/>
        </dgm:presLayoutVars>
      </dgm:prSet>
      <dgm:spPr/>
      <dgm:t>
        <a:bodyPr/>
        <a:lstStyle/>
        <a:p>
          <a:endParaRPr lang="en-US"/>
        </a:p>
      </dgm:t>
    </dgm:pt>
    <dgm:pt modelId="{DFD582A6-F212-4FB7-9BA6-5A3E00B8D830}" type="pres">
      <dgm:prSet presAssocID="{66E988BD-097F-4D0C-948B-D02D13198EB0}" presName="sibTrans" presStyleLbl="sibTrans2D1" presStyleIdx="2" presStyleCnt="6"/>
      <dgm:spPr/>
      <dgm:t>
        <a:bodyPr/>
        <a:lstStyle/>
        <a:p>
          <a:endParaRPr lang="en-US"/>
        </a:p>
      </dgm:t>
    </dgm:pt>
    <dgm:pt modelId="{3B1F7FD7-7FDB-489A-B2B2-BD9872E85401}" type="pres">
      <dgm:prSet presAssocID="{66E988BD-097F-4D0C-948B-D02D13198EB0}" presName="connectorText" presStyleLbl="sibTrans2D1" presStyleIdx="2" presStyleCnt="6"/>
      <dgm:spPr/>
      <dgm:t>
        <a:bodyPr/>
        <a:lstStyle/>
        <a:p>
          <a:endParaRPr lang="en-US"/>
        </a:p>
      </dgm:t>
    </dgm:pt>
    <dgm:pt modelId="{8FD5CDA2-C8D5-4D9E-B04E-CB47FAF288F9}" type="pres">
      <dgm:prSet presAssocID="{2F2983C5-224D-4C6D-AE07-B90D4E5A6E4E}" presName="node" presStyleLbl="node1" presStyleIdx="3" presStyleCnt="6" custScaleX="278186" custRadScaleRad="91130" custRadScaleInc="29418">
        <dgm:presLayoutVars>
          <dgm:bulletEnabled val="1"/>
        </dgm:presLayoutVars>
      </dgm:prSet>
      <dgm:spPr/>
      <dgm:t>
        <a:bodyPr/>
        <a:lstStyle/>
        <a:p>
          <a:endParaRPr lang="en-US"/>
        </a:p>
      </dgm:t>
    </dgm:pt>
    <dgm:pt modelId="{16F85E20-69F5-4EF4-AB66-C0C40F4FB1BD}" type="pres">
      <dgm:prSet presAssocID="{CAB5DADD-A016-4426-96E2-FA50B0C1F3E6}" presName="sibTrans" presStyleLbl="sibTrans2D1" presStyleIdx="3" presStyleCnt="6"/>
      <dgm:spPr/>
      <dgm:t>
        <a:bodyPr/>
        <a:lstStyle/>
        <a:p>
          <a:endParaRPr lang="en-US"/>
        </a:p>
      </dgm:t>
    </dgm:pt>
    <dgm:pt modelId="{BA29F416-9461-4226-8045-D552D20976D4}" type="pres">
      <dgm:prSet presAssocID="{CAB5DADD-A016-4426-96E2-FA50B0C1F3E6}" presName="connectorText" presStyleLbl="sibTrans2D1" presStyleIdx="3" presStyleCnt="6"/>
      <dgm:spPr/>
      <dgm:t>
        <a:bodyPr/>
        <a:lstStyle/>
        <a:p>
          <a:endParaRPr lang="en-US"/>
        </a:p>
      </dgm:t>
    </dgm:pt>
    <dgm:pt modelId="{0FCBE324-D270-45A9-8D30-6F62967671AE}" type="pres">
      <dgm:prSet presAssocID="{EBFC8A7F-A3F2-47F5-8D32-2FC6EAA6BA1A}" presName="node" presStyleLbl="node1" presStyleIdx="4" presStyleCnt="6" custScaleX="269879" custRadScaleRad="221362" custRadScaleInc="48133">
        <dgm:presLayoutVars>
          <dgm:bulletEnabled val="1"/>
        </dgm:presLayoutVars>
      </dgm:prSet>
      <dgm:spPr/>
      <dgm:t>
        <a:bodyPr/>
        <a:lstStyle/>
        <a:p>
          <a:endParaRPr lang="en-US"/>
        </a:p>
      </dgm:t>
    </dgm:pt>
    <dgm:pt modelId="{59F53CFF-09F9-4A85-B614-E6291E343B28}" type="pres">
      <dgm:prSet presAssocID="{354A48FF-9468-47D4-9B14-9AF12471C22C}" presName="sibTrans" presStyleLbl="sibTrans2D1" presStyleIdx="4" presStyleCnt="6"/>
      <dgm:spPr/>
      <dgm:t>
        <a:bodyPr/>
        <a:lstStyle/>
        <a:p>
          <a:endParaRPr lang="en-US"/>
        </a:p>
      </dgm:t>
    </dgm:pt>
    <dgm:pt modelId="{BFF65E2D-A157-48C8-AD05-94DB20087F03}" type="pres">
      <dgm:prSet presAssocID="{354A48FF-9468-47D4-9B14-9AF12471C22C}" presName="connectorText" presStyleLbl="sibTrans2D1" presStyleIdx="4" presStyleCnt="6"/>
      <dgm:spPr/>
      <dgm:t>
        <a:bodyPr/>
        <a:lstStyle/>
        <a:p>
          <a:endParaRPr lang="en-US"/>
        </a:p>
      </dgm:t>
    </dgm:pt>
    <dgm:pt modelId="{631CA0C5-5FA7-4F1E-9186-8A0E5B715DEE}" type="pres">
      <dgm:prSet presAssocID="{0AD508BA-9877-4B39-9D2F-CD3ED40FC51A}" presName="node" presStyleLbl="node1" presStyleIdx="5" presStyleCnt="6" custScaleX="263149" custRadScaleRad="248834" custRadScaleInc="-55970">
        <dgm:presLayoutVars>
          <dgm:bulletEnabled val="1"/>
        </dgm:presLayoutVars>
      </dgm:prSet>
      <dgm:spPr/>
      <dgm:t>
        <a:bodyPr/>
        <a:lstStyle/>
        <a:p>
          <a:endParaRPr lang="en-US"/>
        </a:p>
      </dgm:t>
    </dgm:pt>
    <dgm:pt modelId="{03A695CB-B4A3-49BE-8979-EB7921185CFC}" type="pres">
      <dgm:prSet presAssocID="{6FF93C45-5772-4C5D-9BDA-523862205CD9}" presName="sibTrans" presStyleLbl="sibTrans2D1" presStyleIdx="5" presStyleCnt="6"/>
      <dgm:spPr/>
      <dgm:t>
        <a:bodyPr/>
        <a:lstStyle/>
        <a:p>
          <a:endParaRPr lang="en-US"/>
        </a:p>
      </dgm:t>
    </dgm:pt>
    <dgm:pt modelId="{B42B57F8-FB8B-4582-A3E4-0689521062FF}" type="pres">
      <dgm:prSet presAssocID="{6FF93C45-5772-4C5D-9BDA-523862205CD9}" presName="connectorText" presStyleLbl="sibTrans2D1" presStyleIdx="5" presStyleCnt="6"/>
      <dgm:spPr/>
      <dgm:t>
        <a:bodyPr/>
        <a:lstStyle/>
        <a:p>
          <a:endParaRPr lang="en-US"/>
        </a:p>
      </dgm:t>
    </dgm:pt>
  </dgm:ptLst>
  <dgm:cxnLst>
    <dgm:cxn modelId="{58C8531E-91FD-41F7-8C10-B7C0168F8486}" type="presOf" srcId="{66E988BD-097F-4D0C-948B-D02D13198EB0}" destId="{3B1F7FD7-7FDB-489A-B2B2-BD9872E85401}" srcOrd="1" destOrd="0" presId="urn:microsoft.com/office/officeart/2005/8/layout/cycle2"/>
    <dgm:cxn modelId="{BE8CFC14-230E-43FA-9EAD-B381CA0FF162}" type="presOf" srcId="{6FF93C45-5772-4C5D-9BDA-523862205CD9}" destId="{B42B57F8-FB8B-4582-A3E4-0689521062FF}" srcOrd="1" destOrd="0" presId="urn:microsoft.com/office/officeart/2005/8/layout/cycle2"/>
    <dgm:cxn modelId="{3DD40C03-205A-434E-AF41-66D30FB5F240}" type="presOf" srcId="{CAB5DADD-A016-4426-96E2-FA50B0C1F3E6}" destId="{16F85E20-69F5-4EF4-AB66-C0C40F4FB1BD}" srcOrd="0" destOrd="0" presId="urn:microsoft.com/office/officeart/2005/8/layout/cycle2"/>
    <dgm:cxn modelId="{8C9B5D85-8034-4ECD-9F4F-A5AB306901A1}" srcId="{D57A08E2-E041-47A2-A447-9F2A205924C6}" destId="{1333A1EB-952C-44C7-A62C-EE6DE49F40C5}" srcOrd="0" destOrd="0" parTransId="{1865222E-290A-4C2F-B905-A52000ED49E8}" sibTransId="{DD59DA5A-1C72-4DA7-A8A6-4A940C94A78D}"/>
    <dgm:cxn modelId="{6F226F81-99F3-4246-8680-B47F361AC5CA}" type="presOf" srcId="{2F2983C5-224D-4C6D-AE07-B90D4E5A6E4E}" destId="{8FD5CDA2-C8D5-4D9E-B04E-CB47FAF288F9}" srcOrd="0" destOrd="0" presId="urn:microsoft.com/office/officeart/2005/8/layout/cycle2"/>
    <dgm:cxn modelId="{22CB435A-7762-43CF-9E20-994078D4A5A9}" type="presOf" srcId="{DD59DA5A-1C72-4DA7-A8A6-4A940C94A78D}" destId="{F069D83A-6085-4A87-A2B4-9A770C9F7A83}" srcOrd="1" destOrd="0" presId="urn:microsoft.com/office/officeart/2005/8/layout/cycle2"/>
    <dgm:cxn modelId="{3DB73AF9-1CF4-4DA6-AA44-9A6246731CC2}" type="presOf" srcId="{66E988BD-097F-4D0C-948B-D02D13198EB0}" destId="{DFD582A6-F212-4FB7-9BA6-5A3E00B8D830}" srcOrd="0" destOrd="0" presId="urn:microsoft.com/office/officeart/2005/8/layout/cycle2"/>
    <dgm:cxn modelId="{9AAB18BF-22BE-46D7-B2D0-D3015D6B43B6}" type="presOf" srcId="{D57A08E2-E041-47A2-A447-9F2A205924C6}" destId="{0A80DEA5-0129-4A87-B19F-C895D445CA52}" srcOrd="0" destOrd="0" presId="urn:microsoft.com/office/officeart/2005/8/layout/cycle2"/>
    <dgm:cxn modelId="{D3E3A51B-1F9A-49FE-916A-FD5E3BA88E5F}" type="presOf" srcId="{679F4829-FC13-4C8D-A1DF-C242150492E1}" destId="{CC0F10A1-989E-43CD-858A-56BF4151C876}" srcOrd="1" destOrd="0" presId="urn:microsoft.com/office/officeart/2005/8/layout/cycle2"/>
    <dgm:cxn modelId="{8F423381-72C1-43A3-8301-E42C658655AB}" type="presOf" srcId="{0AD508BA-9877-4B39-9D2F-CD3ED40FC51A}" destId="{631CA0C5-5FA7-4F1E-9186-8A0E5B715DEE}" srcOrd="0" destOrd="0" presId="urn:microsoft.com/office/officeart/2005/8/layout/cycle2"/>
    <dgm:cxn modelId="{ACDA4B0E-91BB-42DC-A51B-4041891BEBDD}" type="presOf" srcId="{354A48FF-9468-47D4-9B14-9AF12471C22C}" destId="{BFF65E2D-A157-48C8-AD05-94DB20087F03}" srcOrd="1" destOrd="0" presId="urn:microsoft.com/office/officeart/2005/8/layout/cycle2"/>
    <dgm:cxn modelId="{A8578D9E-3060-474B-913C-D36449B15F6A}" type="presOf" srcId="{354A48FF-9468-47D4-9B14-9AF12471C22C}" destId="{59F53CFF-09F9-4A85-B614-E6291E343B28}" srcOrd="0" destOrd="0" presId="urn:microsoft.com/office/officeart/2005/8/layout/cycle2"/>
    <dgm:cxn modelId="{74A91F3F-3DE3-4C7D-BA79-A0F5647A8BF3}" srcId="{D57A08E2-E041-47A2-A447-9F2A205924C6}" destId="{5EFADCF3-854D-42C9-BA0B-E5136669D7AC}" srcOrd="2" destOrd="0" parTransId="{4F61256E-D475-4655-B7AB-C0B83704568E}" sibTransId="{66E988BD-097F-4D0C-948B-D02D13198EB0}"/>
    <dgm:cxn modelId="{49792F62-E1FC-41E7-BC49-8271244BD3AD}" srcId="{D57A08E2-E041-47A2-A447-9F2A205924C6}" destId="{0FFEE635-C6FB-4EDD-BA0A-F1A4C892BB06}" srcOrd="1" destOrd="0" parTransId="{11FD25C1-0388-4E0D-9386-286EBFC75737}" sibTransId="{679F4829-FC13-4C8D-A1DF-C242150492E1}"/>
    <dgm:cxn modelId="{B41EE99D-E281-41D9-9CF7-46BA5F83A313}" srcId="{D57A08E2-E041-47A2-A447-9F2A205924C6}" destId="{2F2983C5-224D-4C6D-AE07-B90D4E5A6E4E}" srcOrd="3" destOrd="0" parTransId="{0EE985E8-34A7-409E-AAAA-8652096948B9}" sibTransId="{CAB5DADD-A016-4426-96E2-FA50B0C1F3E6}"/>
    <dgm:cxn modelId="{88BA5012-5ACA-4FB0-B7C6-F5FE6EA0F020}" type="presOf" srcId="{6FF93C45-5772-4C5D-9BDA-523862205CD9}" destId="{03A695CB-B4A3-49BE-8979-EB7921185CFC}" srcOrd="0" destOrd="0" presId="urn:microsoft.com/office/officeart/2005/8/layout/cycle2"/>
    <dgm:cxn modelId="{C87489F2-79CC-45D9-880B-A68110F716BB}" type="presOf" srcId="{CAB5DADD-A016-4426-96E2-FA50B0C1F3E6}" destId="{BA29F416-9461-4226-8045-D552D20976D4}" srcOrd="1" destOrd="0" presId="urn:microsoft.com/office/officeart/2005/8/layout/cycle2"/>
    <dgm:cxn modelId="{99AF3205-EB9B-4E8D-A638-891876E4E106}" type="presOf" srcId="{679F4829-FC13-4C8D-A1DF-C242150492E1}" destId="{7ADD5ED3-0A9E-4346-A56F-D43592F0C844}" srcOrd="0" destOrd="0" presId="urn:microsoft.com/office/officeart/2005/8/layout/cycle2"/>
    <dgm:cxn modelId="{3B851F9C-E82D-47C6-9D48-01A87B40338C}" type="presOf" srcId="{1333A1EB-952C-44C7-A62C-EE6DE49F40C5}" destId="{D4D524F0-AD35-4649-8CD5-A05A9812D68C}" srcOrd="0" destOrd="0" presId="urn:microsoft.com/office/officeart/2005/8/layout/cycle2"/>
    <dgm:cxn modelId="{E36ED226-ABF2-4BE1-AEF1-BFEF44CE76F6}" type="presOf" srcId="{5EFADCF3-854D-42C9-BA0B-E5136669D7AC}" destId="{DF69794F-A0E8-437C-9BB5-DA61209E9823}" srcOrd="0" destOrd="0" presId="urn:microsoft.com/office/officeart/2005/8/layout/cycle2"/>
    <dgm:cxn modelId="{74463972-D118-4F23-8D02-6542AC02B50C}" type="presOf" srcId="{DD59DA5A-1C72-4DA7-A8A6-4A940C94A78D}" destId="{3BAFE958-370B-4986-8FFF-9A06885171EE}" srcOrd="0" destOrd="0" presId="urn:microsoft.com/office/officeart/2005/8/layout/cycle2"/>
    <dgm:cxn modelId="{CF098DD6-4A88-493E-B5E0-34015AC21AEF}" type="presOf" srcId="{EBFC8A7F-A3F2-47F5-8D32-2FC6EAA6BA1A}" destId="{0FCBE324-D270-45A9-8D30-6F62967671AE}" srcOrd="0" destOrd="0" presId="urn:microsoft.com/office/officeart/2005/8/layout/cycle2"/>
    <dgm:cxn modelId="{57C5D2EC-873C-44D2-B217-2E1B462F9227}" srcId="{D57A08E2-E041-47A2-A447-9F2A205924C6}" destId="{0AD508BA-9877-4B39-9D2F-CD3ED40FC51A}" srcOrd="5" destOrd="0" parTransId="{3AFE01B0-5B1D-4144-B0E6-602BC7AAE156}" sibTransId="{6FF93C45-5772-4C5D-9BDA-523862205CD9}"/>
    <dgm:cxn modelId="{2E613817-77F4-46FD-90F5-D5422F03D564}" srcId="{D57A08E2-E041-47A2-A447-9F2A205924C6}" destId="{EBFC8A7F-A3F2-47F5-8D32-2FC6EAA6BA1A}" srcOrd="4" destOrd="0" parTransId="{A0B45EB3-0A20-4D8C-AFE9-CAB359373C2F}" sibTransId="{354A48FF-9468-47D4-9B14-9AF12471C22C}"/>
    <dgm:cxn modelId="{B0C9DA2E-06EC-4D92-897E-3C67EF4B27A2}" type="presOf" srcId="{0FFEE635-C6FB-4EDD-BA0A-F1A4C892BB06}" destId="{B3906BB9-367E-46D5-BDC1-C2CDB1D3302D}" srcOrd="0" destOrd="0" presId="urn:microsoft.com/office/officeart/2005/8/layout/cycle2"/>
    <dgm:cxn modelId="{076CDF95-5E92-4E6C-95AA-CAC7EAC5A9B8}" type="presParOf" srcId="{0A80DEA5-0129-4A87-B19F-C895D445CA52}" destId="{D4D524F0-AD35-4649-8CD5-A05A9812D68C}" srcOrd="0" destOrd="0" presId="urn:microsoft.com/office/officeart/2005/8/layout/cycle2"/>
    <dgm:cxn modelId="{3F41227B-7FF6-4B83-90A9-FAE34E28A242}" type="presParOf" srcId="{0A80DEA5-0129-4A87-B19F-C895D445CA52}" destId="{3BAFE958-370B-4986-8FFF-9A06885171EE}" srcOrd="1" destOrd="0" presId="urn:microsoft.com/office/officeart/2005/8/layout/cycle2"/>
    <dgm:cxn modelId="{767A0B28-1153-4BCF-86DF-8957D39A79B7}" type="presParOf" srcId="{3BAFE958-370B-4986-8FFF-9A06885171EE}" destId="{F069D83A-6085-4A87-A2B4-9A770C9F7A83}" srcOrd="0" destOrd="0" presId="urn:microsoft.com/office/officeart/2005/8/layout/cycle2"/>
    <dgm:cxn modelId="{9A8111D4-7515-4E11-A16B-11C0E9372124}" type="presParOf" srcId="{0A80DEA5-0129-4A87-B19F-C895D445CA52}" destId="{B3906BB9-367E-46D5-BDC1-C2CDB1D3302D}" srcOrd="2" destOrd="0" presId="urn:microsoft.com/office/officeart/2005/8/layout/cycle2"/>
    <dgm:cxn modelId="{32490DB1-39FC-4491-92A3-D1484E5CD4AF}" type="presParOf" srcId="{0A80DEA5-0129-4A87-B19F-C895D445CA52}" destId="{7ADD5ED3-0A9E-4346-A56F-D43592F0C844}" srcOrd="3" destOrd="0" presId="urn:microsoft.com/office/officeart/2005/8/layout/cycle2"/>
    <dgm:cxn modelId="{36977DC2-FDD6-44BE-9141-7345B434D948}" type="presParOf" srcId="{7ADD5ED3-0A9E-4346-A56F-D43592F0C844}" destId="{CC0F10A1-989E-43CD-858A-56BF4151C876}" srcOrd="0" destOrd="0" presId="urn:microsoft.com/office/officeart/2005/8/layout/cycle2"/>
    <dgm:cxn modelId="{CFA03A95-8152-425C-B7E4-A5A4A2D03967}" type="presParOf" srcId="{0A80DEA5-0129-4A87-B19F-C895D445CA52}" destId="{DF69794F-A0E8-437C-9BB5-DA61209E9823}" srcOrd="4" destOrd="0" presId="urn:microsoft.com/office/officeart/2005/8/layout/cycle2"/>
    <dgm:cxn modelId="{0A3BDB02-F3B2-40D2-8429-BE0346B2D73B}" type="presParOf" srcId="{0A80DEA5-0129-4A87-B19F-C895D445CA52}" destId="{DFD582A6-F212-4FB7-9BA6-5A3E00B8D830}" srcOrd="5" destOrd="0" presId="urn:microsoft.com/office/officeart/2005/8/layout/cycle2"/>
    <dgm:cxn modelId="{D0FB26EE-46E8-40EE-A0CA-D2207449A512}" type="presParOf" srcId="{DFD582A6-F212-4FB7-9BA6-5A3E00B8D830}" destId="{3B1F7FD7-7FDB-489A-B2B2-BD9872E85401}" srcOrd="0" destOrd="0" presId="urn:microsoft.com/office/officeart/2005/8/layout/cycle2"/>
    <dgm:cxn modelId="{0F161109-ADFB-4149-A16F-D90EFC9C372F}" type="presParOf" srcId="{0A80DEA5-0129-4A87-B19F-C895D445CA52}" destId="{8FD5CDA2-C8D5-4D9E-B04E-CB47FAF288F9}" srcOrd="6" destOrd="0" presId="urn:microsoft.com/office/officeart/2005/8/layout/cycle2"/>
    <dgm:cxn modelId="{0B664456-527B-4907-8CBE-0609478DF692}" type="presParOf" srcId="{0A80DEA5-0129-4A87-B19F-C895D445CA52}" destId="{16F85E20-69F5-4EF4-AB66-C0C40F4FB1BD}" srcOrd="7" destOrd="0" presId="urn:microsoft.com/office/officeart/2005/8/layout/cycle2"/>
    <dgm:cxn modelId="{BBEC35B2-F90A-433E-A648-686629D75330}" type="presParOf" srcId="{16F85E20-69F5-4EF4-AB66-C0C40F4FB1BD}" destId="{BA29F416-9461-4226-8045-D552D20976D4}" srcOrd="0" destOrd="0" presId="urn:microsoft.com/office/officeart/2005/8/layout/cycle2"/>
    <dgm:cxn modelId="{AC03471E-3C4C-4655-908E-4B97BBA63D28}" type="presParOf" srcId="{0A80DEA5-0129-4A87-B19F-C895D445CA52}" destId="{0FCBE324-D270-45A9-8D30-6F62967671AE}" srcOrd="8" destOrd="0" presId="urn:microsoft.com/office/officeart/2005/8/layout/cycle2"/>
    <dgm:cxn modelId="{B6B7A6E3-6080-4898-851D-63BEE03490F3}" type="presParOf" srcId="{0A80DEA5-0129-4A87-B19F-C895D445CA52}" destId="{59F53CFF-09F9-4A85-B614-E6291E343B28}" srcOrd="9" destOrd="0" presId="urn:microsoft.com/office/officeart/2005/8/layout/cycle2"/>
    <dgm:cxn modelId="{DE1F5083-BA2D-404D-A72D-C278EF8AD98E}" type="presParOf" srcId="{59F53CFF-09F9-4A85-B614-E6291E343B28}" destId="{BFF65E2D-A157-48C8-AD05-94DB20087F03}" srcOrd="0" destOrd="0" presId="urn:microsoft.com/office/officeart/2005/8/layout/cycle2"/>
    <dgm:cxn modelId="{773ED07F-CDF2-453C-AD28-3970B85F2845}" type="presParOf" srcId="{0A80DEA5-0129-4A87-B19F-C895D445CA52}" destId="{631CA0C5-5FA7-4F1E-9186-8A0E5B715DEE}" srcOrd="10" destOrd="0" presId="urn:microsoft.com/office/officeart/2005/8/layout/cycle2"/>
    <dgm:cxn modelId="{741476F8-43C1-4E11-9E60-76E604D9CD57}" type="presParOf" srcId="{0A80DEA5-0129-4A87-B19F-C895D445CA52}" destId="{03A695CB-B4A3-49BE-8979-EB7921185CFC}" srcOrd="11" destOrd="0" presId="urn:microsoft.com/office/officeart/2005/8/layout/cycle2"/>
    <dgm:cxn modelId="{BC34D016-0773-468A-9551-E407E1B5486D}" type="presParOf" srcId="{03A695CB-B4A3-49BE-8979-EB7921185CFC}" destId="{B42B57F8-FB8B-4582-A3E4-0689521062FF}"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D524F0-AD35-4649-8CD5-A05A9812D68C}">
      <dsp:nvSpPr>
        <dsp:cNvPr id="0" name=""/>
        <dsp:cNvSpPr/>
      </dsp:nvSpPr>
      <dsp:spPr>
        <a:xfrm>
          <a:off x="2831974" y="369880"/>
          <a:ext cx="3194877" cy="1108120"/>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dirty="0" smtClean="0"/>
            <a:t>Knowledge of VR</a:t>
          </a:r>
          <a:endParaRPr lang="en-US" sz="1700" kern="1200" dirty="0"/>
        </a:p>
      </dsp:txBody>
      <dsp:txXfrm>
        <a:off x="3299853" y="532160"/>
        <a:ext cx="2259119" cy="783560"/>
      </dsp:txXfrm>
    </dsp:sp>
    <dsp:sp modelId="{3BAFE958-370B-4986-8FFF-9A06885171EE}">
      <dsp:nvSpPr>
        <dsp:cNvPr id="0" name=""/>
        <dsp:cNvSpPr/>
      </dsp:nvSpPr>
      <dsp:spPr>
        <a:xfrm rot="427099">
          <a:off x="6015920" y="947850"/>
          <a:ext cx="204688" cy="37399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a:off x="6016157" y="1018843"/>
        <a:ext cx="143282" cy="224394"/>
      </dsp:txXfrm>
    </dsp:sp>
    <dsp:sp modelId="{B3906BB9-367E-46D5-BDC1-C2CDB1D3302D}">
      <dsp:nvSpPr>
        <dsp:cNvPr id="0" name=""/>
        <dsp:cNvSpPr/>
      </dsp:nvSpPr>
      <dsp:spPr>
        <a:xfrm>
          <a:off x="6197455" y="806701"/>
          <a:ext cx="3459696" cy="1108120"/>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dirty="0" smtClean="0"/>
            <a:t>Report writing and presentation</a:t>
          </a:r>
          <a:endParaRPr lang="en-US" sz="1700" kern="1200" dirty="0"/>
        </a:p>
      </dsp:txBody>
      <dsp:txXfrm>
        <a:off x="6704116" y="968981"/>
        <a:ext cx="2446374" cy="783560"/>
      </dsp:txXfrm>
    </dsp:sp>
    <dsp:sp modelId="{7ADD5ED3-0A9E-4346-A56F-D43592F0C844}">
      <dsp:nvSpPr>
        <dsp:cNvPr id="0" name=""/>
        <dsp:cNvSpPr/>
      </dsp:nvSpPr>
      <dsp:spPr>
        <a:xfrm rot="5631097">
          <a:off x="7687382" y="2057199"/>
          <a:ext cx="360889" cy="37399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rot="10800000">
        <a:off x="7745152" y="2077986"/>
        <a:ext cx="252622" cy="224394"/>
      </dsp:txXfrm>
    </dsp:sp>
    <dsp:sp modelId="{DF69794F-A0E8-437C-9BB5-DA61209E9823}">
      <dsp:nvSpPr>
        <dsp:cNvPr id="0" name=""/>
        <dsp:cNvSpPr/>
      </dsp:nvSpPr>
      <dsp:spPr>
        <a:xfrm>
          <a:off x="6278272" y="2593914"/>
          <a:ext cx="3057415" cy="1108120"/>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dirty="0" smtClean="0"/>
            <a:t>Data analysis and interpretation</a:t>
          </a:r>
          <a:endParaRPr lang="en-US" sz="1700" kern="1200" dirty="0"/>
        </a:p>
      </dsp:txBody>
      <dsp:txXfrm>
        <a:off x="6726020" y="2756194"/>
        <a:ext cx="2161919" cy="783560"/>
      </dsp:txXfrm>
    </dsp:sp>
    <dsp:sp modelId="{DFD582A6-F212-4FB7-9BA6-5A3E00B8D830}">
      <dsp:nvSpPr>
        <dsp:cNvPr id="0" name=""/>
        <dsp:cNvSpPr/>
      </dsp:nvSpPr>
      <dsp:spPr>
        <a:xfrm rot="10216135">
          <a:off x="6006417" y="3244149"/>
          <a:ext cx="298683" cy="37399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rot="10800000">
        <a:off x="6095377" y="3311374"/>
        <a:ext cx="209078" cy="224394"/>
      </dsp:txXfrm>
    </dsp:sp>
    <dsp:sp modelId="{8FD5CDA2-C8D5-4D9E-B04E-CB47FAF288F9}">
      <dsp:nvSpPr>
        <dsp:cNvPr id="0" name=""/>
        <dsp:cNvSpPr/>
      </dsp:nvSpPr>
      <dsp:spPr>
        <a:xfrm>
          <a:off x="2937264" y="3164706"/>
          <a:ext cx="3082636" cy="1108120"/>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dirty="0" smtClean="0"/>
            <a:t>Judgments and recommendations</a:t>
          </a:r>
          <a:endParaRPr lang="en-US" sz="1700" kern="1200" dirty="0"/>
        </a:p>
      </dsp:txBody>
      <dsp:txXfrm>
        <a:off x="3388706" y="3326986"/>
        <a:ext cx="2179752" cy="783560"/>
      </dsp:txXfrm>
    </dsp:sp>
    <dsp:sp modelId="{16F85E20-69F5-4EF4-AB66-C0C40F4FB1BD}">
      <dsp:nvSpPr>
        <dsp:cNvPr id="0" name=""/>
        <dsp:cNvSpPr/>
      </dsp:nvSpPr>
      <dsp:spPr>
        <a:xfrm rot="11382627">
          <a:off x="2910432" y="3274197"/>
          <a:ext cx="125871" cy="37399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rot="10800000">
        <a:off x="2947922" y="3352180"/>
        <a:ext cx="88110" cy="224394"/>
      </dsp:txXfrm>
    </dsp:sp>
    <dsp:sp modelId="{0FCBE324-D270-45A9-8D30-6F62967671AE}">
      <dsp:nvSpPr>
        <dsp:cNvPr id="0" name=""/>
        <dsp:cNvSpPr/>
      </dsp:nvSpPr>
      <dsp:spPr>
        <a:xfrm>
          <a:off x="0" y="2654203"/>
          <a:ext cx="2990584" cy="1108120"/>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dirty="0" smtClean="0"/>
            <a:t>Interpersonal skills and effective communication</a:t>
          </a:r>
          <a:endParaRPr lang="en-US" sz="1700" kern="1200" dirty="0"/>
        </a:p>
      </dsp:txBody>
      <dsp:txXfrm>
        <a:off x="437961" y="2816483"/>
        <a:ext cx="2114662" cy="783560"/>
      </dsp:txXfrm>
    </dsp:sp>
    <dsp:sp modelId="{59F53CFF-09F9-4A85-B614-E6291E343B28}">
      <dsp:nvSpPr>
        <dsp:cNvPr id="0" name=""/>
        <dsp:cNvSpPr/>
      </dsp:nvSpPr>
      <dsp:spPr>
        <a:xfrm rot="16133753">
          <a:off x="1257780" y="2066290"/>
          <a:ext cx="438213" cy="37399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rot="10800000">
        <a:off x="1314959" y="2197176"/>
        <a:ext cx="326016" cy="224394"/>
      </dsp:txXfrm>
    </dsp:sp>
    <dsp:sp modelId="{631CA0C5-5FA7-4F1E-9186-8A0E5B715DEE}">
      <dsp:nvSpPr>
        <dsp:cNvPr id="0" name=""/>
        <dsp:cNvSpPr/>
      </dsp:nvSpPr>
      <dsp:spPr>
        <a:xfrm>
          <a:off x="0" y="719447"/>
          <a:ext cx="2916007" cy="1108120"/>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dirty="0" smtClean="0"/>
            <a:t>Objectivity</a:t>
          </a:r>
          <a:endParaRPr lang="en-US" sz="1700" kern="1200" dirty="0"/>
        </a:p>
      </dsp:txBody>
      <dsp:txXfrm>
        <a:off x="427039" y="881727"/>
        <a:ext cx="2061929" cy="783560"/>
      </dsp:txXfrm>
    </dsp:sp>
    <dsp:sp modelId="{03A695CB-B4A3-49BE-8979-EB7921185CFC}">
      <dsp:nvSpPr>
        <dsp:cNvPr id="0" name=""/>
        <dsp:cNvSpPr/>
      </dsp:nvSpPr>
      <dsp:spPr>
        <a:xfrm rot="21197421">
          <a:off x="2865156" y="918903"/>
          <a:ext cx="35132" cy="37399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a:off x="2865192" y="994317"/>
        <a:ext cx="24592" cy="22439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D524F0-AD35-4649-8CD5-A05A9812D68C}">
      <dsp:nvSpPr>
        <dsp:cNvPr id="0" name=""/>
        <dsp:cNvSpPr/>
      </dsp:nvSpPr>
      <dsp:spPr>
        <a:xfrm>
          <a:off x="2915991" y="368280"/>
          <a:ext cx="3195114" cy="1108202"/>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dirty="0" smtClean="0"/>
            <a:t>Knowledge of VR</a:t>
          </a:r>
          <a:endParaRPr lang="en-US" sz="1700" kern="1200" dirty="0"/>
        </a:p>
      </dsp:txBody>
      <dsp:txXfrm>
        <a:off x="3383905" y="530572"/>
        <a:ext cx="2259286" cy="783618"/>
      </dsp:txXfrm>
    </dsp:sp>
    <dsp:sp modelId="{3BAFE958-370B-4986-8FFF-9A06885171EE}">
      <dsp:nvSpPr>
        <dsp:cNvPr id="0" name=""/>
        <dsp:cNvSpPr/>
      </dsp:nvSpPr>
      <dsp:spPr>
        <a:xfrm rot="416972">
          <a:off x="6120503" y="946133"/>
          <a:ext cx="244285" cy="37401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a:off x="6120772" y="1016503"/>
        <a:ext cx="171000" cy="224410"/>
      </dsp:txXfrm>
    </dsp:sp>
    <dsp:sp modelId="{B3906BB9-367E-46D5-BDC1-C2CDB1D3302D}">
      <dsp:nvSpPr>
        <dsp:cNvPr id="0" name=""/>
        <dsp:cNvSpPr/>
      </dsp:nvSpPr>
      <dsp:spPr>
        <a:xfrm>
          <a:off x="6365150" y="804840"/>
          <a:ext cx="3459952" cy="1108202"/>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dirty="0" smtClean="0"/>
            <a:t>Report writing and presentation</a:t>
          </a:r>
          <a:endParaRPr lang="en-US" sz="1700" kern="1200" dirty="0"/>
        </a:p>
      </dsp:txBody>
      <dsp:txXfrm>
        <a:off x="6871848" y="967132"/>
        <a:ext cx="2446556" cy="783618"/>
      </dsp:txXfrm>
    </dsp:sp>
    <dsp:sp modelId="{7ADD5ED3-0A9E-4346-A56F-D43592F0C844}">
      <dsp:nvSpPr>
        <dsp:cNvPr id="0" name=""/>
        <dsp:cNvSpPr/>
      </dsp:nvSpPr>
      <dsp:spPr>
        <a:xfrm rot="5794796">
          <a:off x="7812204" y="2054876"/>
          <a:ext cx="362151" cy="37401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rot="10800000">
        <a:off x="7872751" y="2075715"/>
        <a:ext cx="253506" cy="224410"/>
      </dsp:txXfrm>
    </dsp:sp>
    <dsp:sp modelId="{DF69794F-A0E8-437C-9BB5-DA61209E9823}">
      <dsp:nvSpPr>
        <dsp:cNvPr id="0" name=""/>
        <dsp:cNvSpPr/>
      </dsp:nvSpPr>
      <dsp:spPr>
        <a:xfrm>
          <a:off x="6360275" y="2590985"/>
          <a:ext cx="3057641" cy="1108202"/>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dirty="0" smtClean="0"/>
            <a:t>Data analysis and interpretation</a:t>
          </a:r>
          <a:endParaRPr lang="en-US" sz="1700" kern="1200" dirty="0"/>
        </a:p>
      </dsp:txBody>
      <dsp:txXfrm>
        <a:off x="6808056" y="2753277"/>
        <a:ext cx="2162079" cy="783618"/>
      </dsp:txXfrm>
    </dsp:sp>
    <dsp:sp modelId="{DFD582A6-F212-4FB7-9BA6-5A3E00B8D830}">
      <dsp:nvSpPr>
        <dsp:cNvPr id="0" name=""/>
        <dsp:cNvSpPr/>
      </dsp:nvSpPr>
      <dsp:spPr>
        <a:xfrm rot="10216135">
          <a:off x="6090085" y="3241083"/>
          <a:ext cx="297503" cy="37401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rot="10800000">
        <a:off x="6178694" y="3308344"/>
        <a:ext cx="208252" cy="224410"/>
      </dsp:txXfrm>
    </dsp:sp>
    <dsp:sp modelId="{8FD5CDA2-C8D5-4D9E-B04E-CB47FAF288F9}">
      <dsp:nvSpPr>
        <dsp:cNvPr id="0" name=""/>
        <dsp:cNvSpPr/>
      </dsp:nvSpPr>
      <dsp:spPr>
        <a:xfrm>
          <a:off x="3021255" y="3161436"/>
          <a:ext cx="3082864" cy="1108202"/>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dirty="0" smtClean="0"/>
            <a:t>Judgments and recommendations</a:t>
          </a:r>
          <a:endParaRPr lang="en-US" sz="1700" kern="1200" dirty="0"/>
        </a:p>
      </dsp:txBody>
      <dsp:txXfrm>
        <a:off x="3472730" y="3323728"/>
        <a:ext cx="2179914" cy="783618"/>
      </dsp:txXfrm>
    </dsp:sp>
    <dsp:sp modelId="{16F85E20-69F5-4EF4-AB66-C0C40F4FB1BD}">
      <dsp:nvSpPr>
        <dsp:cNvPr id="0" name=""/>
        <dsp:cNvSpPr/>
      </dsp:nvSpPr>
      <dsp:spPr>
        <a:xfrm rot="11366631">
          <a:off x="2934571" y="3271304"/>
          <a:ext cx="163392" cy="37401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rot="10800000">
        <a:off x="2983257" y="3350129"/>
        <a:ext cx="114374" cy="224410"/>
      </dsp:txXfrm>
    </dsp:sp>
    <dsp:sp modelId="{0FCBE324-D270-45A9-8D30-6F62967671AE}">
      <dsp:nvSpPr>
        <dsp:cNvPr id="0" name=""/>
        <dsp:cNvSpPr/>
      </dsp:nvSpPr>
      <dsp:spPr>
        <a:xfrm>
          <a:off x="0" y="2651238"/>
          <a:ext cx="2990805" cy="1108202"/>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dirty="0" smtClean="0"/>
            <a:t>Interpersonal skills and effective communication</a:t>
          </a:r>
          <a:endParaRPr lang="en-US" sz="1700" kern="1200" dirty="0"/>
        </a:p>
      </dsp:txBody>
      <dsp:txXfrm>
        <a:off x="437993" y="2813530"/>
        <a:ext cx="2114819" cy="783618"/>
      </dsp:txXfrm>
    </dsp:sp>
    <dsp:sp modelId="{59F53CFF-09F9-4A85-B614-E6291E343B28}">
      <dsp:nvSpPr>
        <dsp:cNvPr id="0" name=""/>
        <dsp:cNvSpPr/>
      </dsp:nvSpPr>
      <dsp:spPr>
        <a:xfrm rot="16133709">
          <a:off x="1258217" y="2063912"/>
          <a:ext cx="437556" cy="37401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rot="10800000">
        <a:off x="1315401" y="2194808"/>
        <a:ext cx="325351" cy="224410"/>
      </dsp:txXfrm>
    </dsp:sp>
    <dsp:sp modelId="{631CA0C5-5FA7-4F1E-9186-8A0E5B715DEE}">
      <dsp:nvSpPr>
        <dsp:cNvPr id="0" name=""/>
        <dsp:cNvSpPr/>
      </dsp:nvSpPr>
      <dsp:spPr>
        <a:xfrm>
          <a:off x="0" y="717639"/>
          <a:ext cx="2916223" cy="1108202"/>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en-US" sz="1700" kern="1200" dirty="0" smtClean="0"/>
            <a:t>Objectivity</a:t>
          </a:r>
          <a:endParaRPr lang="en-US" sz="1700" kern="1200" dirty="0"/>
        </a:p>
      </dsp:txBody>
      <dsp:txXfrm>
        <a:off x="427071" y="879931"/>
        <a:ext cx="2062081" cy="783618"/>
      </dsp:txXfrm>
    </dsp:sp>
    <dsp:sp modelId="{03A695CB-B4A3-49BE-8979-EB7921185CFC}">
      <dsp:nvSpPr>
        <dsp:cNvPr id="0" name=""/>
        <dsp:cNvSpPr/>
      </dsp:nvSpPr>
      <dsp:spPr>
        <a:xfrm rot="21208627">
          <a:off x="2885366" y="917210"/>
          <a:ext cx="75707" cy="37401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a:off x="2885440" y="993304"/>
        <a:ext cx="52995" cy="224410"/>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69D29B-494D-4134-BDD8-88C9140B11AB}" type="datetimeFigureOut">
              <a:rPr lang="en-US" smtClean="0"/>
              <a:t>9/12/2016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12A1D1-46E8-4873-B30C-CC80CE004DEC}" type="slidenum">
              <a:rPr lang="en-US" smtClean="0"/>
              <a:t>‹#›</a:t>
            </a:fld>
            <a:endParaRPr lang="en-US"/>
          </a:p>
        </p:txBody>
      </p:sp>
    </p:spTree>
    <p:extLst>
      <p:ext uri="{BB962C8B-B14F-4D97-AF65-F5344CB8AC3E}">
        <p14:creationId xmlns:p14="http://schemas.microsoft.com/office/powerpoint/2010/main" val="28843782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12A1D1-46E8-4873-B30C-CC80CE004DEC}" type="slidenum">
              <a:rPr lang="en-US" smtClean="0"/>
              <a:t>1</a:t>
            </a:fld>
            <a:endParaRPr lang="en-US"/>
          </a:p>
        </p:txBody>
      </p:sp>
    </p:spTree>
    <p:extLst>
      <p:ext uri="{BB962C8B-B14F-4D97-AF65-F5344CB8AC3E}">
        <p14:creationId xmlns:p14="http://schemas.microsoft.com/office/powerpoint/2010/main" val="26224493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Michael</a:t>
            </a:r>
            <a:endParaRPr lang="en-US" dirty="0"/>
          </a:p>
        </p:txBody>
      </p:sp>
      <p:sp>
        <p:nvSpPr>
          <p:cNvPr id="4" name="Slide Number Placeholder 3"/>
          <p:cNvSpPr>
            <a:spLocks noGrp="1"/>
          </p:cNvSpPr>
          <p:nvPr>
            <p:ph type="sldNum" sz="quarter" idx="10"/>
          </p:nvPr>
        </p:nvSpPr>
        <p:spPr/>
        <p:txBody>
          <a:bodyPr/>
          <a:lstStyle/>
          <a:p>
            <a:fld id="{5812A1D1-46E8-4873-B30C-CC80CE004DEC}" type="slidenum">
              <a:rPr lang="en-US" smtClean="0"/>
              <a:t>15</a:t>
            </a:fld>
            <a:endParaRPr lang="en-US"/>
          </a:p>
        </p:txBody>
      </p:sp>
    </p:spTree>
    <p:extLst>
      <p:ext uri="{BB962C8B-B14F-4D97-AF65-F5344CB8AC3E}">
        <p14:creationId xmlns:p14="http://schemas.microsoft.com/office/powerpoint/2010/main" val="31272649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Matt</a:t>
            </a:r>
            <a:endParaRPr lang="en-US" dirty="0"/>
          </a:p>
        </p:txBody>
      </p:sp>
      <p:sp>
        <p:nvSpPr>
          <p:cNvPr id="4" name="Slide Number Placeholder 3"/>
          <p:cNvSpPr>
            <a:spLocks noGrp="1"/>
          </p:cNvSpPr>
          <p:nvPr>
            <p:ph type="sldNum" sz="quarter" idx="10"/>
          </p:nvPr>
        </p:nvSpPr>
        <p:spPr/>
        <p:txBody>
          <a:bodyPr/>
          <a:lstStyle/>
          <a:p>
            <a:fld id="{5812A1D1-46E8-4873-B30C-CC80CE004DEC}" type="slidenum">
              <a:rPr lang="en-US" smtClean="0"/>
              <a:t>16</a:t>
            </a:fld>
            <a:endParaRPr lang="en-US"/>
          </a:p>
        </p:txBody>
      </p:sp>
    </p:spTree>
    <p:extLst>
      <p:ext uri="{BB962C8B-B14F-4D97-AF65-F5344CB8AC3E}">
        <p14:creationId xmlns:p14="http://schemas.microsoft.com/office/powerpoint/2010/main" val="19367465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Look</a:t>
            </a:r>
            <a:r>
              <a:rPr lang="en-US" baseline="0" dirty="0" smtClean="0"/>
              <a:t> at the left over ideas that didn’t make it into a theme.</a:t>
            </a:r>
            <a:endParaRPr lang="en-US" dirty="0"/>
          </a:p>
        </p:txBody>
      </p:sp>
      <p:sp>
        <p:nvSpPr>
          <p:cNvPr id="4" name="Slide Number Placeholder 3"/>
          <p:cNvSpPr>
            <a:spLocks noGrp="1"/>
          </p:cNvSpPr>
          <p:nvPr>
            <p:ph type="sldNum" sz="quarter" idx="10"/>
          </p:nvPr>
        </p:nvSpPr>
        <p:spPr/>
        <p:txBody>
          <a:bodyPr/>
          <a:lstStyle/>
          <a:p>
            <a:fld id="{5812A1D1-46E8-4873-B30C-CC80CE004DEC}" type="slidenum">
              <a:rPr lang="en-US" smtClean="0"/>
              <a:t>17</a:t>
            </a:fld>
            <a:endParaRPr lang="en-US"/>
          </a:p>
        </p:txBody>
      </p:sp>
    </p:spTree>
    <p:extLst>
      <p:ext uri="{BB962C8B-B14F-4D97-AF65-F5344CB8AC3E}">
        <p14:creationId xmlns:p14="http://schemas.microsoft.com/office/powerpoint/2010/main" val="41133258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12A1D1-46E8-4873-B30C-CC80CE004DEC}" type="slidenum">
              <a:rPr lang="en-US" smtClean="0"/>
              <a:t>22</a:t>
            </a:fld>
            <a:endParaRPr lang="en-US"/>
          </a:p>
        </p:txBody>
      </p:sp>
    </p:spTree>
    <p:extLst>
      <p:ext uri="{BB962C8B-B14F-4D97-AF65-F5344CB8AC3E}">
        <p14:creationId xmlns:p14="http://schemas.microsoft.com/office/powerpoint/2010/main" val="3343191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Competency identification</a:t>
            </a:r>
          </a:p>
          <a:p>
            <a:r>
              <a:rPr lang="en-US" dirty="0" smtClean="0"/>
              <a:t>Matt</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5812A1D1-46E8-4873-B30C-CC80CE004DEC}" type="slidenum">
              <a:rPr lang="en-US" smtClean="0"/>
              <a:t>2</a:t>
            </a:fld>
            <a:endParaRPr lang="en-US"/>
          </a:p>
        </p:txBody>
      </p:sp>
    </p:spTree>
    <p:extLst>
      <p:ext uri="{BB962C8B-B14F-4D97-AF65-F5344CB8AC3E}">
        <p14:creationId xmlns:p14="http://schemas.microsoft.com/office/powerpoint/2010/main" val="22588581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Matt</a:t>
            </a:r>
            <a:endParaRPr lang="en-US" dirty="0"/>
          </a:p>
        </p:txBody>
      </p:sp>
      <p:sp>
        <p:nvSpPr>
          <p:cNvPr id="4" name="Slide Number Placeholder 3"/>
          <p:cNvSpPr>
            <a:spLocks noGrp="1"/>
          </p:cNvSpPr>
          <p:nvPr>
            <p:ph type="sldNum" sz="quarter" idx="10"/>
          </p:nvPr>
        </p:nvSpPr>
        <p:spPr/>
        <p:txBody>
          <a:bodyPr/>
          <a:lstStyle/>
          <a:p>
            <a:fld id="{5812A1D1-46E8-4873-B30C-CC80CE004DEC}" type="slidenum">
              <a:rPr lang="en-US" smtClean="0"/>
              <a:t>3</a:t>
            </a:fld>
            <a:endParaRPr lang="en-US"/>
          </a:p>
        </p:txBody>
      </p:sp>
    </p:spTree>
    <p:extLst>
      <p:ext uri="{BB962C8B-B14F-4D97-AF65-F5344CB8AC3E}">
        <p14:creationId xmlns:p14="http://schemas.microsoft.com/office/powerpoint/2010/main" val="19878348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 4</a:t>
            </a:r>
            <a:r>
              <a:rPr lang="en-US" baseline="0" dirty="0" smtClean="0"/>
              <a:t> Scott</a:t>
            </a:r>
            <a:endParaRPr lang="en-US" dirty="0" smtClean="0"/>
          </a:p>
          <a:p>
            <a:endParaRPr lang="en-US" dirty="0"/>
          </a:p>
        </p:txBody>
      </p:sp>
      <p:sp>
        <p:nvSpPr>
          <p:cNvPr id="4" name="Slide Number Placeholder 3"/>
          <p:cNvSpPr>
            <a:spLocks noGrp="1"/>
          </p:cNvSpPr>
          <p:nvPr>
            <p:ph type="sldNum" sz="quarter" idx="10"/>
          </p:nvPr>
        </p:nvSpPr>
        <p:spPr/>
        <p:txBody>
          <a:bodyPr/>
          <a:lstStyle/>
          <a:p>
            <a:fld id="{5812A1D1-46E8-4873-B30C-CC80CE004DEC}" type="slidenum">
              <a:rPr lang="en-US" smtClean="0"/>
              <a:t>4</a:t>
            </a:fld>
            <a:endParaRPr lang="en-US"/>
          </a:p>
        </p:txBody>
      </p:sp>
    </p:spTree>
    <p:extLst>
      <p:ext uri="{BB962C8B-B14F-4D97-AF65-F5344CB8AC3E}">
        <p14:creationId xmlns:p14="http://schemas.microsoft.com/office/powerpoint/2010/main" val="2994773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Voting on their</a:t>
            </a:r>
            <a:r>
              <a:rPr lang="en-US" baseline="0" dirty="0" smtClean="0"/>
              <a:t> cell phones for ranking them for instant consensus. Think about this. Can we use this more? </a:t>
            </a:r>
            <a:endParaRPr lang="en-US" dirty="0"/>
          </a:p>
        </p:txBody>
      </p:sp>
      <p:sp>
        <p:nvSpPr>
          <p:cNvPr id="4" name="Slide Number Placeholder 3"/>
          <p:cNvSpPr>
            <a:spLocks noGrp="1"/>
          </p:cNvSpPr>
          <p:nvPr>
            <p:ph type="sldNum" sz="quarter" idx="10"/>
          </p:nvPr>
        </p:nvSpPr>
        <p:spPr/>
        <p:txBody>
          <a:bodyPr/>
          <a:lstStyle/>
          <a:p>
            <a:fld id="{5812A1D1-46E8-4873-B30C-CC80CE004DEC}" type="slidenum">
              <a:rPr lang="en-US" smtClean="0"/>
              <a:t>9</a:t>
            </a:fld>
            <a:endParaRPr lang="en-US"/>
          </a:p>
        </p:txBody>
      </p:sp>
    </p:spTree>
    <p:extLst>
      <p:ext uri="{BB962C8B-B14F-4D97-AF65-F5344CB8AC3E}">
        <p14:creationId xmlns:p14="http://schemas.microsoft.com/office/powerpoint/2010/main" val="9456912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many in</a:t>
            </a:r>
            <a:r>
              <a:rPr lang="en-US" baseline="0" dirty="0" smtClean="0"/>
              <a:t> their roles are called upon to do presentation</a:t>
            </a:r>
            <a:endParaRPr lang="en-US" dirty="0"/>
          </a:p>
        </p:txBody>
      </p:sp>
      <p:sp>
        <p:nvSpPr>
          <p:cNvPr id="4" name="Slide Number Placeholder 3"/>
          <p:cNvSpPr>
            <a:spLocks noGrp="1"/>
          </p:cNvSpPr>
          <p:nvPr>
            <p:ph type="sldNum" sz="quarter" idx="10"/>
          </p:nvPr>
        </p:nvSpPr>
        <p:spPr/>
        <p:txBody>
          <a:bodyPr/>
          <a:lstStyle/>
          <a:p>
            <a:fld id="{5812A1D1-46E8-4873-B30C-CC80CE004DEC}" type="slidenum">
              <a:rPr lang="en-US" smtClean="0"/>
              <a:t>10</a:t>
            </a:fld>
            <a:endParaRPr lang="en-US"/>
          </a:p>
        </p:txBody>
      </p:sp>
    </p:spTree>
    <p:extLst>
      <p:ext uri="{BB962C8B-B14F-4D97-AF65-F5344CB8AC3E}">
        <p14:creationId xmlns:p14="http://schemas.microsoft.com/office/powerpoint/2010/main" val="12773507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Matt</a:t>
            </a:r>
            <a:endParaRPr lang="en-US" dirty="0"/>
          </a:p>
        </p:txBody>
      </p:sp>
      <p:sp>
        <p:nvSpPr>
          <p:cNvPr id="4" name="Slide Number Placeholder 3"/>
          <p:cNvSpPr>
            <a:spLocks noGrp="1"/>
          </p:cNvSpPr>
          <p:nvPr>
            <p:ph type="sldNum" sz="quarter" idx="10"/>
          </p:nvPr>
        </p:nvSpPr>
        <p:spPr/>
        <p:txBody>
          <a:bodyPr/>
          <a:lstStyle/>
          <a:p>
            <a:fld id="{5812A1D1-46E8-4873-B30C-CC80CE004DEC}" type="slidenum">
              <a:rPr lang="en-US" smtClean="0"/>
              <a:t>12</a:t>
            </a:fld>
            <a:endParaRPr lang="en-US"/>
          </a:p>
        </p:txBody>
      </p:sp>
    </p:spTree>
    <p:extLst>
      <p:ext uri="{BB962C8B-B14F-4D97-AF65-F5344CB8AC3E}">
        <p14:creationId xmlns:p14="http://schemas.microsoft.com/office/powerpoint/2010/main" val="13130385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Michael</a:t>
            </a:r>
            <a:endParaRPr lang="en-US" dirty="0"/>
          </a:p>
        </p:txBody>
      </p:sp>
      <p:sp>
        <p:nvSpPr>
          <p:cNvPr id="4" name="Slide Number Placeholder 3"/>
          <p:cNvSpPr>
            <a:spLocks noGrp="1"/>
          </p:cNvSpPr>
          <p:nvPr>
            <p:ph type="sldNum" sz="quarter" idx="10"/>
          </p:nvPr>
        </p:nvSpPr>
        <p:spPr/>
        <p:txBody>
          <a:bodyPr/>
          <a:lstStyle/>
          <a:p>
            <a:fld id="{5812A1D1-46E8-4873-B30C-CC80CE004DEC}" type="slidenum">
              <a:rPr lang="en-US" smtClean="0"/>
              <a:t>13</a:t>
            </a:fld>
            <a:endParaRPr lang="en-US"/>
          </a:p>
        </p:txBody>
      </p:sp>
    </p:spTree>
    <p:extLst>
      <p:ext uri="{BB962C8B-B14F-4D97-AF65-F5344CB8AC3E}">
        <p14:creationId xmlns:p14="http://schemas.microsoft.com/office/powerpoint/2010/main" val="23673651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Matt</a:t>
            </a:r>
            <a:endParaRPr lang="en-US" dirty="0"/>
          </a:p>
        </p:txBody>
      </p:sp>
      <p:sp>
        <p:nvSpPr>
          <p:cNvPr id="4" name="Slide Number Placeholder 3"/>
          <p:cNvSpPr>
            <a:spLocks noGrp="1"/>
          </p:cNvSpPr>
          <p:nvPr>
            <p:ph type="sldNum" sz="quarter" idx="10"/>
          </p:nvPr>
        </p:nvSpPr>
        <p:spPr/>
        <p:txBody>
          <a:bodyPr/>
          <a:lstStyle/>
          <a:p>
            <a:fld id="{5812A1D1-46E8-4873-B30C-CC80CE004DEC}" type="slidenum">
              <a:rPr lang="en-US" smtClean="0"/>
              <a:t>14</a:t>
            </a:fld>
            <a:endParaRPr lang="en-US"/>
          </a:p>
        </p:txBody>
      </p:sp>
    </p:spTree>
    <p:extLst>
      <p:ext uri="{BB962C8B-B14F-4D97-AF65-F5344CB8AC3E}">
        <p14:creationId xmlns:p14="http://schemas.microsoft.com/office/powerpoint/2010/main" val="25382073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C6C728F-2E99-4021-9FDE-18576DBB763C}" type="datetimeFigureOut">
              <a:rPr lang="en-US" smtClean="0"/>
              <a:t>9/12/2016</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C73A15D-5BFE-425A-9B14-7F2A3B25CFE8}" type="slidenum">
              <a:rPr lang="en-US" smtClean="0"/>
              <a:t>‹#›</a:t>
            </a:fld>
            <a:endParaRPr lang="en-US"/>
          </a:p>
        </p:txBody>
      </p:sp>
    </p:spTree>
    <p:extLst>
      <p:ext uri="{BB962C8B-B14F-4D97-AF65-F5344CB8AC3E}">
        <p14:creationId xmlns:p14="http://schemas.microsoft.com/office/powerpoint/2010/main" val="1263609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6C728F-2E99-4021-9FDE-18576DBB763C}" type="datetimeFigureOut">
              <a:rPr lang="en-US" smtClean="0"/>
              <a:t>9/12/2016</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C73A15D-5BFE-425A-9B14-7F2A3B25CFE8}" type="slidenum">
              <a:rPr lang="en-US" smtClean="0"/>
              <a:t>‹#›</a:t>
            </a:fld>
            <a:endParaRPr lang="en-US"/>
          </a:p>
        </p:txBody>
      </p:sp>
    </p:spTree>
    <p:extLst>
      <p:ext uri="{BB962C8B-B14F-4D97-AF65-F5344CB8AC3E}">
        <p14:creationId xmlns:p14="http://schemas.microsoft.com/office/powerpoint/2010/main" val="3292930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6C728F-2E99-4021-9FDE-18576DBB763C}" type="datetimeFigureOut">
              <a:rPr lang="en-US" smtClean="0"/>
              <a:t>9/12/2016</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C73A15D-5BFE-425A-9B14-7F2A3B25CFE8}"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015889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DC6C728F-2E99-4021-9FDE-18576DBB763C}" type="datetimeFigureOut">
              <a:rPr lang="en-US" smtClean="0"/>
              <a:t>9/12/2016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C73A15D-5BFE-425A-9B14-7F2A3B25CFE8}" type="slidenum">
              <a:rPr lang="en-US" smtClean="0"/>
              <a:t>‹#›</a:t>
            </a:fld>
            <a:endParaRPr lang="en-US"/>
          </a:p>
        </p:txBody>
      </p:sp>
    </p:spTree>
    <p:extLst>
      <p:ext uri="{BB962C8B-B14F-4D97-AF65-F5344CB8AC3E}">
        <p14:creationId xmlns:p14="http://schemas.microsoft.com/office/powerpoint/2010/main" val="29390445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DC6C728F-2E99-4021-9FDE-18576DBB763C}" type="datetimeFigureOut">
              <a:rPr lang="en-US" smtClean="0"/>
              <a:t>9/12/2016</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C73A15D-5BFE-425A-9B14-7F2A3B25CFE8}"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611687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DC6C728F-2E99-4021-9FDE-18576DBB763C}" type="datetimeFigureOut">
              <a:rPr lang="en-US" smtClean="0"/>
              <a:t>9/12/2016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C73A15D-5BFE-425A-9B14-7F2A3B25CFE8}" type="slidenum">
              <a:rPr lang="en-US" smtClean="0"/>
              <a:t>‹#›</a:t>
            </a:fld>
            <a:endParaRPr lang="en-US"/>
          </a:p>
        </p:txBody>
      </p:sp>
    </p:spTree>
    <p:extLst>
      <p:ext uri="{BB962C8B-B14F-4D97-AF65-F5344CB8AC3E}">
        <p14:creationId xmlns:p14="http://schemas.microsoft.com/office/powerpoint/2010/main" val="41763730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C6C728F-2E99-4021-9FDE-18576DBB763C}" type="datetimeFigureOut">
              <a:rPr lang="en-US" smtClean="0"/>
              <a:t>9/12/2016</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C73A15D-5BFE-425A-9B14-7F2A3B25CFE8}" type="slidenum">
              <a:rPr lang="en-US" smtClean="0"/>
              <a:t>‹#›</a:t>
            </a:fld>
            <a:endParaRPr lang="en-US"/>
          </a:p>
        </p:txBody>
      </p:sp>
    </p:spTree>
    <p:extLst>
      <p:ext uri="{BB962C8B-B14F-4D97-AF65-F5344CB8AC3E}">
        <p14:creationId xmlns:p14="http://schemas.microsoft.com/office/powerpoint/2010/main" val="32884828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C6C728F-2E99-4021-9FDE-18576DBB763C}" type="datetimeFigureOut">
              <a:rPr lang="en-US" smtClean="0"/>
              <a:t>9/12/2016</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C73A15D-5BFE-425A-9B14-7F2A3B25CFE8}" type="slidenum">
              <a:rPr lang="en-US" smtClean="0"/>
              <a:t>‹#›</a:t>
            </a:fld>
            <a:endParaRPr lang="en-US"/>
          </a:p>
        </p:txBody>
      </p:sp>
    </p:spTree>
    <p:extLst>
      <p:ext uri="{BB962C8B-B14F-4D97-AF65-F5344CB8AC3E}">
        <p14:creationId xmlns:p14="http://schemas.microsoft.com/office/powerpoint/2010/main" val="1444550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C6C728F-2E99-4021-9FDE-18576DBB763C}" type="datetimeFigureOut">
              <a:rPr lang="en-US" smtClean="0"/>
              <a:t>9/12/2016</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C73A15D-5BFE-425A-9B14-7F2A3B25CFE8}" type="slidenum">
              <a:rPr lang="en-US" smtClean="0"/>
              <a:t>‹#›</a:t>
            </a:fld>
            <a:endParaRPr lang="en-US"/>
          </a:p>
        </p:txBody>
      </p:sp>
    </p:spTree>
    <p:extLst>
      <p:ext uri="{BB962C8B-B14F-4D97-AF65-F5344CB8AC3E}">
        <p14:creationId xmlns:p14="http://schemas.microsoft.com/office/powerpoint/2010/main" val="2855002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6C728F-2E99-4021-9FDE-18576DBB763C}" type="datetimeFigureOut">
              <a:rPr lang="en-US" smtClean="0"/>
              <a:t>9/12/2016</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C73A15D-5BFE-425A-9B14-7F2A3B25CFE8}" type="slidenum">
              <a:rPr lang="en-US" smtClean="0"/>
              <a:t>‹#›</a:t>
            </a:fld>
            <a:endParaRPr lang="en-US"/>
          </a:p>
        </p:txBody>
      </p:sp>
    </p:spTree>
    <p:extLst>
      <p:ext uri="{BB962C8B-B14F-4D97-AF65-F5344CB8AC3E}">
        <p14:creationId xmlns:p14="http://schemas.microsoft.com/office/powerpoint/2010/main" val="1797433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C6C728F-2E99-4021-9FDE-18576DBB763C}" type="datetimeFigureOut">
              <a:rPr lang="en-US" smtClean="0"/>
              <a:t>9/12/2016</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7C73A15D-5BFE-425A-9B14-7F2A3B25CFE8}" type="slidenum">
              <a:rPr lang="en-US" smtClean="0"/>
              <a:t>‹#›</a:t>
            </a:fld>
            <a:endParaRPr lang="en-US"/>
          </a:p>
        </p:txBody>
      </p:sp>
    </p:spTree>
    <p:extLst>
      <p:ext uri="{BB962C8B-B14F-4D97-AF65-F5344CB8AC3E}">
        <p14:creationId xmlns:p14="http://schemas.microsoft.com/office/powerpoint/2010/main" val="3991137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C6C728F-2E99-4021-9FDE-18576DBB763C}" type="datetimeFigureOut">
              <a:rPr lang="en-US" smtClean="0"/>
              <a:t>9/12/2016</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C73A15D-5BFE-425A-9B14-7F2A3B25CFE8}" type="slidenum">
              <a:rPr lang="en-US" smtClean="0"/>
              <a:t>‹#›</a:t>
            </a:fld>
            <a:endParaRPr lang="en-US"/>
          </a:p>
        </p:txBody>
      </p:sp>
    </p:spTree>
    <p:extLst>
      <p:ext uri="{BB962C8B-B14F-4D97-AF65-F5344CB8AC3E}">
        <p14:creationId xmlns:p14="http://schemas.microsoft.com/office/powerpoint/2010/main" val="3878201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C6C728F-2E99-4021-9FDE-18576DBB763C}" type="datetimeFigureOut">
              <a:rPr lang="en-US" smtClean="0"/>
              <a:t>9/12/2016</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C73A15D-5BFE-425A-9B14-7F2A3B25CFE8}" type="slidenum">
              <a:rPr lang="en-US" smtClean="0"/>
              <a:t>‹#›</a:t>
            </a:fld>
            <a:endParaRPr lang="en-US"/>
          </a:p>
        </p:txBody>
      </p:sp>
    </p:spTree>
    <p:extLst>
      <p:ext uri="{BB962C8B-B14F-4D97-AF65-F5344CB8AC3E}">
        <p14:creationId xmlns:p14="http://schemas.microsoft.com/office/powerpoint/2010/main" val="2272834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6C728F-2E99-4021-9FDE-18576DBB763C}" type="datetimeFigureOut">
              <a:rPr lang="en-US" smtClean="0"/>
              <a:t>9/12/2016</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C73A15D-5BFE-425A-9B14-7F2A3B25CFE8}" type="slidenum">
              <a:rPr lang="en-US" smtClean="0"/>
              <a:t>‹#›</a:t>
            </a:fld>
            <a:endParaRPr lang="en-US"/>
          </a:p>
        </p:txBody>
      </p:sp>
    </p:spTree>
    <p:extLst>
      <p:ext uri="{BB962C8B-B14F-4D97-AF65-F5344CB8AC3E}">
        <p14:creationId xmlns:p14="http://schemas.microsoft.com/office/powerpoint/2010/main" val="1259574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6C728F-2E99-4021-9FDE-18576DBB763C}" type="datetimeFigureOut">
              <a:rPr lang="en-US" smtClean="0"/>
              <a:t>9/12/2016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C73A15D-5BFE-425A-9B14-7F2A3B25CFE8}" type="slidenum">
              <a:rPr lang="en-US" smtClean="0"/>
              <a:t>‹#›</a:t>
            </a:fld>
            <a:endParaRPr lang="en-US"/>
          </a:p>
        </p:txBody>
      </p:sp>
    </p:spTree>
    <p:extLst>
      <p:ext uri="{BB962C8B-B14F-4D97-AF65-F5344CB8AC3E}">
        <p14:creationId xmlns:p14="http://schemas.microsoft.com/office/powerpoint/2010/main" val="2406963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6C728F-2E99-4021-9FDE-18576DBB763C}" type="datetimeFigureOut">
              <a:rPr lang="en-US" smtClean="0"/>
              <a:t>9/12/2016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C73A15D-5BFE-425A-9B14-7F2A3B25CFE8}" type="slidenum">
              <a:rPr lang="en-US" smtClean="0"/>
              <a:t>‹#›</a:t>
            </a:fld>
            <a:endParaRPr lang="en-US"/>
          </a:p>
        </p:txBody>
      </p:sp>
    </p:spTree>
    <p:extLst>
      <p:ext uri="{BB962C8B-B14F-4D97-AF65-F5344CB8AC3E}">
        <p14:creationId xmlns:p14="http://schemas.microsoft.com/office/powerpoint/2010/main" val="1484732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C6C728F-2E99-4021-9FDE-18576DBB763C}" type="datetimeFigureOut">
              <a:rPr lang="en-US" smtClean="0"/>
              <a:t>9/12/2016</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C73A15D-5BFE-425A-9B14-7F2A3B25CFE8}" type="slidenum">
              <a:rPr lang="en-US" smtClean="0"/>
              <a:t>‹#›</a:t>
            </a:fld>
            <a:endParaRPr lang="en-US"/>
          </a:p>
        </p:txBody>
      </p:sp>
    </p:spTree>
    <p:extLst>
      <p:ext uri="{BB962C8B-B14F-4D97-AF65-F5344CB8AC3E}">
        <p14:creationId xmlns:p14="http://schemas.microsoft.com/office/powerpoint/2010/main" val="2682846236"/>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mailto:matthew.markve@vr.Idaho.gov" TargetMode="External"/><Relationship Id="rId2" Type="http://schemas.openxmlformats.org/officeDocument/2006/relationships/hyperlink" Target="mailto:sasabell@buffalo.edu" TargetMode="External"/><Relationship Id="rId1" Type="http://schemas.openxmlformats.org/officeDocument/2006/relationships/slideLayout" Target="../slideLayouts/slideLayout2.xml"/><Relationship Id="rId4" Type="http://schemas.openxmlformats.org/officeDocument/2006/relationships/hyperlink" Target="mailto:mtshoemaker@Utah.gov"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2" y="795528"/>
            <a:ext cx="8915399" cy="2262781"/>
          </a:xfrm>
        </p:spPr>
        <p:txBody>
          <a:bodyPr/>
          <a:lstStyle/>
          <a:p>
            <a:r>
              <a:rPr lang="en-US" dirty="0" smtClean="0"/>
              <a:t>Competencies for Effective PEQA in VR</a:t>
            </a:r>
            <a:endParaRPr lang="en-US" dirty="0"/>
          </a:p>
        </p:txBody>
      </p:sp>
      <p:sp>
        <p:nvSpPr>
          <p:cNvPr id="3" name="Subtitle 2"/>
          <p:cNvSpPr>
            <a:spLocks noGrp="1"/>
          </p:cNvSpPr>
          <p:nvPr>
            <p:ph type="subTitle" idx="1"/>
          </p:nvPr>
        </p:nvSpPr>
        <p:spPr>
          <a:xfrm>
            <a:off x="2589213" y="3401569"/>
            <a:ext cx="8915399" cy="2502094"/>
          </a:xfrm>
        </p:spPr>
        <p:txBody>
          <a:bodyPr/>
          <a:lstStyle/>
          <a:p>
            <a:r>
              <a:rPr lang="en-US" dirty="0" smtClean="0"/>
              <a:t>Scott Sabella, University at Buffalo</a:t>
            </a:r>
          </a:p>
          <a:p>
            <a:r>
              <a:rPr lang="en-US" dirty="0" smtClean="0"/>
              <a:t>Matt “Mark” Markve, Idaho DVR</a:t>
            </a:r>
          </a:p>
          <a:p>
            <a:r>
              <a:rPr lang="en-US" dirty="0" smtClean="0"/>
              <a:t>Michael Shoemaker, Utah State Office of Rehabilitation</a:t>
            </a:r>
          </a:p>
          <a:p>
            <a:endParaRPr lang="en-US" dirty="0"/>
          </a:p>
        </p:txBody>
      </p:sp>
    </p:spTree>
    <p:extLst>
      <p:ext uri="{BB962C8B-B14F-4D97-AF65-F5344CB8AC3E}">
        <p14:creationId xmlns:p14="http://schemas.microsoft.com/office/powerpoint/2010/main" val="8684337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0327" y="624110"/>
            <a:ext cx="9774286" cy="1280890"/>
          </a:xfrm>
        </p:spPr>
        <p:txBody>
          <a:bodyPr/>
          <a:lstStyle/>
          <a:p>
            <a:r>
              <a:rPr lang="en-US" dirty="0" smtClean="0"/>
              <a:t>What we found</a:t>
            </a:r>
            <a:br>
              <a:rPr lang="en-US" dirty="0" smtClean="0"/>
            </a:br>
            <a:endParaRPr lang="en-US" dirty="0"/>
          </a:p>
        </p:txBody>
      </p:sp>
      <p:sp>
        <p:nvSpPr>
          <p:cNvPr id="3" name="Content Placeholder 2"/>
          <p:cNvSpPr>
            <a:spLocks noGrp="1"/>
          </p:cNvSpPr>
          <p:nvPr>
            <p:ph idx="1"/>
          </p:nvPr>
        </p:nvSpPr>
        <p:spPr>
          <a:xfrm>
            <a:off x="1730327" y="1608944"/>
            <a:ext cx="9169902" cy="3777622"/>
          </a:xfrm>
        </p:spPr>
        <p:txBody>
          <a:bodyPr/>
          <a:lstStyle/>
          <a:p>
            <a:r>
              <a:rPr lang="en-US" sz="2400" dirty="0" smtClean="0"/>
              <a:t>Weighted importance scores for the six-self identified competencies:</a:t>
            </a:r>
          </a:p>
          <a:p>
            <a:pPr marL="457200" lvl="1" indent="0">
              <a:buNone/>
            </a:pPr>
            <a:r>
              <a:rPr lang="en-US" dirty="0" smtClean="0"/>
              <a:t>			</a:t>
            </a:r>
            <a:r>
              <a:rPr lang="en-US" sz="1800" dirty="0" smtClean="0"/>
              <a:t>							Mean	SD</a:t>
            </a:r>
          </a:p>
          <a:p>
            <a:pPr lvl="1"/>
            <a:r>
              <a:rPr lang="en-US" sz="1800" dirty="0" smtClean="0"/>
              <a:t>Data analysis and interpretation			4.53		1.29</a:t>
            </a:r>
          </a:p>
          <a:p>
            <a:pPr lvl="1"/>
            <a:r>
              <a:rPr lang="en-US" sz="1800" dirty="0" smtClean="0"/>
              <a:t>Knowledge of VR							3.98		1.93</a:t>
            </a:r>
          </a:p>
          <a:p>
            <a:pPr lvl="1"/>
            <a:r>
              <a:rPr lang="en-US" sz="1800" dirty="0" smtClean="0"/>
              <a:t>Interpersonal skills and communication		3.88		1.63</a:t>
            </a:r>
          </a:p>
          <a:p>
            <a:pPr lvl="1"/>
            <a:r>
              <a:rPr lang="en-US" sz="1800" dirty="0" smtClean="0"/>
              <a:t>Judgements and recommendations		3.42		1.36</a:t>
            </a:r>
          </a:p>
          <a:p>
            <a:pPr lvl="1"/>
            <a:r>
              <a:rPr lang="en-US" sz="1800" dirty="0" smtClean="0"/>
              <a:t>Objectivity*								3.07		1.67</a:t>
            </a:r>
          </a:p>
          <a:p>
            <a:pPr lvl="1"/>
            <a:r>
              <a:rPr lang="en-US" sz="1800" dirty="0" smtClean="0"/>
              <a:t>Report writing and presentation*			2.12		1.28</a:t>
            </a:r>
          </a:p>
          <a:p>
            <a:pPr lvl="1"/>
            <a:endParaRPr lang="en-US" dirty="0" smtClean="0"/>
          </a:p>
          <a:p>
            <a:pPr lvl="1"/>
            <a:endParaRPr lang="en-US" dirty="0"/>
          </a:p>
        </p:txBody>
      </p:sp>
      <p:sp>
        <p:nvSpPr>
          <p:cNvPr id="4" name="TextBox 3"/>
          <p:cNvSpPr txBox="1"/>
          <p:nvPr/>
        </p:nvSpPr>
        <p:spPr>
          <a:xfrm>
            <a:off x="1524951" y="5448070"/>
            <a:ext cx="9160080" cy="1200329"/>
          </a:xfrm>
          <a:prstGeom prst="rect">
            <a:avLst/>
          </a:prstGeom>
          <a:noFill/>
        </p:spPr>
        <p:txBody>
          <a:bodyPr wrap="square" rtlCol="0">
            <a:spAutoFit/>
          </a:bodyPr>
          <a:lstStyle/>
          <a:p>
            <a:r>
              <a:rPr lang="en-US" dirty="0" smtClean="0"/>
              <a:t>How many of you are called upon are required to do presentations as a main part of your job?</a:t>
            </a:r>
          </a:p>
          <a:p>
            <a:r>
              <a:rPr lang="en-US" dirty="0" smtClean="0"/>
              <a:t>How many of you are called upon to do data analysis report writing as a main part of your job?</a:t>
            </a:r>
            <a:endParaRPr lang="en-US" dirty="0"/>
          </a:p>
        </p:txBody>
      </p:sp>
    </p:spTree>
    <p:extLst>
      <p:ext uri="{BB962C8B-B14F-4D97-AF65-F5344CB8AC3E}">
        <p14:creationId xmlns:p14="http://schemas.microsoft.com/office/powerpoint/2010/main" val="489397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Results Question </a:t>
            </a:r>
            <a:r>
              <a:rPr lang="en-US" dirty="0"/>
              <a:t>2</a:t>
            </a:r>
            <a:br>
              <a:rPr lang="en-US" dirty="0"/>
            </a:br>
            <a:r>
              <a:rPr lang="en-US" sz="2700" dirty="0"/>
              <a:t>What are the principle competencies that are currently </a:t>
            </a:r>
            <a:r>
              <a:rPr lang="en-US" sz="2700" dirty="0" smtClean="0"/>
              <a:t>perceived </a:t>
            </a:r>
            <a:r>
              <a:rPr lang="en-US" sz="2700" dirty="0"/>
              <a:t>as most important?</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a:buFont typeface="+mj-lt"/>
              <a:buAutoNum type="arabicPeriod"/>
            </a:pPr>
            <a:r>
              <a:rPr lang="en-US" sz="2800" dirty="0" smtClean="0"/>
              <a:t>Methodology and data analysis (53 responses)</a:t>
            </a:r>
          </a:p>
          <a:p>
            <a:pPr>
              <a:buFont typeface="+mj-lt"/>
              <a:buAutoNum type="arabicPeriod"/>
            </a:pPr>
            <a:r>
              <a:rPr lang="en-US" sz="2800" dirty="0" smtClean="0"/>
              <a:t>Interpersonal skills and effective communication (32 responses)</a:t>
            </a:r>
          </a:p>
          <a:p>
            <a:pPr>
              <a:buFont typeface="+mj-lt"/>
              <a:buAutoNum type="arabicPeriod"/>
            </a:pPr>
            <a:r>
              <a:rPr lang="en-US" sz="2800" dirty="0" smtClean="0"/>
              <a:t>Project management (30 responses)</a:t>
            </a:r>
          </a:p>
          <a:p>
            <a:pPr>
              <a:buFont typeface="+mj-lt"/>
              <a:buAutoNum type="arabicPeriod"/>
            </a:pPr>
            <a:r>
              <a:rPr lang="en-US" sz="2800" dirty="0" smtClean="0"/>
              <a:t>Knowledge of the state VR system (30 responses)</a:t>
            </a:r>
          </a:p>
          <a:p>
            <a:pPr>
              <a:buFont typeface="+mj-lt"/>
              <a:buAutoNum type="arabicPeriod"/>
            </a:pPr>
            <a:r>
              <a:rPr lang="en-US" sz="2800" dirty="0" smtClean="0"/>
              <a:t>Critical thinking (24)</a:t>
            </a:r>
            <a:endParaRPr lang="en-US" sz="2800" dirty="0"/>
          </a:p>
        </p:txBody>
      </p:sp>
    </p:spTree>
    <p:extLst>
      <p:ext uri="{BB962C8B-B14F-4D97-AF65-F5344CB8AC3E}">
        <p14:creationId xmlns:p14="http://schemas.microsoft.com/office/powerpoint/2010/main" val="3594424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5"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anim calcmode="lin" valueType="num">
                                      <p:cBhvr>
                                        <p:cTn id="18"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19"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21" presetClass="entr" presetSubtype="1"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wheel(1)">
                                      <p:cBhvr>
                                        <p:cTn id="24" dur="20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6"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wipe(down)">
                                      <p:cBhvr>
                                        <p:cTn id="29" dur="580">
                                          <p:stCondLst>
                                            <p:cond delay="0"/>
                                          </p:stCondLst>
                                        </p:cTn>
                                        <p:tgtEl>
                                          <p:spTgt spid="3">
                                            <p:txEl>
                                              <p:pRg st="4" end="4"/>
                                            </p:txEl>
                                          </p:spTgt>
                                        </p:tgtEl>
                                      </p:cBhvr>
                                    </p:animEffect>
                                    <p:anim calcmode="lin" valueType="num">
                                      <p:cBhvr>
                                        <p:cTn id="3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35" dur="26">
                                          <p:stCondLst>
                                            <p:cond delay="650"/>
                                          </p:stCondLst>
                                        </p:cTn>
                                        <p:tgtEl>
                                          <p:spTgt spid="3">
                                            <p:txEl>
                                              <p:pRg st="4" end="4"/>
                                            </p:txEl>
                                          </p:spTgt>
                                        </p:tgtEl>
                                      </p:cBhvr>
                                      <p:to x="100000" y="60000"/>
                                    </p:animScale>
                                    <p:animScale>
                                      <p:cBhvr>
                                        <p:cTn id="36" dur="166" decel="50000">
                                          <p:stCondLst>
                                            <p:cond delay="676"/>
                                          </p:stCondLst>
                                        </p:cTn>
                                        <p:tgtEl>
                                          <p:spTgt spid="3">
                                            <p:txEl>
                                              <p:pRg st="4" end="4"/>
                                            </p:txEl>
                                          </p:spTgt>
                                        </p:tgtEl>
                                      </p:cBhvr>
                                      <p:to x="100000" y="100000"/>
                                    </p:animScale>
                                    <p:animScale>
                                      <p:cBhvr>
                                        <p:cTn id="37" dur="26">
                                          <p:stCondLst>
                                            <p:cond delay="1312"/>
                                          </p:stCondLst>
                                        </p:cTn>
                                        <p:tgtEl>
                                          <p:spTgt spid="3">
                                            <p:txEl>
                                              <p:pRg st="4" end="4"/>
                                            </p:txEl>
                                          </p:spTgt>
                                        </p:tgtEl>
                                      </p:cBhvr>
                                      <p:to x="100000" y="80000"/>
                                    </p:animScale>
                                    <p:animScale>
                                      <p:cBhvr>
                                        <p:cTn id="38" dur="166" decel="50000">
                                          <p:stCondLst>
                                            <p:cond delay="1338"/>
                                          </p:stCondLst>
                                        </p:cTn>
                                        <p:tgtEl>
                                          <p:spTgt spid="3">
                                            <p:txEl>
                                              <p:pRg st="4" end="4"/>
                                            </p:txEl>
                                          </p:spTgt>
                                        </p:tgtEl>
                                      </p:cBhvr>
                                      <p:to x="100000" y="100000"/>
                                    </p:animScale>
                                    <p:animScale>
                                      <p:cBhvr>
                                        <p:cTn id="39" dur="26">
                                          <p:stCondLst>
                                            <p:cond delay="1642"/>
                                          </p:stCondLst>
                                        </p:cTn>
                                        <p:tgtEl>
                                          <p:spTgt spid="3">
                                            <p:txEl>
                                              <p:pRg st="4" end="4"/>
                                            </p:txEl>
                                          </p:spTgt>
                                        </p:tgtEl>
                                      </p:cBhvr>
                                      <p:to x="100000" y="90000"/>
                                    </p:animScale>
                                    <p:animScale>
                                      <p:cBhvr>
                                        <p:cTn id="40" dur="166" decel="50000">
                                          <p:stCondLst>
                                            <p:cond delay="1668"/>
                                          </p:stCondLst>
                                        </p:cTn>
                                        <p:tgtEl>
                                          <p:spTgt spid="3">
                                            <p:txEl>
                                              <p:pRg st="4" end="4"/>
                                            </p:txEl>
                                          </p:spTgt>
                                        </p:tgtEl>
                                      </p:cBhvr>
                                      <p:to x="100000" y="100000"/>
                                    </p:animScale>
                                    <p:animScale>
                                      <p:cBhvr>
                                        <p:cTn id="41" dur="26">
                                          <p:stCondLst>
                                            <p:cond delay="1808"/>
                                          </p:stCondLst>
                                        </p:cTn>
                                        <p:tgtEl>
                                          <p:spTgt spid="3">
                                            <p:txEl>
                                              <p:pRg st="4" end="4"/>
                                            </p:txEl>
                                          </p:spTgt>
                                        </p:tgtEl>
                                      </p:cBhvr>
                                      <p:to x="100000" y="95000"/>
                                    </p:animScale>
                                    <p:animScale>
                                      <p:cBhvr>
                                        <p:cTn id="42"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 and data analysis</a:t>
            </a:r>
            <a:endParaRPr lang="en-US" dirty="0"/>
          </a:p>
        </p:txBody>
      </p:sp>
      <p:sp>
        <p:nvSpPr>
          <p:cNvPr id="3" name="Content Placeholder 2"/>
          <p:cNvSpPr>
            <a:spLocks noGrp="1"/>
          </p:cNvSpPr>
          <p:nvPr>
            <p:ph idx="1"/>
          </p:nvPr>
        </p:nvSpPr>
        <p:spPr/>
        <p:txBody>
          <a:bodyPr>
            <a:normAutofit/>
          </a:bodyPr>
          <a:lstStyle/>
          <a:p>
            <a:r>
              <a:rPr lang="en-US" sz="3200" dirty="0" smtClean="0"/>
              <a:t>Examples from the field?</a:t>
            </a:r>
            <a:endParaRPr lang="en-US" sz="3200" dirty="0"/>
          </a:p>
        </p:txBody>
      </p:sp>
    </p:spTree>
    <p:extLst>
      <p:ext uri="{BB962C8B-B14F-4D97-AF65-F5344CB8AC3E}">
        <p14:creationId xmlns:p14="http://schemas.microsoft.com/office/powerpoint/2010/main" val="40842330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Interpersonal skills and effective communication</a:t>
            </a:r>
            <a:endParaRPr lang="en-US" dirty="0"/>
          </a:p>
        </p:txBody>
      </p:sp>
      <p:sp>
        <p:nvSpPr>
          <p:cNvPr id="3" name="Content Placeholder 2"/>
          <p:cNvSpPr>
            <a:spLocks noGrp="1"/>
          </p:cNvSpPr>
          <p:nvPr>
            <p:ph idx="1"/>
          </p:nvPr>
        </p:nvSpPr>
        <p:spPr/>
        <p:txBody>
          <a:bodyPr/>
          <a:lstStyle/>
          <a:p>
            <a:pPr lvl="0">
              <a:buClr>
                <a:srgbClr val="A53010"/>
              </a:buClr>
            </a:pPr>
            <a:r>
              <a:rPr lang="en-US" sz="3200" dirty="0" smtClean="0">
                <a:solidFill>
                  <a:prstClr val="black">
                    <a:lumMod val="75000"/>
                    <a:lumOff val="25000"/>
                  </a:prstClr>
                </a:solidFill>
              </a:rPr>
              <a:t>Examples </a:t>
            </a:r>
            <a:r>
              <a:rPr lang="en-US" sz="3200" dirty="0">
                <a:solidFill>
                  <a:prstClr val="black">
                    <a:lumMod val="75000"/>
                    <a:lumOff val="25000"/>
                  </a:prstClr>
                </a:solidFill>
              </a:rPr>
              <a:t>from the field?</a:t>
            </a:r>
          </a:p>
          <a:p>
            <a:endParaRPr lang="en-US" dirty="0"/>
          </a:p>
        </p:txBody>
      </p:sp>
    </p:spTree>
    <p:extLst>
      <p:ext uri="{BB962C8B-B14F-4D97-AF65-F5344CB8AC3E}">
        <p14:creationId xmlns:p14="http://schemas.microsoft.com/office/powerpoint/2010/main" val="33781473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Management</a:t>
            </a:r>
            <a:endParaRPr lang="en-US" dirty="0"/>
          </a:p>
        </p:txBody>
      </p:sp>
      <p:sp>
        <p:nvSpPr>
          <p:cNvPr id="3" name="Content Placeholder 2"/>
          <p:cNvSpPr>
            <a:spLocks noGrp="1"/>
          </p:cNvSpPr>
          <p:nvPr>
            <p:ph idx="1"/>
          </p:nvPr>
        </p:nvSpPr>
        <p:spPr/>
        <p:txBody>
          <a:bodyPr/>
          <a:lstStyle/>
          <a:p>
            <a:pPr lvl="0">
              <a:buClr>
                <a:srgbClr val="A53010"/>
              </a:buClr>
            </a:pPr>
            <a:r>
              <a:rPr lang="en-US" sz="3200" dirty="0" smtClean="0">
                <a:solidFill>
                  <a:prstClr val="black">
                    <a:lumMod val="75000"/>
                    <a:lumOff val="25000"/>
                  </a:prstClr>
                </a:solidFill>
              </a:rPr>
              <a:t>Examples </a:t>
            </a:r>
            <a:r>
              <a:rPr lang="en-US" sz="3200" dirty="0">
                <a:solidFill>
                  <a:prstClr val="black">
                    <a:lumMod val="75000"/>
                    <a:lumOff val="25000"/>
                  </a:prstClr>
                </a:solidFill>
              </a:rPr>
              <a:t>from the field?</a:t>
            </a:r>
          </a:p>
          <a:p>
            <a:endParaRPr lang="en-US" dirty="0"/>
          </a:p>
        </p:txBody>
      </p:sp>
    </p:spTree>
    <p:extLst>
      <p:ext uri="{BB962C8B-B14F-4D97-AF65-F5344CB8AC3E}">
        <p14:creationId xmlns:p14="http://schemas.microsoft.com/office/powerpoint/2010/main" val="2181310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Knowledge of the state VR system</a:t>
            </a:r>
            <a:endParaRPr lang="en-US" dirty="0"/>
          </a:p>
        </p:txBody>
      </p:sp>
      <p:sp>
        <p:nvSpPr>
          <p:cNvPr id="3" name="Content Placeholder 2"/>
          <p:cNvSpPr>
            <a:spLocks noGrp="1"/>
          </p:cNvSpPr>
          <p:nvPr>
            <p:ph idx="1"/>
          </p:nvPr>
        </p:nvSpPr>
        <p:spPr/>
        <p:txBody>
          <a:bodyPr/>
          <a:lstStyle/>
          <a:p>
            <a:pPr lvl="0">
              <a:buClr>
                <a:srgbClr val="A53010"/>
              </a:buClr>
            </a:pPr>
            <a:r>
              <a:rPr lang="en-US" sz="3200" dirty="0" smtClean="0">
                <a:solidFill>
                  <a:prstClr val="black">
                    <a:lumMod val="75000"/>
                    <a:lumOff val="25000"/>
                  </a:prstClr>
                </a:solidFill>
              </a:rPr>
              <a:t>Examples </a:t>
            </a:r>
            <a:r>
              <a:rPr lang="en-US" sz="3200" dirty="0">
                <a:solidFill>
                  <a:prstClr val="black">
                    <a:lumMod val="75000"/>
                    <a:lumOff val="25000"/>
                  </a:prstClr>
                </a:solidFill>
              </a:rPr>
              <a:t>from the field?</a:t>
            </a:r>
          </a:p>
          <a:p>
            <a:endParaRPr lang="en-US" dirty="0"/>
          </a:p>
        </p:txBody>
      </p:sp>
    </p:spTree>
    <p:extLst>
      <p:ext uri="{BB962C8B-B14F-4D97-AF65-F5344CB8AC3E}">
        <p14:creationId xmlns:p14="http://schemas.microsoft.com/office/powerpoint/2010/main" val="29987982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Critical Thinking</a:t>
            </a:r>
            <a:endParaRPr lang="en-US" dirty="0"/>
          </a:p>
        </p:txBody>
      </p:sp>
      <p:sp>
        <p:nvSpPr>
          <p:cNvPr id="3" name="Content Placeholder 2"/>
          <p:cNvSpPr>
            <a:spLocks noGrp="1"/>
          </p:cNvSpPr>
          <p:nvPr>
            <p:ph idx="1"/>
          </p:nvPr>
        </p:nvSpPr>
        <p:spPr/>
        <p:txBody>
          <a:bodyPr/>
          <a:lstStyle/>
          <a:p>
            <a:pPr lvl="0">
              <a:buClr>
                <a:srgbClr val="A53010"/>
              </a:buClr>
            </a:pPr>
            <a:r>
              <a:rPr lang="en-US" sz="3200" dirty="0" smtClean="0">
                <a:solidFill>
                  <a:prstClr val="black">
                    <a:lumMod val="75000"/>
                    <a:lumOff val="25000"/>
                  </a:prstClr>
                </a:solidFill>
              </a:rPr>
              <a:t>Examples </a:t>
            </a:r>
            <a:r>
              <a:rPr lang="en-US" sz="3200" dirty="0">
                <a:solidFill>
                  <a:prstClr val="black">
                    <a:lumMod val="75000"/>
                    <a:lumOff val="25000"/>
                  </a:prstClr>
                </a:solidFill>
              </a:rPr>
              <a:t>from the field?</a:t>
            </a:r>
          </a:p>
          <a:p>
            <a:endParaRPr lang="en-US" dirty="0"/>
          </a:p>
        </p:txBody>
      </p:sp>
    </p:spTree>
    <p:extLst>
      <p:ext uri="{BB962C8B-B14F-4D97-AF65-F5344CB8AC3E}">
        <p14:creationId xmlns:p14="http://schemas.microsoft.com/office/powerpoint/2010/main" val="13751457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did we miss?</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9346061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Program Manager III:</a:t>
            </a:r>
            <a:br>
              <a:rPr lang="en-US" dirty="0" smtClean="0"/>
            </a:br>
            <a:r>
              <a:rPr lang="en-US" sz="3100" dirty="0" smtClean="0"/>
              <a:t>Program Quality Assurance, Policy, &amp; Planning</a:t>
            </a:r>
            <a:endParaRPr lang="en-US" sz="3100" dirty="0"/>
          </a:p>
        </p:txBody>
      </p:sp>
      <p:sp>
        <p:nvSpPr>
          <p:cNvPr id="3" name="Content Placeholder 2"/>
          <p:cNvSpPr>
            <a:spLocks noGrp="1"/>
          </p:cNvSpPr>
          <p:nvPr>
            <p:ph idx="1"/>
          </p:nvPr>
        </p:nvSpPr>
        <p:spPr>
          <a:xfrm>
            <a:off x="1371600" y="2042160"/>
            <a:ext cx="9822116" cy="4230624"/>
          </a:xfrm>
        </p:spPr>
        <p:txBody>
          <a:bodyPr>
            <a:normAutofit fontScale="85000" lnSpcReduction="20000"/>
          </a:bodyPr>
          <a:lstStyle/>
          <a:p>
            <a:pPr marL="0" indent="0">
              <a:buNone/>
            </a:pPr>
            <a:r>
              <a:rPr lang="en-US" sz="2800" dirty="0" smtClean="0"/>
              <a:t>Selective Qualifications:</a:t>
            </a:r>
          </a:p>
          <a:p>
            <a:r>
              <a:rPr lang="en-US" sz="2100" dirty="0" smtClean="0"/>
              <a:t>knowledge </a:t>
            </a:r>
            <a:r>
              <a:rPr lang="en-US" sz="2100" dirty="0"/>
              <a:t>of the administration of vocational rehabilitation programs including State and federal regulations governing the rehabilitation or disability determination process; </a:t>
            </a:r>
            <a:endParaRPr lang="en-US" sz="2100" dirty="0" smtClean="0"/>
          </a:p>
          <a:p>
            <a:r>
              <a:rPr lang="en-US" sz="2100" dirty="0" smtClean="0"/>
              <a:t>knowledge </a:t>
            </a:r>
            <a:r>
              <a:rPr lang="en-US" sz="2100" dirty="0"/>
              <a:t>of the principles of effective supervision and management of employees; </a:t>
            </a:r>
            <a:endParaRPr lang="en-US" sz="2100" dirty="0" smtClean="0"/>
          </a:p>
          <a:p>
            <a:r>
              <a:rPr lang="en-US" sz="2100" dirty="0" smtClean="0"/>
              <a:t>knowledge </a:t>
            </a:r>
            <a:r>
              <a:rPr lang="en-US" sz="2100" dirty="0"/>
              <a:t>of program evaluation and policy development</a:t>
            </a:r>
            <a:r>
              <a:rPr lang="en-US" sz="2100" dirty="0" smtClean="0"/>
              <a:t>;</a:t>
            </a:r>
          </a:p>
          <a:p>
            <a:r>
              <a:rPr lang="en-US" sz="2100" dirty="0" smtClean="0"/>
              <a:t>knowledge </a:t>
            </a:r>
            <a:r>
              <a:rPr lang="en-US" sz="2100" dirty="0"/>
              <a:t>of principles of organizational planning, budgeting, staffing and management; </a:t>
            </a:r>
            <a:endParaRPr lang="en-US" sz="2100" dirty="0" smtClean="0"/>
          </a:p>
          <a:p>
            <a:r>
              <a:rPr lang="en-US" sz="2100" dirty="0" smtClean="0"/>
              <a:t>ability </a:t>
            </a:r>
            <a:r>
              <a:rPr lang="en-US" sz="2100" dirty="0"/>
              <a:t>to communicate clearly and effectively; </a:t>
            </a:r>
            <a:endParaRPr lang="en-US" sz="2100" dirty="0" smtClean="0"/>
          </a:p>
          <a:p>
            <a:r>
              <a:rPr lang="en-US" sz="2100" dirty="0" smtClean="0"/>
              <a:t>ability </a:t>
            </a:r>
            <a:r>
              <a:rPr lang="en-US" sz="2100" dirty="0"/>
              <a:t>to interpret laws, regulation policies and procedures; </a:t>
            </a:r>
            <a:endParaRPr lang="en-US" sz="2100" dirty="0" smtClean="0"/>
          </a:p>
          <a:p>
            <a:r>
              <a:rPr lang="en-US" sz="2100" dirty="0" smtClean="0"/>
              <a:t>ability </a:t>
            </a:r>
            <a:r>
              <a:rPr lang="en-US" sz="2100" dirty="0"/>
              <a:t>to establish and maintain effective working relationships with other rehabilitation officials, State and federal legislators, employees and the general public.</a:t>
            </a:r>
          </a:p>
        </p:txBody>
      </p:sp>
      <p:sp>
        <p:nvSpPr>
          <p:cNvPr id="4" name="TextBox 3"/>
          <p:cNvSpPr txBox="1"/>
          <p:nvPr/>
        </p:nvSpPr>
        <p:spPr>
          <a:xfrm>
            <a:off x="2592925" y="6245352"/>
            <a:ext cx="6437376" cy="369332"/>
          </a:xfrm>
          <a:prstGeom prst="rect">
            <a:avLst/>
          </a:prstGeom>
          <a:noFill/>
        </p:spPr>
        <p:txBody>
          <a:bodyPr wrap="square" rtlCol="0">
            <a:spAutoFit/>
          </a:bodyPr>
          <a:lstStyle/>
          <a:p>
            <a:r>
              <a:rPr lang="en-US" dirty="0" smtClean="0"/>
              <a:t>State of Maryland Job Openings</a:t>
            </a:r>
            <a:endParaRPr lang="en-US" dirty="0"/>
          </a:p>
        </p:txBody>
      </p:sp>
    </p:spTree>
    <p:extLst>
      <p:ext uri="{BB962C8B-B14F-4D97-AF65-F5344CB8AC3E}">
        <p14:creationId xmlns:p14="http://schemas.microsoft.com/office/powerpoint/2010/main" val="6865330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09"/>
            <a:ext cx="8911687" cy="3798601"/>
          </a:xfrm>
        </p:spPr>
        <p:txBody>
          <a:bodyPr>
            <a:normAutofit fontScale="90000"/>
          </a:bodyPr>
          <a:lstStyle/>
          <a:p>
            <a:r>
              <a:rPr lang="en-US" dirty="0" smtClean="0"/>
              <a:t>Results Question </a:t>
            </a:r>
            <a:r>
              <a:rPr lang="en-US" dirty="0"/>
              <a:t>3</a:t>
            </a:r>
            <a:br>
              <a:rPr lang="en-US" dirty="0"/>
            </a:br>
            <a:r>
              <a:rPr lang="en-US" dirty="0" smtClean="0"/>
              <a:t/>
            </a:r>
            <a:br>
              <a:rPr lang="en-US" dirty="0" smtClean="0"/>
            </a:br>
            <a:r>
              <a:rPr lang="en-US" sz="2200" dirty="0" smtClean="0"/>
              <a:t>How </a:t>
            </a:r>
            <a:r>
              <a:rPr lang="en-US" sz="2200" dirty="0"/>
              <a:t>do these competencies relate to the current competency standards within the fields of rehabilitation and program evaluation</a:t>
            </a:r>
            <a:r>
              <a:rPr lang="en-US" sz="2200" dirty="0" smtClean="0"/>
              <a:t>?</a:t>
            </a:r>
            <a:br>
              <a:rPr lang="en-US" sz="2200" dirty="0" smtClean="0"/>
            </a:br>
            <a:r>
              <a:rPr lang="en-US" sz="2200" dirty="0"/>
              <a:t/>
            </a:r>
            <a:br>
              <a:rPr lang="en-US" sz="2200" dirty="0"/>
            </a:br>
            <a:r>
              <a:rPr lang="en-US" sz="2200" dirty="0" smtClean="0"/>
              <a:t>1. Council on Rehabilitation Education (CORE)</a:t>
            </a:r>
            <a:br>
              <a:rPr lang="en-US" sz="2200" dirty="0" smtClean="0"/>
            </a:br>
            <a:r>
              <a:rPr lang="en-US" sz="2200" dirty="0" smtClean="0"/>
              <a:t>2. Council for Accreditation of Counseling &amp; Related Educational Programs (CACREP)</a:t>
            </a:r>
            <a:r>
              <a:rPr lang="en-US" sz="2200" dirty="0"/>
              <a:t/>
            </a:r>
            <a:br>
              <a:rPr lang="en-US" sz="2200" dirty="0"/>
            </a:br>
            <a:r>
              <a:rPr lang="en-US" sz="2200" dirty="0" smtClean="0"/>
              <a:t>3. Program evaluation competencies (</a:t>
            </a:r>
            <a:r>
              <a:rPr lang="en-US" sz="2200" dirty="0" err="1" smtClean="0"/>
              <a:t>Stevahn</a:t>
            </a:r>
            <a:r>
              <a:rPr lang="en-US" sz="2200" dirty="0" smtClean="0"/>
              <a:t> et al., 2005)</a:t>
            </a:r>
            <a:endParaRPr lang="en-US" sz="2200" dirty="0"/>
          </a:p>
        </p:txBody>
      </p:sp>
    </p:spTree>
    <p:extLst>
      <p:ext uri="{BB962C8B-B14F-4D97-AF65-F5344CB8AC3E}">
        <p14:creationId xmlns:p14="http://schemas.microsoft.com/office/powerpoint/2010/main" val="29648397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Competency Identification</a:t>
            </a:r>
            <a:endParaRPr lang="en-US" dirty="0"/>
          </a:p>
        </p:txBody>
      </p:sp>
      <p:sp>
        <p:nvSpPr>
          <p:cNvPr id="3" name="Content Placeholder 2"/>
          <p:cNvSpPr>
            <a:spLocks noGrp="1"/>
          </p:cNvSpPr>
          <p:nvPr>
            <p:ph idx="1"/>
          </p:nvPr>
        </p:nvSpPr>
        <p:spPr>
          <a:xfrm>
            <a:off x="1772816" y="1660849"/>
            <a:ext cx="9731796" cy="4250373"/>
          </a:xfrm>
        </p:spPr>
        <p:txBody>
          <a:bodyPr/>
          <a:lstStyle/>
          <a:p>
            <a:r>
              <a:rPr lang="en-US" sz="2000" dirty="0" smtClean="0"/>
              <a:t>Competency is the ability to apply knowledge and skills to real world circumstance in order to get a desire outcome (Benner, 1982; </a:t>
            </a:r>
            <a:r>
              <a:rPr lang="en-US" sz="2000" dirty="0" err="1" smtClean="0"/>
              <a:t>Trinder</a:t>
            </a:r>
            <a:r>
              <a:rPr lang="en-US" sz="2000" dirty="0" smtClean="0"/>
              <a:t>, 2008)</a:t>
            </a:r>
          </a:p>
          <a:p>
            <a:pPr lvl="1"/>
            <a:r>
              <a:rPr lang="en-US" sz="2000" dirty="0" smtClean="0"/>
              <a:t>A knowledge base of information that serve as the foundation for understanding</a:t>
            </a:r>
          </a:p>
          <a:p>
            <a:pPr lvl="1"/>
            <a:r>
              <a:rPr lang="en-US" sz="2000" dirty="0" smtClean="0"/>
              <a:t>The skills necessary to successfully apply the knowledge</a:t>
            </a:r>
          </a:p>
          <a:p>
            <a:pPr lvl="1"/>
            <a:r>
              <a:rPr lang="en-US" sz="2000" dirty="0" smtClean="0"/>
              <a:t>The clinical judgment to apply the knowledge and skills appropriately (Dunn et al., 2000</a:t>
            </a:r>
            <a:r>
              <a:rPr lang="en-US" dirty="0" smtClean="0"/>
              <a:t>)</a:t>
            </a:r>
            <a:endParaRPr lang="en-US" dirty="0"/>
          </a:p>
        </p:txBody>
      </p:sp>
    </p:spTree>
    <p:extLst>
      <p:ext uri="{BB962C8B-B14F-4D97-AF65-F5344CB8AC3E}">
        <p14:creationId xmlns:p14="http://schemas.microsoft.com/office/powerpoint/2010/main" val="8654583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22106" y="485192"/>
            <a:ext cx="9582506" cy="6244792"/>
          </a:xfrm>
        </p:spPr>
        <p:txBody>
          <a:bodyPr>
            <a:normAutofit/>
          </a:bodyPr>
          <a:lstStyle/>
          <a:p>
            <a:r>
              <a:rPr lang="en-US" sz="2000" dirty="0" smtClean="0"/>
              <a:t>CORE standards</a:t>
            </a:r>
          </a:p>
          <a:p>
            <a:pPr lvl="1"/>
            <a:r>
              <a:rPr lang="en-US" sz="2000" dirty="0" smtClean="0"/>
              <a:t>Yes: Methodology and data analysis, knowledge of VR</a:t>
            </a:r>
          </a:p>
          <a:p>
            <a:pPr lvl="1"/>
            <a:r>
              <a:rPr lang="en-US" sz="2000" dirty="0" smtClean="0"/>
              <a:t>No: Interpersonal skills and effective communication, project management</a:t>
            </a:r>
          </a:p>
          <a:p>
            <a:pPr lvl="1"/>
            <a:r>
              <a:rPr lang="en-US" sz="2000" dirty="0" smtClean="0"/>
              <a:t>A little: critical thinking (ethical judgement)</a:t>
            </a:r>
          </a:p>
          <a:p>
            <a:r>
              <a:rPr lang="en-US" sz="2000" dirty="0" smtClean="0"/>
              <a:t>CACREP standards</a:t>
            </a:r>
          </a:p>
          <a:p>
            <a:pPr lvl="1"/>
            <a:r>
              <a:rPr lang="en-US" sz="2000" dirty="0"/>
              <a:t>Yes: Methodology and data analysis, knowledge of VR</a:t>
            </a:r>
          </a:p>
          <a:p>
            <a:pPr lvl="1"/>
            <a:r>
              <a:rPr lang="en-US" sz="2000" dirty="0"/>
              <a:t>No: Interpersonal skills and effective communication, project management</a:t>
            </a:r>
          </a:p>
          <a:p>
            <a:pPr lvl="1"/>
            <a:r>
              <a:rPr lang="en-US" sz="2000" dirty="0" smtClean="0"/>
              <a:t>A little: </a:t>
            </a:r>
            <a:r>
              <a:rPr lang="en-US" sz="2000" dirty="0"/>
              <a:t>critical </a:t>
            </a:r>
            <a:r>
              <a:rPr lang="en-US" sz="2000" dirty="0" smtClean="0"/>
              <a:t>thinking (ethical judgment)</a:t>
            </a:r>
            <a:endParaRPr lang="en-US" sz="2000" dirty="0"/>
          </a:p>
          <a:p>
            <a:r>
              <a:rPr lang="en-US" sz="2000" dirty="0" smtClean="0"/>
              <a:t>Program evaluation competencies (</a:t>
            </a:r>
            <a:r>
              <a:rPr lang="en-US" sz="2000" dirty="0" err="1" smtClean="0"/>
              <a:t>Stevahn</a:t>
            </a:r>
            <a:r>
              <a:rPr lang="en-US" sz="2000" dirty="0"/>
              <a:t> </a:t>
            </a:r>
            <a:r>
              <a:rPr lang="en-US" sz="2000" dirty="0" smtClean="0"/>
              <a:t>et al., 2005)</a:t>
            </a:r>
            <a:endParaRPr lang="en-US" sz="2000" dirty="0"/>
          </a:p>
          <a:p>
            <a:pPr lvl="1"/>
            <a:r>
              <a:rPr lang="en-US" sz="2000" dirty="0" smtClean="0"/>
              <a:t>Yes: Methodology and data analysis, interpersonal skills and effective communication, project management, critical thinking</a:t>
            </a:r>
          </a:p>
          <a:p>
            <a:pPr lvl="1"/>
            <a:r>
              <a:rPr lang="en-US" sz="2000" dirty="0" smtClean="0"/>
              <a:t>Maybe: knowledge of state VR system</a:t>
            </a:r>
          </a:p>
        </p:txBody>
      </p:sp>
    </p:spTree>
    <p:extLst>
      <p:ext uri="{BB962C8B-B14F-4D97-AF65-F5344CB8AC3E}">
        <p14:creationId xmlns:p14="http://schemas.microsoft.com/office/powerpoint/2010/main" val="12387338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Results</a:t>
            </a:r>
            <a:endParaRPr lang="en-US" dirty="0"/>
          </a:p>
        </p:txBody>
      </p:sp>
      <p:sp>
        <p:nvSpPr>
          <p:cNvPr id="3" name="Content Placeholder 2"/>
          <p:cNvSpPr>
            <a:spLocks noGrp="1"/>
          </p:cNvSpPr>
          <p:nvPr>
            <p:ph idx="1"/>
          </p:nvPr>
        </p:nvSpPr>
        <p:spPr>
          <a:xfrm>
            <a:off x="2313992" y="1716833"/>
            <a:ext cx="9190620" cy="4665305"/>
          </a:xfrm>
        </p:spPr>
        <p:txBody>
          <a:bodyPr>
            <a:normAutofit/>
          </a:bodyPr>
          <a:lstStyle/>
          <a:p>
            <a:r>
              <a:rPr lang="en-US" sz="2000" dirty="0" smtClean="0"/>
              <a:t>Methodology and data analysis appears to be the most important competency</a:t>
            </a:r>
          </a:p>
          <a:p>
            <a:r>
              <a:rPr lang="en-US" sz="2000" dirty="0" smtClean="0"/>
              <a:t>Report writing and presentation is not a main PEQA VR competency</a:t>
            </a:r>
          </a:p>
          <a:p>
            <a:r>
              <a:rPr lang="en-US" sz="2000" dirty="0" smtClean="0"/>
              <a:t>Project management has emerged as a prominent theme for PEQA specialists in VR</a:t>
            </a:r>
          </a:p>
          <a:p>
            <a:r>
              <a:rPr lang="en-US" sz="2000" dirty="0" smtClean="0"/>
              <a:t>Critical thinking has also emerged and subsumed judgments and objectivity.</a:t>
            </a:r>
          </a:p>
          <a:p>
            <a:r>
              <a:rPr lang="en-US" sz="2000" dirty="0" smtClean="0"/>
              <a:t>CORE and CACREP standards include many of these competencies, but still much room for reinforcing select competencies, like project management, critical thinking, and interpersonal skills and communication outside of the therapeutic relationship</a:t>
            </a:r>
            <a:endParaRPr lang="en-US" sz="2000" dirty="0"/>
          </a:p>
        </p:txBody>
      </p:sp>
    </p:spTree>
    <p:extLst>
      <p:ext uri="{BB962C8B-B14F-4D97-AF65-F5344CB8AC3E}">
        <p14:creationId xmlns:p14="http://schemas.microsoft.com/office/powerpoint/2010/main" val="34389120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Thought Questions and </a:t>
            </a:r>
            <a:br>
              <a:rPr lang="en-US" dirty="0" smtClean="0"/>
            </a:br>
            <a:r>
              <a:rPr lang="en-US" dirty="0" smtClean="0"/>
              <a:t>Final Thoughts</a:t>
            </a:r>
            <a:endParaRPr lang="en-US" dirty="0"/>
          </a:p>
        </p:txBody>
      </p:sp>
      <p:sp>
        <p:nvSpPr>
          <p:cNvPr id="3" name="Content Placeholder 2"/>
          <p:cNvSpPr>
            <a:spLocks noGrp="1"/>
          </p:cNvSpPr>
          <p:nvPr>
            <p:ph idx="1"/>
          </p:nvPr>
        </p:nvSpPr>
        <p:spPr/>
        <p:txBody>
          <a:bodyPr>
            <a:normAutofit/>
          </a:bodyPr>
          <a:lstStyle/>
          <a:p>
            <a:r>
              <a:rPr lang="en-US" sz="2400" dirty="0" smtClean="0"/>
              <a:t>Need for well-balanced and well rounded PEQA professionals in VR</a:t>
            </a:r>
          </a:p>
          <a:p>
            <a:r>
              <a:rPr lang="en-US" sz="2400" dirty="0" smtClean="0"/>
              <a:t>How may these competencies help “accidental evaluators” (</a:t>
            </a:r>
            <a:r>
              <a:rPr lang="en-US" sz="2400" dirty="0" err="1" smtClean="0"/>
              <a:t>Stevahn</a:t>
            </a:r>
            <a:r>
              <a:rPr lang="en-US" sz="2400" dirty="0" smtClean="0"/>
              <a:t> et al., 2005)</a:t>
            </a:r>
          </a:p>
          <a:p>
            <a:r>
              <a:rPr lang="en-US" sz="2400" dirty="0" smtClean="0"/>
              <a:t>How may these competencies help experienced evaluators?</a:t>
            </a:r>
          </a:p>
          <a:p>
            <a:r>
              <a:rPr lang="en-US" sz="2400" dirty="0"/>
              <a:t>How may these competencies enhance professional’s “reflective practice</a:t>
            </a:r>
            <a:r>
              <a:rPr lang="en-US" sz="2400" dirty="0" smtClean="0"/>
              <a:t>”</a:t>
            </a:r>
            <a:endParaRPr lang="en-US" sz="2400" dirty="0"/>
          </a:p>
        </p:txBody>
      </p:sp>
    </p:spTree>
    <p:extLst>
      <p:ext uri="{BB962C8B-B14F-4D97-AF65-F5344CB8AC3E}">
        <p14:creationId xmlns:p14="http://schemas.microsoft.com/office/powerpoint/2010/main" val="37734273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a:xfrm>
            <a:off x="1243584" y="2133600"/>
            <a:ext cx="10261028" cy="3777622"/>
          </a:xfrm>
        </p:spPr>
        <p:txBody>
          <a:bodyPr>
            <a:normAutofit/>
          </a:bodyPr>
          <a:lstStyle/>
          <a:p>
            <a:r>
              <a:rPr lang="en-US" sz="2800" dirty="0" smtClean="0"/>
              <a:t>Scott Sabella, </a:t>
            </a:r>
            <a:r>
              <a:rPr lang="en-US" sz="2800" dirty="0" smtClean="0">
                <a:hlinkClick r:id="rId2"/>
              </a:rPr>
              <a:t>sasabell@buffalo.edu</a:t>
            </a:r>
            <a:r>
              <a:rPr lang="en-US" sz="2800" dirty="0" smtClean="0"/>
              <a:t>, 716-645-1123</a:t>
            </a:r>
          </a:p>
          <a:p>
            <a:r>
              <a:rPr lang="en-US" sz="2800" dirty="0" smtClean="0"/>
              <a:t>Matt “Mark” Markve, </a:t>
            </a:r>
            <a:r>
              <a:rPr lang="en-US" sz="2800" dirty="0" smtClean="0">
                <a:hlinkClick r:id="rId3"/>
              </a:rPr>
              <a:t>matthew.markve@vr.Idaho.gov</a:t>
            </a:r>
            <a:r>
              <a:rPr lang="en-US" sz="2800" dirty="0" smtClean="0"/>
              <a:t>, 208-287-6481</a:t>
            </a:r>
          </a:p>
          <a:p>
            <a:r>
              <a:rPr lang="en-US" sz="2800" dirty="0" smtClean="0"/>
              <a:t>Michael Shoemaker, </a:t>
            </a:r>
            <a:r>
              <a:rPr lang="en-US" sz="2800" dirty="0" smtClean="0">
                <a:hlinkClick r:id="rId4"/>
              </a:rPr>
              <a:t>mtshoemaker@Utah.gov</a:t>
            </a:r>
            <a:r>
              <a:rPr lang="en-US" sz="2800" dirty="0" smtClean="0"/>
              <a:t>, 801-238-4588</a:t>
            </a:r>
            <a:endParaRPr lang="en-US" sz="2800" dirty="0"/>
          </a:p>
        </p:txBody>
      </p:sp>
    </p:spTree>
    <p:extLst>
      <p:ext uri="{BB962C8B-B14F-4D97-AF65-F5344CB8AC3E}">
        <p14:creationId xmlns:p14="http://schemas.microsoft.com/office/powerpoint/2010/main" val="18172800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Why is establishing competencies important?</a:t>
            </a:r>
            <a:endParaRPr lang="en-US" dirty="0"/>
          </a:p>
        </p:txBody>
      </p:sp>
      <p:sp>
        <p:nvSpPr>
          <p:cNvPr id="3" name="Content Placeholder 2"/>
          <p:cNvSpPr>
            <a:spLocks noGrp="1"/>
          </p:cNvSpPr>
          <p:nvPr>
            <p:ph idx="1"/>
          </p:nvPr>
        </p:nvSpPr>
        <p:spPr>
          <a:xfrm>
            <a:off x="2589212" y="2133600"/>
            <a:ext cx="8915400" cy="3828288"/>
          </a:xfrm>
        </p:spPr>
        <p:txBody>
          <a:bodyPr>
            <a:normAutofit/>
          </a:bodyPr>
          <a:lstStyle/>
          <a:p>
            <a:pPr marL="0" indent="0">
              <a:buNone/>
            </a:pPr>
            <a:r>
              <a:rPr lang="en-US" sz="2000" dirty="0" err="1" smtClean="0"/>
              <a:t>Stevahn</a:t>
            </a:r>
            <a:r>
              <a:rPr lang="en-US" sz="2000" dirty="0" smtClean="0"/>
              <a:t> &amp; King, 2005:</a:t>
            </a:r>
          </a:p>
          <a:p>
            <a:r>
              <a:rPr lang="en-US" sz="2000" dirty="0" smtClean="0"/>
              <a:t>Improved training for new and experience professionals</a:t>
            </a:r>
          </a:p>
          <a:p>
            <a:r>
              <a:rPr lang="en-US" sz="2000" dirty="0" smtClean="0"/>
              <a:t>Enhanced reflective practice</a:t>
            </a:r>
          </a:p>
          <a:p>
            <a:r>
              <a:rPr lang="en-US" sz="2000" dirty="0" smtClean="0"/>
              <a:t>The expansion of understanding and research on evaluation</a:t>
            </a:r>
          </a:p>
          <a:p>
            <a:r>
              <a:rPr lang="en-US" sz="2000" dirty="0" smtClean="0"/>
              <a:t>The advancement of the professionalization of the field</a:t>
            </a:r>
          </a:p>
          <a:p>
            <a:pPr lvl="1"/>
            <a:r>
              <a:rPr lang="en-US" sz="2000" dirty="0" smtClean="0"/>
              <a:t>They give the basis for discussion, refinement and potential adoption by credentialing or licensing agencies</a:t>
            </a:r>
          </a:p>
          <a:p>
            <a:r>
              <a:rPr lang="en-US" sz="2000" dirty="0" smtClean="0"/>
              <a:t>Engenders public trust</a:t>
            </a:r>
          </a:p>
        </p:txBody>
      </p:sp>
    </p:spTree>
    <p:extLst>
      <p:ext uri="{BB962C8B-B14F-4D97-AF65-F5344CB8AC3E}">
        <p14:creationId xmlns:p14="http://schemas.microsoft.com/office/powerpoint/2010/main" val="3843786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wipe(down)">
                                      <p:cBhvr>
                                        <p:cTn id="23" dur="580">
                                          <p:stCondLst>
                                            <p:cond delay="0"/>
                                          </p:stCondLst>
                                        </p:cTn>
                                        <p:tgtEl>
                                          <p:spTgt spid="3">
                                            <p:txEl>
                                              <p:pRg st="1" end="1"/>
                                            </p:txEl>
                                          </p:spTgt>
                                        </p:tgtEl>
                                      </p:cBhvr>
                                    </p:animEffect>
                                    <p:anim calcmode="lin" valueType="num">
                                      <p:cBhvr>
                                        <p:cTn id="24"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xEl>
                                              <p:pRg st="1" end="1"/>
                                            </p:txEl>
                                          </p:spTgt>
                                        </p:tgtEl>
                                      </p:cBhvr>
                                      <p:to x="100000" y="60000"/>
                                    </p:animScale>
                                    <p:animScale>
                                      <p:cBhvr>
                                        <p:cTn id="30" dur="166" decel="50000">
                                          <p:stCondLst>
                                            <p:cond delay="676"/>
                                          </p:stCondLst>
                                        </p:cTn>
                                        <p:tgtEl>
                                          <p:spTgt spid="3">
                                            <p:txEl>
                                              <p:pRg st="1" end="1"/>
                                            </p:txEl>
                                          </p:spTgt>
                                        </p:tgtEl>
                                      </p:cBhvr>
                                      <p:to x="100000" y="100000"/>
                                    </p:animScale>
                                    <p:animScale>
                                      <p:cBhvr>
                                        <p:cTn id="31" dur="26">
                                          <p:stCondLst>
                                            <p:cond delay="1312"/>
                                          </p:stCondLst>
                                        </p:cTn>
                                        <p:tgtEl>
                                          <p:spTgt spid="3">
                                            <p:txEl>
                                              <p:pRg st="1" end="1"/>
                                            </p:txEl>
                                          </p:spTgt>
                                        </p:tgtEl>
                                      </p:cBhvr>
                                      <p:to x="100000" y="80000"/>
                                    </p:animScale>
                                    <p:animScale>
                                      <p:cBhvr>
                                        <p:cTn id="32" dur="166" decel="50000">
                                          <p:stCondLst>
                                            <p:cond delay="1338"/>
                                          </p:stCondLst>
                                        </p:cTn>
                                        <p:tgtEl>
                                          <p:spTgt spid="3">
                                            <p:txEl>
                                              <p:pRg st="1" end="1"/>
                                            </p:txEl>
                                          </p:spTgt>
                                        </p:tgtEl>
                                      </p:cBhvr>
                                      <p:to x="100000" y="100000"/>
                                    </p:animScale>
                                    <p:animScale>
                                      <p:cBhvr>
                                        <p:cTn id="33" dur="26">
                                          <p:stCondLst>
                                            <p:cond delay="1642"/>
                                          </p:stCondLst>
                                        </p:cTn>
                                        <p:tgtEl>
                                          <p:spTgt spid="3">
                                            <p:txEl>
                                              <p:pRg st="1" end="1"/>
                                            </p:txEl>
                                          </p:spTgt>
                                        </p:tgtEl>
                                      </p:cBhvr>
                                      <p:to x="100000" y="90000"/>
                                    </p:animScale>
                                    <p:animScale>
                                      <p:cBhvr>
                                        <p:cTn id="34" dur="166" decel="50000">
                                          <p:stCondLst>
                                            <p:cond delay="1668"/>
                                          </p:stCondLst>
                                        </p:cTn>
                                        <p:tgtEl>
                                          <p:spTgt spid="3">
                                            <p:txEl>
                                              <p:pRg st="1" end="1"/>
                                            </p:txEl>
                                          </p:spTgt>
                                        </p:tgtEl>
                                      </p:cBhvr>
                                      <p:to x="100000" y="100000"/>
                                    </p:animScale>
                                    <p:animScale>
                                      <p:cBhvr>
                                        <p:cTn id="35" dur="26">
                                          <p:stCondLst>
                                            <p:cond delay="1808"/>
                                          </p:stCondLst>
                                        </p:cTn>
                                        <p:tgtEl>
                                          <p:spTgt spid="3">
                                            <p:txEl>
                                              <p:pRg st="1" end="1"/>
                                            </p:txEl>
                                          </p:spTgt>
                                        </p:tgtEl>
                                      </p:cBhvr>
                                      <p:to x="100000" y="95000"/>
                                    </p:animScale>
                                    <p:animScale>
                                      <p:cBhvr>
                                        <p:cTn id="36" dur="166" decel="50000">
                                          <p:stCondLst>
                                            <p:cond delay="1834"/>
                                          </p:stCondLst>
                                        </p:cTn>
                                        <p:tgtEl>
                                          <p:spTgt spid="3">
                                            <p:txEl>
                                              <p:pRg st="1" end="1"/>
                                            </p:txEl>
                                          </p:spTgt>
                                        </p:tgtEl>
                                      </p:cBhvr>
                                      <p:to x="100000" y="100000"/>
                                    </p:animScale>
                                  </p:childTnLst>
                                </p:cTn>
                              </p:par>
                              <p:par>
                                <p:cTn id="37" presetID="26" presetClass="entr" presetSubtype="0" fill="hold" nodeType="with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animEffect transition="in" filter="wipe(down)">
                                      <p:cBhvr>
                                        <p:cTn id="39" dur="580">
                                          <p:stCondLst>
                                            <p:cond delay="0"/>
                                          </p:stCondLst>
                                        </p:cTn>
                                        <p:tgtEl>
                                          <p:spTgt spid="3">
                                            <p:txEl>
                                              <p:pRg st="2" end="2"/>
                                            </p:txEl>
                                          </p:spTgt>
                                        </p:tgtEl>
                                      </p:cBhvr>
                                    </p:animEffect>
                                    <p:anim calcmode="lin" valueType="num">
                                      <p:cBhvr>
                                        <p:cTn id="40"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3">
                                            <p:txEl>
                                              <p:pRg st="2" end="2"/>
                                            </p:txEl>
                                          </p:spTgt>
                                        </p:tgtEl>
                                      </p:cBhvr>
                                      <p:to x="100000" y="60000"/>
                                    </p:animScale>
                                    <p:animScale>
                                      <p:cBhvr>
                                        <p:cTn id="46" dur="166" decel="50000">
                                          <p:stCondLst>
                                            <p:cond delay="676"/>
                                          </p:stCondLst>
                                        </p:cTn>
                                        <p:tgtEl>
                                          <p:spTgt spid="3">
                                            <p:txEl>
                                              <p:pRg st="2" end="2"/>
                                            </p:txEl>
                                          </p:spTgt>
                                        </p:tgtEl>
                                      </p:cBhvr>
                                      <p:to x="100000" y="100000"/>
                                    </p:animScale>
                                    <p:animScale>
                                      <p:cBhvr>
                                        <p:cTn id="47" dur="26">
                                          <p:stCondLst>
                                            <p:cond delay="1312"/>
                                          </p:stCondLst>
                                        </p:cTn>
                                        <p:tgtEl>
                                          <p:spTgt spid="3">
                                            <p:txEl>
                                              <p:pRg st="2" end="2"/>
                                            </p:txEl>
                                          </p:spTgt>
                                        </p:tgtEl>
                                      </p:cBhvr>
                                      <p:to x="100000" y="80000"/>
                                    </p:animScale>
                                    <p:animScale>
                                      <p:cBhvr>
                                        <p:cTn id="48" dur="166" decel="50000">
                                          <p:stCondLst>
                                            <p:cond delay="1338"/>
                                          </p:stCondLst>
                                        </p:cTn>
                                        <p:tgtEl>
                                          <p:spTgt spid="3">
                                            <p:txEl>
                                              <p:pRg st="2" end="2"/>
                                            </p:txEl>
                                          </p:spTgt>
                                        </p:tgtEl>
                                      </p:cBhvr>
                                      <p:to x="100000" y="100000"/>
                                    </p:animScale>
                                    <p:animScale>
                                      <p:cBhvr>
                                        <p:cTn id="49" dur="26">
                                          <p:stCondLst>
                                            <p:cond delay="1642"/>
                                          </p:stCondLst>
                                        </p:cTn>
                                        <p:tgtEl>
                                          <p:spTgt spid="3">
                                            <p:txEl>
                                              <p:pRg st="2" end="2"/>
                                            </p:txEl>
                                          </p:spTgt>
                                        </p:tgtEl>
                                      </p:cBhvr>
                                      <p:to x="100000" y="90000"/>
                                    </p:animScale>
                                    <p:animScale>
                                      <p:cBhvr>
                                        <p:cTn id="50" dur="166" decel="50000">
                                          <p:stCondLst>
                                            <p:cond delay="1668"/>
                                          </p:stCondLst>
                                        </p:cTn>
                                        <p:tgtEl>
                                          <p:spTgt spid="3">
                                            <p:txEl>
                                              <p:pRg st="2" end="2"/>
                                            </p:txEl>
                                          </p:spTgt>
                                        </p:tgtEl>
                                      </p:cBhvr>
                                      <p:to x="100000" y="100000"/>
                                    </p:animScale>
                                    <p:animScale>
                                      <p:cBhvr>
                                        <p:cTn id="51" dur="26">
                                          <p:stCondLst>
                                            <p:cond delay="1808"/>
                                          </p:stCondLst>
                                        </p:cTn>
                                        <p:tgtEl>
                                          <p:spTgt spid="3">
                                            <p:txEl>
                                              <p:pRg st="2" end="2"/>
                                            </p:txEl>
                                          </p:spTgt>
                                        </p:tgtEl>
                                      </p:cBhvr>
                                      <p:to x="100000" y="95000"/>
                                    </p:animScale>
                                    <p:animScale>
                                      <p:cBhvr>
                                        <p:cTn id="52" dur="166" decel="50000">
                                          <p:stCondLst>
                                            <p:cond delay="1834"/>
                                          </p:stCondLst>
                                        </p:cTn>
                                        <p:tgtEl>
                                          <p:spTgt spid="3">
                                            <p:txEl>
                                              <p:pRg st="2" end="2"/>
                                            </p:txEl>
                                          </p:spTgt>
                                        </p:tgtEl>
                                      </p:cBhvr>
                                      <p:to x="100000" y="100000"/>
                                    </p:animScale>
                                  </p:childTnLst>
                                </p:cTn>
                              </p:par>
                              <p:par>
                                <p:cTn id="53" presetID="26" presetClass="entr" presetSubtype="0" fill="hold" nodeType="withEffect">
                                  <p:stCondLst>
                                    <p:cond delay="0"/>
                                  </p:stCondLst>
                                  <p:childTnLst>
                                    <p:set>
                                      <p:cBhvr>
                                        <p:cTn id="54" dur="1" fill="hold">
                                          <p:stCondLst>
                                            <p:cond delay="0"/>
                                          </p:stCondLst>
                                        </p:cTn>
                                        <p:tgtEl>
                                          <p:spTgt spid="3">
                                            <p:txEl>
                                              <p:pRg st="3" end="3"/>
                                            </p:txEl>
                                          </p:spTgt>
                                        </p:tgtEl>
                                        <p:attrNameLst>
                                          <p:attrName>style.visibility</p:attrName>
                                        </p:attrNameLst>
                                      </p:cBhvr>
                                      <p:to>
                                        <p:strVal val="visible"/>
                                      </p:to>
                                    </p:set>
                                    <p:animEffect transition="in" filter="wipe(down)">
                                      <p:cBhvr>
                                        <p:cTn id="55" dur="580">
                                          <p:stCondLst>
                                            <p:cond delay="0"/>
                                          </p:stCondLst>
                                        </p:cTn>
                                        <p:tgtEl>
                                          <p:spTgt spid="3">
                                            <p:txEl>
                                              <p:pRg st="3" end="3"/>
                                            </p:txEl>
                                          </p:spTgt>
                                        </p:tgtEl>
                                      </p:cBhvr>
                                    </p:animEffect>
                                    <p:anim calcmode="lin" valueType="num">
                                      <p:cBhvr>
                                        <p:cTn id="56"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1" dur="26">
                                          <p:stCondLst>
                                            <p:cond delay="650"/>
                                          </p:stCondLst>
                                        </p:cTn>
                                        <p:tgtEl>
                                          <p:spTgt spid="3">
                                            <p:txEl>
                                              <p:pRg st="3" end="3"/>
                                            </p:txEl>
                                          </p:spTgt>
                                        </p:tgtEl>
                                      </p:cBhvr>
                                      <p:to x="100000" y="60000"/>
                                    </p:animScale>
                                    <p:animScale>
                                      <p:cBhvr>
                                        <p:cTn id="62" dur="166" decel="50000">
                                          <p:stCondLst>
                                            <p:cond delay="676"/>
                                          </p:stCondLst>
                                        </p:cTn>
                                        <p:tgtEl>
                                          <p:spTgt spid="3">
                                            <p:txEl>
                                              <p:pRg st="3" end="3"/>
                                            </p:txEl>
                                          </p:spTgt>
                                        </p:tgtEl>
                                      </p:cBhvr>
                                      <p:to x="100000" y="100000"/>
                                    </p:animScale>
                                    <p:animScale>
                                      <p:cBhvr>
                                        <p:cTn id="63" dur="26">
                                          <p:stCondLst>
                                            <p:cond delay="1312"/>
                                          </p:stCondLst>
                                        </p:cTn>
                                        <p:tgtEl>
                                          <p:spTgt spid="3">
                                            <p:txEl>
                                              <p:pRg st="3" end="3"/>
                                            </p:txEl>
                                          </p:spTgt>
                                        </p:tgtEl>
                                      </p:cBhvr>
                                      <p:to x="100000" y="80000"/>
                                    </p:animScale>
                                    <p:animScale>
                                      <p:cBhvr>
                                        <p:cTn id="64" dur="166" decel="50000">
                                          <p:stCondLst>
                                            <p:cond delay="1338"/>
                                          </p:stCondLst>
                                        </p:cTn>
                                        <p:tgtEl>
                                          <p:spTgt spid="3">
                                            <p:txEl>
                                              <p:pRg st="3" end="3"/>
                                            </p:txEl>
                                          </p:spTgt>
                                        </p:tgtEl>
                                      </p:cBhvr>
                                      <p:to x="100000" y="100000"/>
                                    </p:animScale>
                                    <p:animScale>
                                      <p:cBhvr>
                                        <p:cTn id="65" dur="26">
                                          <p:stCondLst>
                                            <p:cond delay="1642"/>
                                          </p:stCondLst>
                                        </p:cTn>
                                        <p:tgtEl>
                                          <p:spTgt spid="3">
                                            <p:txEl>
                                              <p:pRg st="3" end="3"/>
                                            </p:txEl>
                                          </p:spTgt>
                                        </p:tgtEl>
                                      </p:cBhvr>
                                      <p:to x="100000" y="90000"/>
                                    </p:animScale>
                                    <p:animScale>
                                      <p:cBhvr>
                                        <p:cTn id="66" dur="166" decel="50000">
                                          <p:stCondLst>
                                            <p:cond delay="1668"/>
                                          </p:stCondLst>
                                        </p:cTn>
                                        <p:tgtEl>
                                          <p:spTgt spid="3">
                                            <p:txEl>
                                              <p:pRg st="3" end="3"/>
                                            </p:txEl>
                                          </p:spTgt>
                                        </p:tgtEl>
                                      </p:cBhvr>
                                      <p:to x="100000" y="100000"/>
                                    </p:animScale>
                                    <p:animScale>
                                      <p:cBhvr>
                                        <p:cTn id="67" dur="26">
                                          <p:stCondLst>
                                            <p:cond delay="1808"/>
                                          </p:stCondLst>
                                        </p:cTn>
                                        <p:tgtEl>
                                          <p:spTgt spid="3">
                                            <p:txEl>
                                              <p:pRg st="3" end="3"/>
                                            </p:txEl>
                                          </p:spTgt>
                                        </p:tgtEl>
                                      </p:cBhvr>
                                      <p:to x="100000" y="95000"/>
                                    </p:animScale>
                                    <p:animScale>
                                      <p:cBhvr>
                                        <p:cTn id="68" dur="166" decel="50000">
                                          <p:stCondLst>
                                            <p:cond delay="1834"/>
                                          </p:stCondLst>
                                        </p:cTn>
                                        <p:tgtEl>
                                          <p:spTgt spid="3">
                                            <p:txEl>
                                              <p:pRg st="3" end="3"/>
                                            </p:txEl>
                                          </p:spTgt>
                                        </p:tgtEl>
                                      </p:cBhvr>
                                      <p:to x="100000" y="100000"/>
                                    </p:animScale>
                                  </p:childTnLst>
                                </p:cTn>
                              </p:par>
                              <p:par>
                                <p:cTn id="69" presetID="26" presetClass="entr" presetSubtype="0" fill="hold" nodeType="withEffect">
                                  <p:stCondLst>
                                    <p:cond delay="0"/>
                                  </p:stCondLst>
                                  <p:childTnLst>
                                    <p:set>
                                      <p:cBhvr>
                                        <p:cTn id="70" dur="1" fill="hold">
                                          <p:stCondLst>
                                            <p:cond delay="0"/>
                                          </p:stCondLst>
                                        </p:cTn>
                                        <p:tgtEl>
                                          <p:spTgt spid="3">
                                            <p:txEl>
                                              <p:pRg st="4" end="4"/>
                                            </p:txEl>
                                          </p:spTgt>
                                        </p:tgtEl>
                                        <p:attrNameLst>
                                          <p:attrName>style.visibility</p:attrName>
                                        </p:attrNameLst>
                                      </p:cBhvr>
                                      <p:to>
                                        <p:strVal val="visible"/>
                                      </p:to>
                                    </p:set>
                                    <p:animEffect transition="in" filter="wipe(down)">
                                      <p:cBhvr>
                                        <p:cTn id="71" dur="580">
                                          <p:stCondLst>
                                            <p:cond delay="0"/>
                                          </p:stCondLst>
                                        </p:cTn>
                                        <p:tgtEl>
                                          <p:spTgt spid="3">
                                            <p:txEl>
                                              <p:pRg st="4" end="4"/>
                                            </p:txEl>
                                          </p:spTgt>
                                        </p:tgtEl>
                                      </p:cBhvr>
                                    </p:animEffect>
                                    <p:anim calcmode="lin" valueType="num">
                                      <p:cBhvr>
                                        <p:cTn id="72"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77" dur="26">
                                          <p:stCondLst>
                                            <p:cond delay="650"/>
                                          </p:stCondLst>
                                        </p:cTn>
                                        <p:tgtEl>
                                          <p:spTgt spid="3">
                                            <p:txEl>
                                              <p:pRg st="4" end="4"/>
                                            </p:txEl>
                                          </p:spTgt>
                                        </p:tgtEl>
                                      </p:cBhvr>
                                      <p:to x="100000" y="60000"/>
                                    </p:animScale>
                                    <p:animScale>
                                      <p:cBhvr>
                                        <p:cTn id="78" dur="166" decel="50000">
                                          <p:stCondLst>
                                            <p:cond delay="676"/>
                                          </p:stCondLst>
                                        </p:cTn>
                                        <p:tgtEl>
                                          <p:spTgt spid="3">
                                            <p:txEl>
                                              <p:pRg st="4" end="4"/>
                                            </p:txEl>
                                          </p:spTgt>
                                        </p:tgtEl>
                                      </p:cBhvr>
                                      <p:to x="100000" y="100000"/>
                                    </p:animScale>
                                    <p:animScale>
                                      <p:cBhvr>
                                        <p:cTn id="79" dur="26">
                                          <p:stCondLst>
                                            <p:cond delay="1312"/>
                                          </p:stCondLst>
                                        </p:cTn>
                                        <p:tgtEl>
                                          <p:spTgt spid="3">
                                            <p:txEl>
                                              <p:pRg st="4" end="4"/>
                                            </p:txEl>
                                          </p:spTgt>
                                        </p:tgtEl>
                                      </p:cBhvr>
                                      <p:to x="100000" y="80000"/>
                                    </p:animScale>
                                    <p:animScale>
                                      <p:cBhvr>
                                        <p:cTn id="80" dur="166" decel="50000">
                                          <p:stCondLst>
                                            <p:cond delay="1338"/>
                                          </p:stCondLst>
                                        </p:cTn>
                                        <p:tgtEl>
                                          <p:spTgt spid="3">
                                            <p:txEl>
                                              <p:pRg st="4" end="4"/>
                                            </p:txEl>
                                          </p:spTgt>
                                        </p:tgtEl>
                                      </p:cBhvr>
                                      <p:to x="100000" y="100000"/>
                                    </p:animScale>
                                    <p:animScale>
                                      <p:cBhvr>
                                        <p:cTn id="81" dur="26">
                                          <p:stCondLst>
                                            <p:cond delay="1642"/>
                                          </p:stCondLst>
                                        </p:cTn>
                                        <p:tgtEl>
                                          <p:spTgt spid="3">
                                            <p:txEl>
                                              <p:pRg st="4" end="4"/>
                                            </p:txEl>
                                          </p:spTgt>
                                        </p:tgtEl>
                                      </p:cBhvr>
                                      <p:to x="100000" y="90000"/>
                                    </p:animScale>
                                    <p:animScale>
                                      <p:cBhvr>
                                        <p:cTn id="82" dur="166" decel="50000">
                                          <p:stCondLst>
                                            <p:cond delay="1668"/>
                                          </p:stCondLst>
                                        </p:cTn>
                                        <p:tgtEl>
                                          <p:spTgt spid="3">
                                            <p:txEl>
                                              <p:pRg st="4" end="4"/>
                                            </p:txEl>
                                          </p:spTgt>
                                        </p:tgtEl>
                                      </p:cBhvr>
                                      <p:to x="100000" y="100000"/>
                                    </p:animScale>
                                    <p:animScale>
                                      <p:cBhvr>
                                        <p:cTn id="83" dur="26">
                                          <p:stCondLst>
                                            <p:cond delay="1808"/>
                                          </p:stCondLst>
                                        </p:cTn>
                                        <p:tgtEl>
                                          <p:spTgt spid="3">
                                            <p:txEl>
                                              <p:pRg st="4" end="4"/>
                                            </p:txEl>
                                          </p:spTgt>
                                        </p:tgtEl>
                                      </p:cBhvr>
                                      <p:to x="100000" y="95000"/>
                                    </p:animScale>
                                    <p:animScale>
                                      <p:cBhvr>
                                        <p:cTn id="84" dur="166" decel="50000">
                                          <p:stCondLst>
                                            <p:cond delay="1834"/>
                                          </p:stCondLst>
                                        </p:cTn>
                                        <p:tgtEl>
                                          <p:spTgt spid="3">
                                            <p:txEl>
                                              <p:pRg st="4" end="4"/>
                                            </p:txEl>
                                          </p:spTgt>
                                        </p:tgtEl>
                                      </p:cBhvr>
                                      <p:to x="100000" y="100000"/>
                                    </p:animScale>
                                  </p:childTnLst>
                                </p:cTn>
                              </p:par>
                              <p:par>
                                <p:cTn id="85" presetID="26" presetClass="entr" presetSubtype="0" fill="hold" nodeType="withEffect">
                                  <p:stCondLst>
                                    <p:cond delay="0"/>
                                  </p:stCondLst>
                                  <p:childTnLst>
                                    <p:set>
                                      <p:cBhvr>
                                        <p:cTn id="86" dur="1" fill="hold">
                                          <p:stCondLst>
                                            <p:cond delay="0"/>
                                          </p:stCondLst>
                                        </p:cTn>
                                        <p:tgtEl>
                                          <p:spTgt spid="3">
                                            <p:txEl>
                                              <p:pRg st="5" end="5"/>
                                            </p:txEl>
                                          </p:spTgt>
                                        </p:tgtEl>
                                        <p:attrNameLst>
                                          <p:attrName>style.visibility</p:attrName>
                                        </p:attrNameLst>
                                      </p:cBhvr>
                                      <p:to>
                                        <p:strVal val="visible"/>
                                      </p:to>
                                    </p:set>
                                    <p:animEffect transition="in" filter="wipe(down)">
                                      <p:cBhvr>
                                        <p:cTn id="87" dur="580">
                                          <p:stCondLst>
                                            <p:cond delay="0"/>
                                          </p:stCondLst>
                                        </p:cTn>
                                        <p:tgtEl>
                                          <p:spTgt spid="3">
                                            <p:txEl>
                                              <p:pRg st="5" end="5"/>
                                            </p:txEl>
                                          </p:spTgt>
                                        </p:tgtEl>
                                      </p:cBhvr>
                                    </p:animEffect>
                                    <p:anim calcmode="lin" valueType="num">
                                      <p:cBhvr>
                                        <p:cTn id="88"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89"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90"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91"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92"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93" dur="26">
                                          <p:stCondLst>
                                            <p:cond delay="650"/>
                                          </p:stCondLst>
                                        </p:cTn>
                                        <p:tgtEl>
                                          <p:spTgt spid="3">
                                            <p:txEl>
                                              <p:pRg st="5" end="5"/>
                                            </p:txEl>
                                          </p:spTgt>
                                        </p:tgtEl>
                                      </p:cBhvr>
                                      <p:to x="100000" y="60000"/>
                                    </p:animScale>
                                    <p:animScale>
                                      <p:cBhvr>
                                        <p:cTn id="94" dur="166" decel="50000">
                                          <p:stCondLst>
                                            <p:cond delay="676"/>
                                          </p:stCondLst>
                                        </p:cTn>
                                        <p:tgtEl>
                                          <p:spTgt spid="3">
                                            <p:txEl>
                                              <p:pRg st="5" end="5"/>
                                            </p:txEl>
                                          </p:spTgt>
                                        </p:tgtEl>
                                      </p:cBhvr>
                                      <p:to x="100000" y="100000"/>
                                    </p:animScale>
                                    <p:animScale>
                                      <p:cBhvr>
                                        <p:cTn id="95" dur="26">
                                          <p:stCondLst>
                                            <p:cond delay="1312"/>
                                          </p:stCondLst>
                                        </p:cTn>
                                        <p:tgtEl>
                                          <p:spTgt spid="3">
                                            <p:txEl>
                                              <p:pRg st="5" end="5"/>
                                            </p:txEl>
                                          </p:spTgt>
                                        </p:tgtEl>
                                      </p:cBhvr>
                                      <p:to x="100000" y="80000"/>
                                    </p:animScale>
                                    <p:animScale>
                                      <p:cBhvr>
                                        <p:cTn id="96" dur="166" decel="50000">
                                          <p:stCondLst>
                                            <p:cond delay="1338"/>
                                          </p:stCondLst>
                                        </p:cTn>
                                        <p:tgtEl>
                                          <p:spTgt spid="3">
                                            <p:txEl>
                                              <p:pRg st="5" end="5"/>
                                            </p:txEl>
                                          </p:spTgt>
                                        </p:tgtEl>
                                      </p:cBhvr>
                                      <p:to x="100000" y="100000"/>
                                    </p:animScale>
                                    <p:animScale>
                                      <p:cBhvr>
                                        <p:cTn id="97" dur="26">
                                          <p:stCondLst>
                                            <p:cond delay="1642"/>
                                          </p:stCondLst>
                                        </p:cTn>
                                        <p:tgtEl>
                                          <p:spTgt spid="3">
                                            <p:txEl>
                                              <p:pRg st="5" end="5"/>
                                            </p:txEl>
                                          </p:spTgt>
                                        </p:tgtEl>
                                      </p:cBhvr>
                                      <p:to x="100000" y="90000"/>
                                    </p:animScale>
                                    <p:animScale>
                                      <p:cBhvr>
                                        <p:cTn id="98" dur="166" decel="50000">
                                          <p:stCondLst>
                                            <p:cond delay="1668"/>
                                          </p:stCondLst>
                                        </p:cTn>
                                        <p:tgtEl>
                                          <p:spTgt spid="3">
                                            <p:txEl>
                                              <p:pRg st="5" end="5"/>
                                            </p:txEl>
                                          </p:spTgt>
                                        </p:tgtEl>
                                      </p:cBhvr>
                                      <p:to x="100000" y="100000"/>
                                    </p:animScale>
                                    <p:animScale>
                                      <p:cBhvr>
                                        <p:cTn id="99" dur="26">
                                          <p:stCondLst>
                                            <p:cond delay="1808"/>
                                          </p:stCondLst>
                                        </p:cTn>
                                        <p:tgtEl>
                                          <p:spTgt spid="3">
                                            <p:txEl>
                                              <p:pRg st="5" end="5"/>
                                            </p:txEl>
                                          </p:spTgt>
                                        </p:tgtEl>
                                      </p:cBhvr>
                                      <p:to x="100000" y="95000"/>
                                    </p:animScale>
                                    <p:animScale>
                                      <p:cBhvr>
                                        <p:cTn id="100" dur="166" decel="50000">
                                          <p:stCondLst>
                                            <p:cond delay="1834"/>
                                          </p:stCondLst>
                                        </p:cTn>
                                        <p:tgtEl>
                                          <p:spTgt spid="3">
                                            <p:txEl>
                                              <p:pRg st="5" end="5"/>
                                            </p:txEl>
                                          </p:spTgt>
                                        </p:tgtEl>
                                      </p:cBhvr>
                                      <p:to x="100000" y="100000"/>
                                    </p:animScale>
                                  </p:childTnLst>
                                </p:cTn>
                              </p:par>
                              <p:par>
                                <p:cTn id="101" presetID="26" presetClass="entr" presetSubtype="0" fill="hold" nodeType="withEffect">
                                  <p:stCondLst>
                                    <p:cond delay="0"/>
                                  </p:stCondLst>
                                  <p:childTnLst>
                                    <p:set>
                                      <p:cBhvr>
                                        <p:cTn id="102" dur="1" fill="hold">
                                          <p:stCondLst>
                                            <p:cond delay="0"/>
                                          </p:stCondLst>
                                        </p:cTn>
                                        <p:tgtEl>
                                          <p:spTgt spid="3">
                                            <p:txEl>
                                              <p:pRg st="6" end="6"/>
                                            </p:txEl>
                                          </p:spTgt>
                                        </p:tgtEl>
                                        <p:attrNameLst>
                                          <p:attrName>style.visibility</p:attrName>
                                        </p:attrNameLst>
                                      </p:cBhvr>
                                      <p:to>
                                        <p:strVal val="visible"/>
                                      </p:to>
                                    </p:set>
                                    <p:animEffect transition="in" filter="wipe(down)">
                                      <p:cBhvr>
                                        <p:cTn id="103" dur="580">
                                          <p:stCondLst>
                                            <p:cond delay="0"/>
                                          </p:stCondLst>
                                        </p:cTn>
                                        <p:tgtEl>
                                          <p:spTgt spid="3">
                                            <p:txEl>
                                              <p:pRg st="6" end="6"/>
                                            </p:txEl>
                                          </p:spTgt>
                                        </p:tgtEl>
                                      </p:cBhvr>
                                    </p:animEffect>
                                    <p:anim calcmode="lin" valueType="num">
                                      <p:cBhvr>
                                        <p:cTn id="104"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105"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06"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07"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08"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109" dur="26">
                                          <p:stCondLst>
                                            <p:cond delay="650"/>
                                          </p:stCondLst>
                                        </p:cTn>
                                        <p:tgtEl>
                                          <p:spTgt spid="3">
                                            <p:txEl>
                                              <p:pRg st="6" end="6"/>
                                            </p:txEl>
                                          </p:spTgt>
                                        </p:tgtEl>
                                      </p:cBhvr>
                                      <p:to x="100000" y="60000"/>
                                    </p:animScale>
                                    <p:animScale>
                                      <p:cBhvr>
                                        <p:cTn id="110" dur="166" decel="50000">
                                          <p:stCondLst>
                                            <p:cond delay="676"/>
                                          </p:stCondLst>
                                        </p:cTn>
                                        <p:tgtEl>
                                          <p:spTgt spid="3">
                                            <p:txEl>
                                              <p:pRg st="6" end="6"/>
                                            </p:txEl>
                                          </p:spTgt>
                                        </p:tgtEl>
                                      </p:cBhvr>
                                      <p:to x="100000" y="100000"/>
                                    </p:animScale>
                                    <p:animScale>
                                      <p:cBhvr>
                                        <p:cTn id="111" dur="26">
                                          <p:stCondLst>
                                            <p:cond delay="1312"/>
                                          </p:stCondLst>
                                        </p:cTn>
                                        <p:tgtEl>
                                          <p:spTgt spid="3">
                                            <p:txEl>
                                              <p:pRg st="6" end="6"/>
                                            </p:txEl>
                                          </p:spTgt>
                                        </p:tgtEl>
                                      </p:cBhvr>
                                      <p:to x="100000" y="80000"/>
                                    </p:animScale>
                                    <p:animScale>
                                      <p:cBhvr>
                                        <p:cTn id="112" dur="166" decel="50000">
                                          <p:stCondLst>
                                            <p:cond delay="1338"/>
                                          </p:stCondLst>
                                        </p:cTn>
                                        <p:tgtEl>
                                          <p:spTgt spid="3">
                                            <p:txEl>
                                              <p:pRg st="6" end="6"/>
                                            </p:txEl>
                                          </p:spTgt>
                                        </p:tgtEl>
                                      </p:cBhvr>
                                      <p:to x="100000" y="100000"/>
                                    </p:animScale>
                                    <p:animScale>
                                      <p:cBhvr>
                                        <p:cTn id="113" dur="26">
                                          <p:stCondLst>
                                            <p:cond delay="1642"/>
                                          </p:stCondLst>
                                        </p:cTn>
                                        <p:tgtEl>
                                          <p:spTgt spid="3">
                                            <p:txEl>
                                              <p:pRg st="6" end="6"/>
                                            </p:txEl>
                                          </p:spTgt>
                                        </p:tgtEl>
                                      </p:cBhvr>
                                      <p:to x="100000" y="90000"/>
                                    </p:animScale>
                                    <p:animScale>
                                      <p:cBhvr>
                                        <p:cTn id="114" dur="166" decel="50000">
                                          <p:stCondLst>
                                            <p:cond delay="1668"/>
                                          </p:stCondLst>
                                        </p:cTn>
                                        <p:tgtEl>
                                          <p:spTgt spid="3">
                                            <p:txEl>
                                              <p:pRg st="6" end="6"/>
                                            </p:txEl>
                                          </p:spTgt>
                                        </p:tgtEl>
                                      </p:cBhvr>
                                      <p:to x="100000" y="100000"/>
                                    </p:animScale>
                                    <p:animScale>
                                      <p:cBhvr>
                                        <p:cTn id="115" dur="26">
                                          <p:stCondLst>
                                            <p:cond delay="1808"/>
                                          </p:stCondLst>
                                        </p:cTn>
                                        <p:tgtEl>
                                          <p:spTgt spid="3">
                                            <p:txEl>
                                              <p:pRg st="6" end="6"/>
                                            </p:txEl>
                                          </p:spTgt>
                                        </p:tgtEl>
                                      </p:cBhvr>
                                      <p:to x="100000" y="95000"/>
                                    </p:animScale>
                                    <p:animScale>
                                      <p:cBhvr>
                                        <p:cTn id="116" dur="166" decel="50000">
                                          <p:stCondLst>
                                            <p:cond delay="1834"/>
                                          </p:stCondLst>
                                        </p:cTn>
                                        <p:tgtEl>
                                          <p:spTgt spid="3">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Brief History of the Project</a:t>
            </a:r>
            <a:endParaRPr lang="en-US" dirty="0"/>
          </a:p>
        </p:txBody>
      </p:sp>
      <p:sp>
        <p:nvSpPr>
          <p:cNvPr id="3" name="Content Placeholder 2"/>
          <p:cNvSpPr>
            <a:spLocks noGrp="1"/>
          </p:cNvSpPr>
          <p:nvPr>
            <p:ph idx="1"/>
          </p:nvPr>
        </p:nvSpPr>
        <p:spPr/>
        <p:txBody>
          <a:bodyPr>
            <a:normAutofit/>
          </a:bodyPr>
          <a:lstStyle/>
          <a:p>
            <a:r>
              <a:rPr lang="en-US" sz="2400" dirty="0" smtClean="0"/>
              <a:t>Summit Group </a:t>
            </a:r>
          </a:p>
          <a:p>
            <a:r>
              <a:rPr lang="en-US" sz="2400" dirty="0" smtClean="0"/>
              <a:t>IRI on Performance Management</a:t>
            </a:r>
          </a:p>
          <a:p>
            <a:r>
              <a:rPr lang="en-US" sz="2400" dirty="0" smtClean="0"/>
              <a:t>Listserv question “What are the 5 main competencies that VR program evaluators need to be effective?”</a:t>
            </a:r>
          </a:p>
          <a:p>
            <a:r>
              <a:rPr lang="en-US" sz="2400" dirty="0" smtClean="0"/>
              <a:t>Qualitative thematic analysis conducted on the 24 respondents with 111 different unique statements</a:t>
            </a:r>
          </a:p>
        </p:txBody>
      </p:sp>
    </p:spTree>
    <p:extLst>
      <p:ext uri="{BB962C8B-B14F-4D97-AF65-F5344CB8AC3E}">
        <p14:creationId xmlns:p14="http://schemas.microsoft.com/office/powerpoint/2010/main" val="42945302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Results: Six Self-Identified Competencies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39281855"/>
              </p:ext>
            </p:extLst>
          </p:nvPr>
        </p:nvGraphicFramePr>
        <p:xfrm>
          <a:off x="1847461" y="1904999"/>
          <a:ext cx="9657152" cy="44398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467221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Remaining Questions</a:t>
            </a:r>
            <a:endParaRPr lang="en-US" dirty="0"/>
          </a:p>
        </p:txBody>
      </p:sp>
      <p:sp>
        <p:nvSpPr>
          <p:cNvPr id="3" name="Content Placeholder 2"/>
          <p:cNvSpPr>
            <a:spLocks noGrp="1"/>
          </p:cNvSpPr>
          <p:nvPr>
            <p:ph idx="1"/>
          </p:nvPr>
        </p:nvSpPr>
        <p:spPr>
          <a:xfrm>
            <a:off x="1856935" y="2133600"/>
            <a:ext cx="9647677" cy="3777622"/>
          </a:xfrm>
        </p:spPr>
        <p:txBody>
          <a:bodyPr/>
          <a:lstStyle/>
          <a:p>
            <a:r>
              <a:rPr lang="en-US" sz="2000" b="1" dirty="0" smtClean="0"/>
              <a:t>Question 1: </a:t>
            </a:r>
            <a:r>
              <a:rPr lang="en-US" sz="2000" dirty="0" smtClean="0"/>
              <a:t>What is the relative importance of each of these self-identified competencies?</a:t>
            </a:r>
          </a:p>
          <a:p>
            <a:r>
              <a:rPr lang="en-US" sz="2000" b="1" dirty="0" smtClean="0"/>
              <a:t>Question 2: </a:t>
            </a:r>
            <a:r>
              <a:rPr lang="en-US" sz="2000" dirty="0" smtClean="0"/>
              <a:t>Are these themes stable or has the field of PEQA in state VR evolved? What are the principle competencies that are currently perceived as most important?</a:t>
            </a:r>
          </a:p>
          <a:p>
            <a:r>
              <a:rPr lang="en-US" sz="2000" b="1" dirty="0" smtClean="0"/>
              <a:t>Question 3: </a:t>
            </a:r>
            <a:r>
              <a:rPr lang="en-US" sz="2000" dirty="0" smtClean="0"/>
              <a:t>How do these competencies relate to the current competency standards within the fields of rehabilitation and program evaluation?</a:t>
            </a:r>
          </a:p>
          <a:p>
            <a:endParaRPr lang="en-US" dirty="0" smtClean="0"/>
          </a:p>
        </p:txBody>
      </p:sp>
    </p:spTree>
    <p:extLst>
      <p:ext uri="{BB962C8B-B14F-4D97-AF65-F5344CB8AC3E}">
        <p14:creationId xmlns:p14="http://schemas.microsoft.com/office/powerpoint/2010/main" val="26676136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 Mixed Approach</a:t>
            </a:r>
            <a:endParaRPr lang="en-US" dirty="0"/>
          </a:p>
        </p:txBody>
      </p:sp>
      <p:sp>
        <p:nvSpPr>
          <p:cNvPr id="3" name="Content Placeholder 2"/>
          <p:cNvSpPr>
            <a:spLocks noGrp="1"/>
          </p:cNvSpPr>
          <p:nvPr>
            <p:ph idx="1"/>
          </p:nvPr>
        </p:nvSpPr>
        <p:spPr>
          <a:xfrm>
            <a:off x="1444752" y="1645920"/>
            <a:ext cx="10607040" cy="5340096"/>
          </a:xfrm>
        </p:spPr>
        <p:txBody>
          <a:bodyPr>
            <a:normAutofit/>
          </a:bodyPr>
          <a:lstStyle/>
          <a:p>
            <a:r>
              <a:rPr lang="en-US" b="1" dirty="0" smtClean="0"/>
              <a:t>Question </a:t>
            </a:r>
            <a:r>
              <a:rPr lang="en-US" b="1" dirty="0"/>
              <a:t>1: </a:t>
            </a:r>
            <a:r>
              <a:rPr lang="en-US" dirty="0"/>
              <a:t>What is the relative importance of each of these self-identified competencies</a:t>
            </a:r>
            <a:r>
              <a:rPr lang="en-US" dirty="0" smtClean="0"/>
              <a:t>?</a:t>
            </a:r>
          </a:p>
          <a:p>
            <a:pPr lvl="1"/>
            <a:r>
              <a:rPr lang="en-US" sz="1800" dirty="0" smtClean="0"/>
              <a:t>Method: Participants were asked to rank the six-self identified competencies; t-tests were performed to determine whether some competencies were significantly more important than others.</a:t>
            </a:r>
            <a:endParaRPr lang="en-US" sz="1800" dirty="0"/>
          </a:p>
          <a:p>
            <a:r>
              <a:rPr lang="en-US" b="1" dirty="0"/>
              <a:t>Question 2: </a:t>
            </a:r>
            <a:r>
              <a:rPr lang="en-US" dirty="0"/>
              <a:t>Are these themes stable or has the field of PEQA in state VR evolved? What are the principle competencies that are currently </a:t>
            </a:r>
            <a:r>
              <a:rPr lang="en-US" dirty="0" smtClean="0"/>
              <a:t>perceived </a:t>
            </a:r>
            <a:r>
              <a:rPr lang="en-US" dirty="0"/>
              <a:t>as most important</a:t>
            </a:r>
            <a:r>
              <a:rPr lang="en-US" dirty="0" smtClean="0"/>
              <a:t>?</a:t>
            </a:r>
          </a:p>
          <a:p>
            <a:pPr lvl="1"/>
            <a:r>
              <a:rPr lang="en-US" sz="1800" dirty="0" smtClean="0"/>
              <a:t>Method: Participants were asked an open ended question “What are the top 5 five competencies that are most important for a successful state VR agency program evaluator?”</a:t>
            </a:r>
          </a:p>
          <a:p>
            <a:pPr lvl="1"/>
            <a:r>
              <a:rPr lang="en-US" sz="1800" dirty="0" smtClean="0"/>
              <a:t>Themes were analyzed using the constant comparative method (qualitative analysis)</a:t>
            </a:r>
            <a:endParaRPr lang="en-US" sz="1800" dirty="0"/>
          </a:p>
          <a:p>
            <a:r>
              <a:rPr lang="en-US" b="1" dirty="0"/>
              <a:t>Question 3: </a:t>
            </a:r>
            <a:r>
              <a:rPr lang="en-US" dirty="0"/>
              <a:t>How do these competencies relate to the current competency standards within the fields of rehabilitation and program evaluation</a:t>
            </a:r>
            <a:r>
              <a:rPr lang="en-US" dirty="0" smtClean="0"/>
              <a:t>?</a:t>
            </a:r>
          </a:p>
          <a:p>
            <a:pPr lvl="1"/>
            <a:r>
              <a:rPr lang="en-US" sz="1800" dirty="0" smtClean="0"/>
              <a:t>Emergent themes were compared to the CORE, CACREP standards and the </a:t>
            </a:r>
            <a:r>
              <a:rPr lang="en-US" sz="1800" dirty="0" err="1" smtClean="0"/>
              <a:t>Stevahn</a:t>
            </a:r>
            <a:r>
              <a:rPr lang="en-US" sz="1800" dirty="0" smtClean="0"/>
              <a:t> et al (2005) competencies for program evaluators.</a:t>
            </a:r>
            <a:endParaRPr lang="en-US" sz="1800" dirty="0"/>
          </a:p>
          <a:p>
            <a:endParaRPr lang="en-US" dirty="0"/>
          </a:p>
        </p:txBody>
      </p:sp>
    </p:spTree>
    <p:extLst>
      <p:ext uri="{BB962C8B-B14F-4D97-AF65-F5344CB8AC3E}">
        <p14:creationId xmlns:p14="http://schemas.microsoft.com/office/powerpoint/2010/main" val="25066108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66316" y="624110"/>
            <a:ext cx="8911687" cy="1280890"/>
          </a:xfrm>
        </p:spPr>
        <p:txBody>
          <a:bodyPr>
            <a:normAutofit fontScale="90000"/>
          </a:bodyPr>
          <a:lstStyle/>
          <a:p>
            <a:r>
              <a:rPr lang="en-US" dirty="0" smtClean="0"/>
              <a:t>Results Question </a:t>
            </a:r>
            <a:r>
              <a:rPr lang="en-US" dirty="0"/>
              <a:t>1</a:t>
            </a:r>
            <a:br>
              <a:rPr lang="en-US" dirty="0"/>
            </a:br>
            <a:r>
              <a:rPr lang="en-US" sz="2700" dirty="0"/>
              <a:t>What is the relative importance of each of these self-identified competencies?</a:t>
            </a:r>
            <a:br>
              <a:rPr lang="en-US" sz="2700" dirty="0"/>
            </a:br>
            <a:endParaRPr lang="en-US" sz="2700"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805318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Which do you think are most important and which are least important?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35874797"/>
              </p:ext>
            </p:extLst>
          </p:nvPr>
        </p:nvGraphicFramePr>
        <p:xfrm>
          <a:off x="1679510" y="2133599"/>
          <a:ext cx="9825103" cy="44351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29799161"/>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265</TotalTime>
  <Words>1069</Words>
  <Application>Microsoft Office PowerPoint</Application>
  <PresentationFormat>Custom</PresentationFormat>
  <Paragraphs>139</Paragraphs>
  <Slides>23</Slides>
  <Notes>13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Wisp</vt:lpstr>
      <vt:lpstr>Competencies for Effective PEQA in VR</vt:lpstr>
      <vt:lpstr>Competency Identification</vt:lpstr>
      <vt:lpstr>Why is establishing competencies important?</vt:lpstr>
      <vt:lpstr>Brief History of the Project</vt:lpstr>
      <vt:lpstr>Results: Six Self-Identified Competencies</vt:lpstr>
      <vt:lpstr>Remaining Questions</vt:lpstr>
      <vt:lpstr>Methods: Mixed Approach</vt:lpstr>
      <vt:lpstr>Results Question 1 What is the relative importance of each of these self-identified competencies? </vt:lpstr>
      <vt:lpstr>Which do you think are most important and which are least important?</vt:lpstr>
      <vt:lpstr>What we found </vt:lpstr>
      <vt:lpstr>Results Question 2 What are the principle competencies that are currently perceived as most important? </vt:lpstr>
      <vt:lpstr>Methodology and data analysis</vt:lpstr>
      <vt:lpstr>Interpersonal skills and effective communication</vt:lpstr>
      <vt:lpstr>Project Management</vt:lpstr>
      <vt:lpstr>Knowledge of the state VR system</vt:lpstr>
      <vt:lpstr>Critical Thinking</vt:lpstr>
      <vt:lpstr>What did we miss?</vt:lpstr>
      <vt:lpstr>Program Manager III: Program Quality Assurance, Policy, &amp; Planning</vt:lpstr>
      <vt:lpstr>Results Question 3  How do these competencies relate to the current competency standards within the fields of rehabilitation and program evaluation?  1. Council on Rehabilitation Education (CORE) 2. Council for Accreditation of Counseling &amp; Related Educational Programs (CACREP) 3. Program evaluation competencies (Stevahn et al., 2005)</vt:lpstr>
      <vt:lpstr>PowerPoint Presentation</vt:lpstr>
      <vt:lpstr>Overview of Results</vt:lpstr>
      <vt:lpstr>Final Thought Questions and  Final Thoughts</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Competencies for Effect PEQA in VR</dc:title>
  <dc:creator>Sabella, Scott</dc:creator>
  <cp:lastModifiedBy>vlamb</cp:lastModifiedBy>
  <cp:revision>53</cp:revision>
  <dcterms:created xsi:type="dcterms:W3CDTF">2016-08-02T15:40:03Z</dcterms:created>
  <dcterms:modified xsi:type="dcterms:W3CDTF">2016-09-12T19:07:38Z</dcterms:modified>
</cp:coreProperties>
</file>