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61" r:id="rId8"/>
    <p:sldId id="259" r:id="rId9"/>
    <p:sldId id="260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3" y="-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214E81E-2A0A-48EA-B144-3ACE95CF8633}" type="datetimeFigureOut">
              <a:rPr lang="en-US" smtClean="0"/>
              <a:t>08/31/2015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85BBCEC-07CA-4035-B8A8-0F63E9E7CD1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.clemons@dshs.wa.go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sb.wa.gov/" TargetMode="External"/><Relationship Id="rId3" Type="http://schemas.openxmlformats.org/officeDocument/2006/relationships/hyperlink" Target="http://www.wtb.wa.gov/default.asp" TargetMode="External"/><Relationship Id="rId7" Type="http://schemas.openxmlformats.org/officeDocument/2006/relationships/hyperlink" Target="http://www.workfirst.wa.gov/about/default.asp" TargetMode="External"/><Relationship Id="rId2" Type="http://schemas.openxmlformats.org/officeDocument/2006/relationships/hyperlink" Target="http://www.erdc.wa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shingtonworkforce.org/wp/" TargetMode="External"/><Relationship Id="rId5" Type="http://schemas.openxmlformats.org/officeDocument/2006/relationships/hyperlink" Target="http://sbctc.edu/" TargetMode="External"/><Relationship Id="rId4" Type="http://schemas.openxmlformats.org/officeDocument/2006/relationships/hyperlink" Target="https://fortress.wa.gov/esd/employmentdata/home" TargetMode="External"/><Relationship Id="rId9" Type="http://schemas.openxmlformats.org/officeDocument/2006/relationships/hyperlink" Target="https://www.dshs.wa.gov/ra/division-vocational-rehabilit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6962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Obtaining WIOA Common Measures </a:t>
            </a:r>
            <a:r>
              <a:rPr lang="en-US" dirty="0"/>
              <a:t>b</a:t>
            </a:r>
            <a:r>
              <a:rPr lang="en-US" dirty="0" smtClean="0"/>
              <a:t>efore and after WDQI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505200"/>
            <a:ext cx="4267200" cy="1523999"/>
          </a:xfrm>
        </p:spPr>
        <p:txBody>
          <a:bodyPr>
            <a:noAutofit/>
          </a:bodyPr>
          <a:lstStyle/>
          <a:p>
            <a:r>
              <a:rPr lang="en-US" sz="3200" dirty="0" smtClean="0"/>
              <a:t>Strengthening Washington workforce development 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813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Proposed Phase 6 Expansion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Import of all WIOA core program enrollment date data, with identity matching</a:t>
            </a:r>
          </a:p>
          <a:p>
            <a:r>
              <a:rPr lang="en-US" sz="3200" dirty="0" smtClean="0"/>
              <a:t>Standard data marts for efficient training, outcomes, and ETPL reporting</a:t>
            </a:r>
          </a:p>
          <a:p>
            <a:r>
              <a:rPr lang="en-US" sz="3200" dirty="0" smtClean="0"/>
              <a:t>Enhanced data quality and completeness</a:t>
            </a:r>
          </a:p>
          <a:p>
            <a:r>
              <a:rPr lang="en-US" sz="3200" dirty="0" smtClean="0"/>
              <a:t>Analysis of external cohorts not in ERDC</a:t>
            </a:r>
          </a:p>
          <a:p>
            <a:r>
              <a:rPr lang="en-US" sz="3200" dirty="0" smtClean="0"/>
              <a:t>External </a:t>
            </a:r>
            <a:r>
              <a:rPr lang="en-US" sz="3200" dirty="0" smtClean="0"/>
              <a:t>FEDES &amp; WRIS2 matching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48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Considerations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Logistics challenge – MIS coordination</a:t>
            </a:r>
          </a:p>
          <a:p>
            <a:r>
              <a:rPr lang="en-US" sz="2800" dirty="0" smtClean="0"/>
              <a:t>VR program will be customer of WIOA performance reports</a:t>
            </a:r>
          </a:p>
          <a:p>
            <a:r>
              <a:rPr lang="en-US" sz="2800" dirty="0" smtClean="0"/>
              <a:t>Data unavailable for real-time VR evaluation</a:t>
            </a:r>
          </a:p>
          <a:p>
            <a:endParaRPr lang="en-US" sz="2800" dirty="0" smtClean="0"/>
          </a:p>
          <a:p>
            <a:r>
              <a:rPr lang="en-US" sz="2800" b="1" dirty="0" smtClean="0"/>
              <a:t>PETS and critical education data</a:t>
            </a:r>
            <a:endParaRPr lang="en-US" sz="2800" dirty="0"/>
          </a:p>
          <a:p>
            <a:pPr lvl="1"/>
            <a:r>
              <a:rPr lang="en-US" sz="2000" dirty="0" smtClean="0"/>
              <a:t>Evaluating PETS to noncustomers</a:t>
            </a:r>
          </a:p>
          <a:p>
            <a:pPr lvl="1"/>
            <a:r>
              <a:rPr lang="en-US" sz="2000" dirty="0" smtClean="0"/>
              <a:t>Providing a continuum of VR services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147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Conclusion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 you to Dave Pavelchek, WTECB Deputy </a:t>
            </a:r>
            <a:r>
              <a:rPr lang="en-US" dirty="0" smtClean="0"/>
              <a:t>Director, and Cynthia </a:t>
            </a:r>
            <a:r>
              <a:rPr lang="en-US" dirty="0" smtClean="0"/>
              <a:t>Forland, ESD </a:t>
            </a:r>
            <a:r>
              <a:rPr lang="en-US" dirty="0" smtClean="0"/>
              <a:t>Labor Market and Performance Analysis Division Director</a:t>
            </a:r>
            <a:r>
              <a:rPr lang="en-US" dirty="0" smtClean="0"/>
              <a:t>, for </a:t>
            </a:r>
            <a:r>
              <a:rPr lang="en-US" dirty="0" smtClean="0"/>
              <a:t>their </a:t>
            </a:r>
            <a:r>
              <a:rPr lang="en-US" dirty="0" smtClean="0"/>
              <a:t>insights and consultation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Please direct all inquiries to Andrew K. Clemons, of the Washington Division of Vocational Rehabilitation (</a:t>
            </a:r>
            <a:r>
              <a:rPr lang="en-US" dirty="0" smtClean="0">
                <a:hlinkClick r:id="rId2"/>
              </a:rPr>
              <a:t>andrew.clemons@dshs.wa.gov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49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113627"/>
              </p:ext>
            </p:extLst>
          </p:nvPr>
        </p:nvGraphicFramePr>
        <p:xfrm>
          <a:off x="685800" y="381000"/>
          <a:ext cx="7772400" cy="550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3886200"/>
              </a:tblGrid>
              <a:tr h="73359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Washington</a:t>
                      </a:r>
                      <a:r>
                        <a:rPr lang="en-US" sz="2800" b="1" baseline="0" dirty="0" smtClean="0"/>
                        <a:t> Workforce Development Links</a:t>
                      </a:r>
                      <a:endParaRPr lang="en-US" sz="2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7140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Education Research &amp; Data Center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hlinkClick r:id="rId2"/>
                        </a:rPr>
                        <a:t>http://www.erdc.wa.gov/</a:t>
                      </a:r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/>
                        <a:t>Workforce Training</a:t>
                      </a:r>
                      <a:r>
                        <a:rPr lang="en-US" b="1" i="0" baseline="0" dirty="0" smtClean="0"/>
                        <a:t> &amp; </a:t>
                      </a:r>
                      <a:r>
                        <a:rPr lang="en-US" b="1" i="0" dirty="0" smtClean="0"/>
                        <a:t>Education Coordinating Board </a:t>
                      </a:r>
                      <a:r>
                        <a:rPr lang="en-US" sz="1400" dirty="0" smtClean="0">
                          <a:hlinkClick r:id="rId3"/>
                        </a:rPr>
                        <a:t>http://www.wtb.wa.gov/default.asp</a:t>
                      </a:r>
                      <a:endParaRPr lang="en-US" dirty="0" smtClean="0"/>
                    </a:p>
                  </a:txBody>
                  <a:tcPr anchor="ctr"/>
                </a:tc>
              </a:tr>
              <a:tr h="59502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Employment Security Department</a:t>
                      </a:r>
                    </a:p>
                    <a:p>
                      <a:pPr algn="ctr"/>
                      <a:r>
                        <a:rPr lang="en-US" sz="1400" dirty="0" smtClean="0">
                          <a:hlinkClick r:id="rId4"/>
                        </a:rPr>
                        <a:t>https://fortress.wa.gov/esd/employmentdata/home</a:t>
                      </a:r>
                      <a:endParaRPr lang="en-US" sz="1400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State Board for Community &amp; Technical Colleges</a:t>
                      </a:r>
                    </a:p>
                    <a:p>
                      <a:pPr algn="ctr"/>
                      <a:r>
                        <a:rPr lang="en-US" sz="1400" dirty="0" smtClean="0">
                          <a:hlinkClick r:id="rId5"/>
                        </a:rPr>
                        <a:t>http://sbctc.edu/</a:t>
                      </a:r>
                      <a:endParaRPr lang="en-US" sz="1400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9502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Washington Workforce Association</a:t>
                      </a:r>
                    </a:p>
                    <a:p>
                      <a:pPr algn="ctr"/>
                      <a:r>
                        <a:rPr lang="en-US" sz="1400" dirty="0" smtClean="0">
                          <a:hlinkClick r:id="rId6"/>
                        </a:rPr>
                        <a:t>http://washingtonworkforce.org/wp/</a:t>
                      </a:r>
                      <a:endParaRPr lang="en-US" sz="1400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TANF: </a:t>
                      </a:r>
                      <a:r>
                        <a:rPr lang="en-US" b="1" dirty="0" err="1" smtClean="0"/>
                        <a:t>WorkFirst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dirty="0" smtClean="0">
                          <a:hlinkClick r:id="rId7"/>
                        </a:rPr>
                        <a:t>ht</a:t>
                      </a:r>
                      <a:r>
                        <a:rPr lang="en-US" sz="1400" dirty="0" smtClean="0">
                          <a:hlinkClick r:id="rId7"/>
                        </a:rPr>
                        <a:t>tp://www.workfirst.wa.gov/about/default.asp</a:t>
                      </a:r>
                      <a:endParaRPr lang="en-US" sz="1400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9502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Department of Services for the Blind</a:t>
                      </a:r>
                    </a:p>
                    <a:p>
                      <a:pPr algn="ctr"/>
                      <a:r>
                        <a:rPr lang="en-US" sz="1400" dirty="0" smtClean="0">
                          <a:hlinkClick r:id="rId8"/>
                        </a:rPr>
                        <a:t>http://www.dsb.wa.gov/</a:t>
                      </a:r>
                      <a:endParaRPr lang="en-US" sz="1400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Division of Vocational Rehabilitation</a:t>
                      </a:r>
                    </a:p>
                    <a:p>
                      <a:pPr algn="ctr"/>
                      <a:r>
                        <a:rPr lang="en-US" sz="1400" dirty="0" smtClean="0">
                          <a:hlinkClick r:id="rId9"/>
                        </a:rPr>
                        <a:t>https://www.dshs.wa.gov/ra/division-vocational-rehabilitation</a:t>
                      </a:r>
                      <a:endParaRPr lang="en-US" sz="1400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54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i="1" dirty="0" err="1" smtClean="0"/>
              <a:t>Wa</a:t>
            </a:r>
            <a:r>
              <a:rPr lang="en-US" b="1" i="1" dirty="0" smtClean="0"/>
              <a:t> </a:t>
            </a:r>
            <a:r>
              <a:rPr lang="en-US" b="1" i="1" dirty="0"/>
              <a:t>Workforce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400" b="1" dirty="0" smtClean="0"/>
              <a:t>Employment Security Department (ESD)</a:t>
            </a:r>
          </a:p>
          <a:p>
            <a:pPr lvl="1"/>
            <a:r>
              <a:rPr lang="en-US" sz="7000" dirty="0" smtClean="0"/>
              <a:t>Title 1B, Wagner-</a:t>
            </a:r>
            <a:r>
              <a:rPr lang="en-US" sz="7000" dirty="0" err="1" smtClean="0"/>
              <a:t>Peyser</a:t>
            </a:r>
            <a:r>
              <a:rPr lang="en-US" sz="7000" dirty="0" smtClean="0"/>
              <a:t>, TAA and TRA</a:t>
            </a:r>
          </a:p>
          <a:p>
            <a:pPr lvl="1"/>
            <a:endParaRPr lang="en-US" sz="7000" dirty="0" smtClean="0"/>
          </a:p>
          <a:p>
            <a:r>
              <a:rPr lang="en-US" sz="7400" b="1" dirty="0" smtClean="0"/>
              <a:t>State Board for Community &amp; Technical Colleges (SBCTC)</a:t>
            </a:r>
          </a:p>
          <a:p>
            <a:pPr lvl="1"/>
            <a:r>
              <a:rPr lang="en-US" sz="7000" dirty="0" smtClean="0"/>
              <a:t>AEFLA, numerous public post-secondary training programs</a:t>
            </a:r>
          </a:p>
          <a:p>
            <a:pPr lvl="1"/>
            <a:endParaRPr lang="en-US" sz="7000" dirty="0" smtClean="0"/>
          </a:p>
          <a:p>
            <a:r>
              <a:rPr lang="en-US" sz="7400" b="1" dirty="0" smtClean="0"/>
              <a:t>Vocational Rehabilitation</a:t>
            </a:r>
          </a:p>
          <a:p>
            <a:pPr lvl="1"/>
            <a:r>
              <a:rPr lang="en-US" sz="7000" dirty="0" smtClean="0"/>
              <a:t>Division of Vocational Rehabilitation (General)</a:t>
            </a:r>
          </a:p>
          <a:p>
            <a:pPr lvl="1"/>
            <a:r>
              <a:rPr lang="en-US" sz="7000" dirty="0" smtClean="0"/>
              <a:t>Department of Services for the Blind (Blind)</a:t>
            </a:r>
          </a:p>
          <a:p>
            <a:pPr lvl="1"/>
            <a:endParaRPr lang="en-US" sz="7000" dirty="0" smtClean="0"/>
          </a:p>
          <a:p>
            <a:r>
              <a:rPr lang="en-US" sz="7400" b="1" dirty="0" smtClean="0"/>
              <a:t>Workforce Training &amp; Education Coordinating Board (WTECB)</a:t>
            </a:r>
          </a:p>
          <a:p>
            <a:pPr lvl="1"/>
            <a:r>
              <a:rPr lang="en-US" sz="7000" dirty="0" smtClean="0"/>
              <a:t>Evaluation, coordination, ETPL, private career schools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DVR under WIA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DVR did not participate in WIA workforce measures</a:t>
            </a:r>
          </a:p>
          <a:p>
            <a:r>
              <a:rPr lang="en-US" sz="2800" dirty="0" smtClean="0"/>
              <a:t>ESD and DVR Data Sharing</a:t>
            </a:r>
          </a:p>
          <a:p>
            <a:pPr lvl="1"/>
            <a:r>
              <a:rPr lang="en-US" sz="2000" dirty="0" smtClean="0"/>
              <a:t>Quarterly UI wage data placed in DVR </a:t>
            </a:r>
            <a:r>
              <a:rPr lang="en-US" sz="2000" dirty="0" smtClean="0"/>
              <a:t>data warehouse</a:t>
            </a:r>
            <a:endParaRPr lang="en-US" sz="2000" dirty="0" smtClean="0"/>
          </a:p>
          <a:p>
            <a:pPr lvl="1"/>
            <a:r>
              <a:rPr lang="en-US" sz="2000" dirty="0" smtClean="0"/>
              <a:t>ESD customer </a:t>
            </a:r>
            <a:r>
              <a:rPr lang="en-US" sz="2000" dirty="0" smtClean="0"/>
              <a:t>service data, matched to DVR customers</a:t>
            </a:r>
          </a:p>
          <a:p>
            <a:r>
              <a:rPr lang="en-US" sz="2800" dirty="0" smtClean="0"/>
              <a:t>Select WTECB system-wide evaluations</a:t>
            </a:r>
          </a:p>
          <a:p>
            <a:pPr lvl="1"/>
            <a:r>
              <a:rPr lang="en-US" sz="2000" dirty="0" smtClean="0"/>
              <a:t>Net Impact Studies (Upjohn Institute)</a:t>
            </a:r>
          </a:p>
          <a:p>
            <a:pPr lvl="1"/>
            <a:r>
              <a:rPr lang="en-US" sz="2000" dirty="0" smtClean="0"/>
              <a:t>Annual Workforce Training Results reports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751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ESD and DVR Data </a:t>
            </a:r>
            <a:r>
              <a:rPr lang="en-US" b="1" i="1" dirty="0" smtClean="0"/>
              <a:t>Sharing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DVR uses UI and ESD customer service data to:</a:t>
            </a:r>
          </a:p>
          <a:p>
            <a:pPr lvl="1"/>
            <a:r>
              <a:rPr lang="en-US" sz="2400" dirty="0" smtClean="0"/>
              <a:t>Match DVR customers to self-service and staff-service provided through One-Stop Centers</a:t>
            </a:r>
          </a:p>
          <a:p>
            <a:pPr lvl="1"/>
            <a:r>
              <a:rPr lang="en-US" sz="2400" dirty="0" smtClean="0"/>
              <a:t>Track customers’ employment and earnings after closure</a:t>
            </a:r>
          </a:p>
          <a:p>
            <a:r>
              <a:rPr lang="en-US" sz="3200" dirty="0" smtClean="0"/>
              <a:t>DVR and Research &amp; Data Analysis (RDA):</a:t>
            </a:r>
          </a:p>
          <a:p>
            <a:pPr lvl="1"/>
            <a:r>
              <a:rPr lang="en-US" sz="2400" dirty="0" smtClean="0"/>
              <a:t>Longitudinal employment outcomes monitoring</a:t>
            </a:r>
          </a:p>
          <a:p>
            <a:pPr lvl="2"/>
            <a:r>
              <a:rPr lang="en-US" sz="2000" dirty="0" smtClean="0"/>
              <a:t>Aggregates </a:t>
            </a:r>
            <a:r>
              <a:rPr lang="en-US" sz="2000" dirty="0" smtClean="0"/>
              <a:t>by disability type and closure year</a:t>
            </a:r>
          </a:p>
        </p:txBody>
      </p:sp>
    </p:spTree>
    <p:extLst>
      <p:ext uri="{BB962C8B-B14F-4D97-AF65-F5344CB8AC3E}">
        <p14:creationId xmlns:p14="http://schemas.microsoft.com/office/powerpoint/2010/main" val="8213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WDQI in Washington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Phase 2 and Phase 6</a:t>
            </a:r>
          </a:p>
          <a:p>
            <a:r>
              <a:rPr lang="en-US" sz="2800" dirty="0" smtClean="0"/>
              <a:t>WDQI Phase 2 has no legacy impact on DVR</a:t>
            </a:r>
          </a:p>
          <a:p>
            <a:r>
              <a:rPr lang="en-US" sz="2800" dirty="0" smtClean="0"/>
              <a:t>WDQI is a joint venture between:</a:t>
            </a:r>
          </a:p>
          <a:p>
            <a:pPr lvl="1"/>
            <a:r>
              <a:rPr lang="en-US" sz="2000" dirty="0" smtClean="0"/>
              <a:t>Employment Security Department</a:t>
            </a:r>
          </a:p>
          <a:p>
            <a:pPr lvl="1"/>
            <a:r>
              <a:rPr lang="en-US" sz="2000" dirty="0" smtClean="0"/>
              <a:t>The Education Research Data Center (ERDC), operated by the Office of Financial Management (OFM)</a:t>
            </a:r>
          </a:p>
          <a:p>
            <a:r>
              <a:rPr lang="en-US" sz="2800" dirty="0" smtClean="0"/>
              <a:t>WDQI Phase 2 strengthened ERDC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421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ERDC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ERDC warehouses individual education and workforce records, from numerous partner agencies, in one research database</a:t>
            </a:r>
          </a:p>
          <a:p>
            <a:r>
              <a:rPr lang="en-US" sz="2800" dirty="0" smtClean="0"/>
              <a:t>Foundational efforts incorporated selected UI  wage data</a:t>
            </a:r>
          </a:p>
          <a:p>
            <a:r>
              <a:rPr lang="en-US" sz="2800" dirty="0" smtClean="0"/>
              <a:t>Dubbed the “P-20/Workforce” or “P-20W” longitudinal data system, ERDC contains 6 million preschool-to-career records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675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ERDC Education Data Sources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State-funded early learning programs</a:t>
            </a:r>
          </a:p>
          <a:p>
            <a:r>
              <a:rPr lang="en-US" sz="2400" dirty="0" smtClean="0"/>
              <a:t>Public K-12</a:t>
            </a:r>
          </a:p>
          <a:p>
            <a:r>
              <a:rPr lang="en-US" sz="2400" dirty="0" smtClean="0"/>
              <a:t>6 public baccalaureate institutions</a:t>
            </a:r>
          </a:p>
          <a:p>
            <a:r>
              <a:rPr lang="en-US" sz="2400" dirty="0" smtClean="0"/>
              <a:t>Community and technical colleges</a:t>
            </a:r>
          </a:p>
          <a:p>
            <a:r>
              <a:rPr lang="en-US" sz="2400" dirty="0" smtClean="0"/>
              <a:t>Adult basic education (AEFLA)</a:t>
            </a:r>
          </a:p>
          <a:p>
            <a:r>
              <a:rPr lang="en-US" sz="2400" dirty="0" smtClean="0"/>
              <a:t>Professional educators standards and certifications</a:t>
            </a:r>
          </a:p>
          <a:p>
            <a:r>
              <a:rPr lang="en-US" sz="2400" dirty="0" smtClean="0"/>
              <a:t>Began inclusion of UI wage data for education participants</a:t>
            </a:r>
          </a:p>
        </p:txBody>
      </p:sp>
    </p:spTree>
    <p:extLst>
      <p:ext uri="{BB962C8B-B14F-4D97-AF65-F5344CB8AC3E}">
        <p14:creationId xmlns:p14="http://schemas.microsoft.com/office/powerpoint/2010/main" val="294275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2009 ARRA SLDS Expansion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Further inclusion of all UI wage and claimant data for education participants</a:t>
            </a:r>
          </a:p>
          <a:p>
            <a:pPr lvl="1"/>
            <a:r>
              <a:rPr lang="en-US" sz="2400" dirty="0" smtClean="0"/>
              <a:t>Links to WIA Title 1B, Wagner-</a:t>
            </a:r>
            <a:r>
              <a:rPr lang="en-US" sz="2400" dirty="0" err="1" smtClean="0"/>
              <a:t>Peyser</a:t>
            </a:r>
            <a:r>
              <a:rPr lang="en-US" sz="2400" dirty="0" smtClean="0"/>
              <a:t>, TAA and TRA administrative data</a:t>
            </a:r>
          </a:p>
          <a:p>
            <a:r>
              <a:rPr lang="en-US" sz="3200" dirty="0" smtClean="0"/>
              <a:t>System improvements</a:t>
            </a:r>
            <a:r>
              <a:rPr lang="en-US" sz="3200" dirty="0"/>
              <a:t> </a:t>
            </a:r>
            <a:r>
              <a:rPr lang="en-US" sz="3200" dirty="0" smtClean="0"/>
              <a:t>(e.g. standard matching procedures)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125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WDQI Phase 2 Improvements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Phase 2 strengthened ERDC by including all UI and ESD customer service data</a:t>
            </a:r>
          </a:p>
          <a:p>
            <a:r>
              <a:rPr lang="en-US" sz="2800" dirty="0" smtClean="0"/>
              <a:t>All comprehensive UI and claimant data</a:t>
            </a:r>
          </a:p>
          <a:p>
            <a:r>
              <a:rPr lang="en-US" sz="2800" dirty="0" smtClean="0"/>
              <a:t>Standard procedures for anomalous or missing data</a:t>
            </a:r>
          </a:p>
          <a:p>
            <a:r>
              <a:rPr lang="en-US" sz="2800" dirty="0" smtClean="0"/>
              <a:t>Expanded research and analytical formats</a:t>
            </a:r>
          </a:p>
          <a:p>
            <a:r>
              <a:rPr lang="en-US" sz="2800" dirty="0" smtClean="0"/>
              <a:t>Standardized aggregate reporting for system-wide research and 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3596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664</TotalTime>
  <Words>601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 Pop</vt:lpstr>
      <vt:lpstr>Obtaining WIOA Common Measures before and after WDQI</vt:lpstr>
      <vt:lpstr>Wa Workforce Development</vt:lpstr>
      <vt:lpstr>DVR under WIA</vt:lpstr>
      <vt:lpstr>ESD and DVR Data Sharing</vt:lpstr>
      <vt:lpstr>WDQI in Washington</vt:lpstr>
      <vt:lpstr>ERDC</vt:lpstr>
      <vt:lpstr>ERDC Education Data Sources</vt:lpstr>
      <vt:lpstr>2009 ARRA SLDS Expansion</vt:lpstr>
      <vt:lpstr>WDQI Phase 2 Improvements</vt:lpstr>
      <vt:lpstr>Proposed Phase 6 Expansion</vt:lpstr>
      <vt:lpstr>Considerations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Obtaining WIOA Common Measures before and after WDQI</dc:title>
  <dc:creator>Clemons, Andrew (DSHS/DVR)</dc:creator>
  <cp:lastModifiedBy>Clemons, Andrew (DSHS/DVR)</cp:lastModifiedBy>
  <cp:revision>20</cp:revision>
  <dcterms:created xsi:type="dcterms:W3CDTF">2015-08-26T04:46:25Z</dcterms:created>
  <dcterms:modified xsi:type="dcterms:W3CDTF">2015-08-31T18:18:45Z</dcterms:modified>
</cp:coreProperties>
</file>