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8"/>
  </p:notesMasterIdLst>
  <p:sldIdLst>
    <p:sldId id="258" r:id="rId6"/>
    <p:sldId id="262" r:id="rId7"/>
    <p:sldId id="259" r:id="rId8"/>
    <p:sldId id="270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272" r:id="rId17"/>
    <p:sldId id="322" r:id="rId18"/>
    <p:sldId id="323" r:id="rId19"/>
    <p:sldId id="324" r:id="rId20"/>
    <p:sldId id="325" r:id="rId21"/>
    <p:sldId id="275" r:id="rId22"/>
    <p:sldId id="260" r:id="rId23"/>
    <p:sldId id="286" r:id="rId24"/>
    <p:sldId id="288" r:id="rId25"/>
    <p:sldId id="287" r:id="rId26"/>
    <p:sldId id="289" r:id="rId27"/>
    <p:sldId id="273" r:id="rId28"/>
    <p:sldId id="328" r:id="rId29"/>
    <p:sldId id="326" r:id="rId30"/>
    <p:sldId id="327" r:id="rId31"/>
    <p:sldId id="305" r:id="rId32"/>
    <p:sldId id="318" r:id="rId33"/>
    <p:sldId id="319" r:id="rId34"/>
    <p:sldId id="320" r:id="rId35"/>
    <p:sldId id="321" r:id="rId36"/>
    <p:sldId id="32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8"/>
    <a:srgbClr val="0073E6"/>
    <a:srgbClr val="38578A"/>
    <a:srgbClr val="005CB8"/>
    <a:srgbClr val="FF9900"/>
    <a:srgbClr val="0065BD"/>
    <a:srgbClr val="0068D0"/>
    <a:srgbClr val="477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76662" autoAdjust="0"/>
  </p:normalViewPr>
  <p:slideViewPr>
    <p:cSldViewPr>
      <p:cViewPr>
        <p:scale>
          <a:sx n="60" d="100"/>
          <a:sy n="60" d="100"/>
        </p:scale>
        <p:origin x="-3960" y="-1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16AA6-4607-4CF8-8D63-F3A9D32FEA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12EC24-EDFE-4567-ADAB-0D35394C820B}">
      <dgm:prSet phldrT="[Text]" custT="1"/>
      <dgm:spPr>
        <a:solidFill>
          <a:srgbClr val="38578A"/>
        </a:solidFill>
      </dgm:spPr>
      <dgm:t>
        <a:bodyPr/>
        <a:lstStyle/>
        <a:p>
          <a:r>
            <a:rPr lang="en-US" sz="3600" dirty="0" smtClean="0"/>
            <a:t>AIR Disability &amp; Rehabilitation Work </a:t>
          </a:r>
          <a:endParaRPr lang="en-US" sz="3600" dirty="0"/>
        </a:p>
      </dgm:t>
    </dgm:pt>
    <dgm:pt modelId="{25E5071D-19D4-4DAB-9579-12B5E6881F58}" type="parTrans" cxnId="{0A61F647-DB85-4E19-9350-489E5D7B42B7}">
      <dgm:prSet/>
      <dgm:spPr/>
      <dgm:t>
        <a:bodyPr/>
        <a:lstStyle/>
        <a:p>
          <a:endParaRPr lang="en-US"/>
        </a:p>
      </dgm:t>
    </dgm:pt>
    <dgm:pt modelId="{4114BA38-101F-41C8-8492-5A310019C6BA}" type="sibTrans" cxnId="{0A61F647-DB85-4E19-9350-489E5D7B42B7}">
      <dgm:prSet/>
      <dgm:spPr/>
      <dgm:t>
        <a:bodyPr/>
        <a:lstStyle/>
        <a:p>
          <a:endParaRPr lang="en-US"/>
        </a:p>
      </dgm:t>
    </dgm:pt>
    <dgm:pt modelId="{461945C6-F95D-4A5F-B80F-AB8B0AC308D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4000" b="1" dirty="0" smtClean="0"/>
            <a:t>1980s</a:t>
          </a:r>
        </a:p>
        <a:p>
          <a:pPr>
            <a:spcAft>
              <a:spcPts val="0"/>
            </a:spcAft>
          </a:pPr>
          <a:r>
            <a:rPr lang="en-US" sz="2600" b="1" dirty="0" smtClean="0"/>
            <a:t> </a:t>
          </a:r>
          <a:r>
            <a:rPr lang="en-US" sz="2600" dirty="0" smtClean="0"/>
            <a:t>Research, Dissemination, &amp; Independent Living</a:t>
          </a:r>
        </a:p>
        <a:p>
          <a:pPr>
            <a:spcAft>
              <a:spcPts val="0"/>
            </a:spcAft>
          </a:pPr>
          <a:endParaRPr lang="en-US" sz="2600" dirty="0"/>
        </a:p>
      </dgm:t>
    </dgm:pt>
    <dgm:pt modelId="{1CCD4E67-B185-4E37-A80A-D2AE6F6EA2BD}" type="parTrans" cxnId="{CD9722F2-F74D-4788-9664-5B30EC93686F}">
      <dgm:prSet/>
      <dgm:spPr/>
      <dgm:t>
        <a:bodyPr/>
        <a:lstStyle/>
        <a:p>
          <a:endParaRPr lang="en-US"/>
        </a:p>
      </dgm:t>
    </dgm:pt>
    <dgm:pt modelId="{D7617643-E527-44AD-8918-3DB850ABC5DF}" type="sibTrans" cxnId="{CD9722F2-F74D-4788-9664-5B30EC93686F}">
      <dgm:prSet/>
      <dgm:spPr/>
      <dgm:t>
        <a:bodyPr/>
        <a:lstStyle/>
        <a:p>
          <a:endParaRPr lang="en-US"/>
        </a:p>
      </dgm:t>
    </dgm:pt>
    <dgm:pt modelId="{35CF7146-AF15-4DC3-9663-2C4B6F68AFB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4000" b="1" dirty="0" smtClean="0"/>
            <a:t>2000s</a:t>
          </a:r>
        </a:p>
        <a:p>
          <a:pPr>
            <a:spcBef>
              <a:spcPts val="1200"/>
            </a:spcBef>
            <a:spcAft>
              <a:spcPts val="0"/>
            </a:spcAft>
          </a:pPr>
          <a:r>
            <a:rPr lang="en-US" sz="2600" dirty="0" smtClean="0"/>
            <a:t>Focus on Employment &amp; Shift Toward Knowledge Translation (KT)</a:t>
          </a:r>
          <a:endParaRPr lang="en-US" sz="2600" dirty="0"/>
        </a:p>
      </dgm:t>
    </dgm:pt>
    <dgm:pt modelId="{E2B58C7A-7E76-4050-A450-2B4049F8D017}" type="parTrans" cxnId="{0935623E-980D-4CD4-AE0B-9CEDE395C24F}">
      <dgm:prSet/>
      <dgm:spPr/>
      <dgm:t>
        <a:bodyPr/>
        <a:lstStyle/>
        <a:p>
          <a:endParaRPr lang="en-US"/>
        </a:p>
      </dgm:t>
    </dgm:pt>
    <dgm:pt modelId="{E0728F7A-22B2-4273-91BA-F4CD8B15B080}" type="sibTrans" cxnId="{0935623E-980D-4CD4-AE0B-9CEDE395C24F}">
      <dgm:prSet/>
      <dgm:spPr/>
      <dgm:t>
        <a:bodyPr/>
        <a:lstStyle/>
        <a:p>
          <a:endParaRPr lang="en-US"/>
        </a:p>
      </dgm:t>
    </dgm:pt>
    <dgm:pt modelId="{BBF7E6AF-10C4-481D-B5F0-9462BE0DF23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1200"/>
            </a:spcAft>
          </a:pPr>
          <a:endParaRPr lang="en-US" sz="3700" b="1" dirty="0" smtClean="0"/>
        </a:p>
        <a:p>
          <a:pPr>
            <a:lnSpc>
              <a:spcPct val="90000"/>
            </a:lnSpc>
            <a:spcAft>
              <a:spcPts val="1200"/>
            </a:spcAft>
          </a:pPr>
          <a:endParaRPr lang="en-US" sz="37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700" b="1" dirty="0" smtClean="0"/>
            <a:t>Today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600" dirty="0" smtClean="0"/>
            <a:t>Research, KT, Policy, Technical Assistance, &amp; Training 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n-US" sz="800" dirty="0" smtClean="0"/>
        </a:p>
        <a:p>
          <a:pPr>
            <a:lnSpc>
              <a:spcPct val="90000"/>
            </a:lnSpc>
            <a:spcAft>
              <a:spcPts val="0"/>
            </a:spcAft>
          </a:pPr>
          <a:endParaRPr lang="en-US" sz="800" dirty="0" smtClean="0"/>
        </a:p>
        <a:p>
          <a:pPr>
            <a:lnSpc>
              <a:spcPct val="90000"/>
            </a:lnSpc>
            <a:spcAft>
              <a:spcPts val="0"/>
            </a:spcAft>
          </a:pPr>
          <a:endParaRPr lang="en-US" sz="800" dirty="0" smtClean="0"/>
        </a:p>
        <a:p>
          <a:pPr>
            <a:lnSpc>
              <a:spcPct val="90000"/>
            </a:lnSpc>
            <a:spcAft>
              <a:spcPts val="0"/>
            </a:spcAft>
          </a:pPr>
          <a:endParaRPr lang="en-US" sz="800" dirty="0" smtClean="0"/>
        </a:p>
        <a:p>
          <a:pPr>
            <a:lnSpc>
              <a:spcPct val="90000"/>
            </a:lnSpc>
            <a:spcAft>
              <a:spcPts val="0"/>
            </a:spcAft>
          </a:pPr>
          <a:endParaRPr lang="en-US" sz="800" dirty="0" smtClean="0"/>
        </a:p>
        <a:p>
          <a:pPr>
            <a:lnSpc>
              <a:spcPct val="90000"/>
            </a:lnSpc>
            <a:spcAft>
              <a:spcPts val="0"/>
            </a:spcAft>
          </a:pPr>
          <a:endParaRPr lang="en-US" sz="800" dirty="0" smtClean="0"/>
        </a:p>
        <a:p>
          <a:pPr>
            <a:lnSpc>
              <a:spcPct val="90000"/>
            </a:lnSpc>
            <a:spcAft>
              <a:spcPts val="0"/>
            </a:spcAft>
          </a:pPr>
          <a:endParaRPr lang="en-US" sz="800" dirty="0" smtClean="0"/>
        </a:p>
        <a:p>
          <a:pPr>
            <a:lnSpc>
              <a:spcPct val="90000"/>
            </a:lnSpc>
            <a:spcAft>
              <a:spcPts val="0"/>
            </a:spcAft>
          </a:pPr>
          <a:endParaRPr lang="en-US" sz="3700" dirty="0"/>
        </a:p>
      </dgm:t>
    </dgm:pt>
    <dgm:pt modelId="{F887DC4B-8205-4005-A42C-64006A96882B}" type="parTrans" cxnId="{46709B46-FA9F-4540-B829-EB160AA3BEF4}">
      <dgm:prSet/>
      <dgm:spPr/>
      <dgm:t>
        <a:bodyPr/>
        <a:lstStyle/>
        <a:p>
          <a:endParaRPr lang="en-US"/>
        </a:p>
      </dgm:t>
    </dgm:pt>
    <dgm:pt modelId="{2F60ABD2-B192-4335-8729-55BACC579126}" type="sibTrans" cxnId="{46709B46-FA9F-4540-B829-EB160AA3BEF4}">
      <dgm:prSet/>
      <dgm:spPr/>
      <dgm:t>
        <a:bodyPr/>
        <a:lstStyle/>
        <a:p>
          <a:endParaRPr lang="en-US"/>
        </a:p>
      </dgm:t>
    </dgm:pt>
    <dgm:pt modelId="{71797756-111A-4603-82CF-EAF78253E928}" type="pres">
      <dgm:prSet presAssocID="{F4616AA6-4607-4CF8-8D63-F3A9D32FEA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BC40BF-9BEA-4088-A0FA-E418DE6753A5}" type="pres">
      <dgm:prSet presAssocID="{7812EC24-EDFE-4567-ADAB-0D35394C820B}" presName="roof" presStyleLbl="dkBgShp" presStyleIdx="0" presStyleCnt="2" custLinFactNeighborX="16250" custLinFactNeighborY="-14583"/>
      <dgm:spPr/>
      <dgm:t>
        <a:bodyPr/>
        <a:lstStyle/>
        <a:p>
          <a:endParaRPr lang="en-US"/>
        </a:p>
      </dgm:t>
    </dgm:pt>
    <dgm:pt modelId="{2D3D011B-5FF4-45CD-95E6-592AB186FF21}" type="pres">
      <dgm:prSet presAssocID="{7812EC24-EDFE-4567-ADAB-0D35394C820B}" presName="pillars" presStyleCnt="0"/>
      <dgm:spPr/>
    </dgm:pt>
    <dgm:pt modelId="{7E9B2672-41A5-4EA3-B088-57493DE10104}" type="pres">
      <dgm:prSet presAssocID="{7812EC24-EDFE-4567-ADAB-0D35394C820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CB533-55C6-49C1-A9A7-E963D696543A}" type="pres">
      <dgm:prSet presAssocID="{35CF7146-AF15-4DC3-9663-2C4B6F68AFB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8A85A-9956-435E-B4B6-754434D4C7B0}" type="pres">
      <dgm:prSet presAssocID="{BBF7E6AF-10C4-481D-B5F0-9462BE0DF23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623E-CD1C-4E28-9858-078873364183}" type="pres">
      <dgm:prSet presAssocID="{7812EC24-EDFE-4567-ADAB-0D35394C820B}" presName="base" presStyleLbl="dkBgShp" presStyleIdx="1" presStyleCnt="2"/>
      <dgm:spPr>
        <a:solidFill>
          <a:srgbClr val="38578A"/>
        </a:solidFill>
      </dgm:spPr>
    </dgm:pt>
  </dgm:ptLst>
  <dgm:cxnLst>
    <dgm:cxn modelId="{9B9F0863-2800-4466-89F2-9604EC3B88C0}" type="presOf" srcId="{7812EC24-EDFE-4567-ADAB-0D35394C820B}" destId="{63BC40BF-9BEA-4088-A0FA-E418DE6753A5}" srcOrd="0" destOrd="0" presId="urn:microsoft.com/office/officeart/2005/8/layout/hList3"/>
    <dgm:cxn modelId="{CD9722F2-F74D-4788-9664-5B30EC93686F}" srcId="{7812EC24-EDFE-4567-ADAB-0D35394C820B}" destId="{461945C6-F95D-4A5F-B80F-AB8B0AC308D5}" srcOrd="0" destOrd="0" parTransId="{1CCD4E67-B185-4E37-A80A-D2AE6F6EA2BD}" sibTransId="{D7617643-E527-44AD-8918-3DB850ABC5DF}"/>
    <dgm:cxn modelId="{0935623E-980D-4CD4-AE0B-9CEDE395C24F}" srcId="{7812EC24-EDFE-4567-ADAB-0D35394C820B}" destId="{35CF7146-AF15-4DC3-9663-2C4B6F68AFBC}" srcOrd="1" destOrd="0" parTransId="{E2B58C7A-7E76-4050-A450-2B4049F8D017}" sibTransId="{E0728F7A-22B2-4273-91BA-F4CD8B15B080}"/>
    <dgm:cxn modelId="{BAC85272-03D9-4FE5-BEDF-F4567927B287}" type="presOf" srcId="{35CF7146-AF15-4DC3-9663-2C4B6F68AFBC}" destId="{0B8CB533-55C6-49C1-A9A7-E963D696543A}" srcOrd="0" destOrd="0" presId="urn:microsoft.com/office/officeart/2005/8/layout/hList3"/>
    <dgm:cxn modelId="{46709B46-FA9F-4540-B829-EB160AA3BEF4}" srcId="{7812EC24-EDFE-4567-ADAB-0D35394C820B}" destId="{BBF7E6AF-10C4-481D-B5F0-9462BE0DF238}" srcOrd="2" destOrd="0" parTransId="{F887DC4B-8205-4005-A42C-64006A96882B}" sibTransId="{2F60ABD2-B192-4335-8729-55BACC579126}"/>
    <dgm:cxn modelId="{0A61F647-DB85-4E19-9350-489E5D7B42B7}" srcId="{F4616AA6-4607-4CF8-8D63-F3A9D32FEA30}" destId="{7812EC24-EDFE-4567-ADAB-0D35394C820B}" srcOrd="0" destOrd="0" parTransId="{25E5071D-19D4-4DAB-9579-12B5E6881F58}" sibTransId="{4114BA38-101F-41C8-8492-5A310019C6BA}"/>
    <dgm:cxn modelId="{E27B78BD-5945-4AD8-B3B7-CE339C85C533}" type="presOf" srcId="{BBF7E6AF-10C4-481D-B5F0-9462BE0DF238}" destId="{2008A85A-9956-435E-B4B6-754434D4C7B0}" srcOrd="0" destOrd="0" presId="urn:microsoft.com/office/officeart/2005/8/layout/hList3"/>
    <dgm:cxn modelId="{6558EBFF-F591-4525-93B6-F33F6B7B02FE}" type="presOf" srcId="{F4616AA6-4607-4CF8-8D63-F3A9D32FEA30}" destId="{71797756-111A-4603-82CF-EAF78253E928}" srcOrd="0" destOrd="0" presId="urn:microsoft.com/office/officeart/2005/8/layout/hList3"/>
    <dgm:cxn modelId="{0EBBDD5B-B14D-43A3-A605-045BED03FC69}" type="presOf" srcId="{461945C6-F95D-4A5F-B80F-AB8B0AC308D5}" destId="{7E9B2672-41A5-4EA3-B088-57493DE10104}" srcOrd="0" destOrd="0" presId="urn:microsoft.com/office/officeart/2005/8/layout/hList3"/>
    <dgm:cxn modelId="{432804A3-FB45-4DFD-A89C-182316DF8B51}" type="presParOf" srcId="{71797756-111A-4603-82CF-EAF78253E928}" destId="{63BC40BF-9BEA-4088-A0FA-E418DE6753A5}" srcOrd="0" destOrd="0" presId="urn:microsoft.com/office/officeart/2005/8/layout/hList3"/>
    <dgm:cxn modelId="{897EED79-1706-46B3-A322-C62BAA7C8DE0}" type="presParOf" srcId="{71797756-111A-4603-82CF-EAF78253E928}" destId="{2D3D011B-5FF4-45CD-95E6-592AB186FF21}" srcOrd="1" destOrd="0" presId="urn:microsoft.com/office/officeart/2005/8/layout/hList3"/>
    <dgm:cxn modelId="{05747FA6-5B51-4A9F-BBF8-720018D4EE3C}" type="presParOf" srcId="{2D3D011B-5FF4-45CD-95E6-592AB186FF21}" destId="{7E9B2672-41A5-4EA3-B088-57493DE10104}" srcOrd="0" destOrd="0" presId="urn:microsoft.com/office/officeart/2005/8/layout/hList3"/>
    <dgm:cxn modelId="{7BED64EA-A27E-4F41-BFA0-D7A42B526E56}" type="presParOf" srcId="{2D3D011B-5FF4-45CD-95E6-592AB186FF21}" destId="{0B8CB533-55C6-49C1-A9A7-E963D696543A}" srcOrd="1" destOrd="0" presId="urn:microsoft.com/office/officeart/2005/8/layout/hList3"/>
    <dgm:cxn modelId="{36815CC7-6AD0-4B62-84BA-A260689A6672}" type="presParOf" srcId="{2D3D011B-5FF4-45CD-95E6-592AB186FF21}" destId="{2008A85A-9956-435E-B4B6-754434D4C7B0}" srcOrd="2" destOrd="0" presId="urn:microsoft.com/office/officeart/2005/8/layout/hList3"/>
    <dgm:cxn modelId="{CAA6AA9E-C237-423B-8A52-8E8C71638800}" type="presParOf" srcId="{71797756-111A-4603-82CF-EAF78253E928}" destId="{68D8623E-CD1C-4E28-9858-07887336418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57D8B-1665-4500-9F0D-A9870130249E}" type="doc">
      <dgm:prSet loTypeId="urn:microsoft.com/office/officeart/2005/8/layout/gear1" loCatId="relationship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71960A1F-0F22-4E82-BFFF-D56F486B5942}">
      <dgm:prSet phldrT="[Text]" custT="1"/>
      <dgm:spPr>
        <a:solidFill>
          <a:srgbClr val="0073E6"/>
        </a:solidFill>
      </dgm:spPr>
      <dgm:t>
        <a:bodyPr/>
        <a:lstStyle/>
        <a:p>
          <a:r>
            <a:rPr lang="en-US" sz="1600" b="1" dirty="0" smtClean="0"/>
            <a:t>Businesses</a:t>
          </a:r>
          <a:endParaRPr lang="en-US" sz="1600" b="1" dirty="0"/>
        </a:p>
      </dgm:t>
    </dgm:pt>
    <dgm:pt modelId="{49F7493A-63DF-46C1-B234-D464240876A1}" type="parTrans" cxnId="{29F14277-8DE6-431C-B6B7-47EB22E4D43F}">
      <dgm:prSet/>
      <dgm:spPr/>
      <dgm:t>
        <a:bodyPr/>
        <a:lstStyle/>
        <a:p>
          <a:endParaRPr lang="en-US"/>
        </a:p>
      </dgm:t>
    </dgm:pt>
    <dgm:pt modelId="{269F14DF-3BD7-43C3-8C78-F1FA5810DADD}" type="sibTrans" cxnId="{29F14277-8DE6-431C-B6B7-47EB22E4D43F}">
      <dgm:prSet/>
      <dgm:spPr>
        <a:solidFill>
          <a:srgbClr val="0073E6"/>
        </a:solidFill>
      </dgm:spPr>
      <dgm:t>
        <a:bodyPr/>
        <a:lstStyle/>
        <a:p>
          <a:endParaRPr lang="en-US"/>
        </a:p>
      </dgm:t>
    </dgm:pt>
    <dgm:pt modelId="{8C4B4F2D-E29D-42E2-B2B7-3C96B07DF08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 smtClean="0"/>
            <a:t>Job Candidates</a:t>
          </a:r>
          <a:endParaRPr lang="en-US" sz="1600" b="1" dirty="0"/>
        </a:p>
      </dgm:t>
    </dgm:pt>
    <dgm:pt modelId="{DF586D7B-7533-4642-97E3-CF3F7BB9120A}" type="parTrans" cxnId="{A43D1AAA-35CA-4D35-8893-7FF5F545B2A9}">
      <dgm:prSet/>
      <dgm:spPr/>
      <dgm:t>
        <a:bodyPr/>
        <a:lstStyle/>
        <a:p>
          <a:endParaRPr lang="en-US"/>
        </a:p>
      </dgm:t>
    </dgm:pt>
    <dgm:pt modelId="{0D44F2DC-26F6-49A8-ABD9-5DC7F7EF851B}" type="sibTrans" cxnId="{A43D1AAA-35CA-4D35-8893-7FF5F545B2A9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0776D06-18DC-40DF-80D6-795100633C1F}">
      <dgm:prSet phldrT="[Text]" custT="1"/>
      <dgm:spPr>
        <a:solidFill>
          <a:srgbClr val="0054A8"/>
        </a:solidFill>
      </dgm:spPr>
      <dgm:t>
        <a:bodyPr/>
        <a:lstStyle/>
        <a:p>
          <a:r>
            <a:rPr lang="en-US" sz="1600" b="1" dirty="0" smtClean="0"/>
            <a:t>VR Agency</a:t>
          </a:r>
          <a:endParaRPr lang="en-US" sz="1600" b="1" dirty="0"/>
        </a:p>
      </dgm:t>
    </dgm:pt>
    <dgm:pt modelId="{01581D86-7F9E-467A-908D-63CF79D93BA9}" type="parTrans" cxnId="{40FC27E6-0B7B-45F1-8728-8EA61984D782}">
      <dgm:prSet/>
      <dgm:spPr/>
      <dgm:t>
        <a:bodyPr/>
        <a:lstStyle/>
        <a:p>
          <a:endParaRPr lang="en-US"/>
        </a:p>
      </dgm:t>
    </dgm:pt>
    <dgm:pt modelId="{5FBC3E09-3AD2-4B55-ACAE-E8CA45A9CCF6}" type="sibTrans" cxnId="{40FC27E6-0B7B-45F1-8728-8EA61984D782}">
      <dgm:prSet/>
      <dgm:spPr>
        <a:solidFill>
          <a:srgbClr val="0054A8"/>
        </a:solidFill>
      </dgm:spPr>
      <dgm:t>
        <a:bodyPr/>
        <a:lstStyle/>
        <a:p>
          <a:endParaRPr lang="en-US"/>
        </a:p>
      </dgm:t>
    </dgm:pt>
    <dgm:pt modelId="{640BCB1D-5EA6-48C3-915B-47944695BF4D}" type="pres">
      <dgm:prSet presAssocID="{8CC57D8B-1665-4500-9F0D-A9870130249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DABF64-1D58-4D7B-970C-0C8C288398A7}" type="pres">
      <dgm:prSet presAssocID="{71960A1F-0F22-4E82-BFFF-D56F486B5942}" presName="gear1" presStyleLbl="node1" presStyleIdx="0" presStyleCnt="3" custLinFactNeighborX="4132" custLinFactNeighborY="58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05C1C-CBC7-4EB0-978D-D69EC75601E8}" type="pres">
      <dgm:prSet presAssocID="{71960A1F-0F22-4E82-BFFF-D56F486B5942}" presName="gear1srcNode" presStyleLbl="node1" presStyleIdx="0" presStyleCnt="3"/>
      <dgm:spPr/>
      <dgm:t>
        <a:bodyPr/>
        <a:lstStyle/>
        <a:p>
          <a:endParaRPr lang="en-US"/>
        </a:p>
      </dgm:t>
    </dgm:pt>
    <dgm:pt modelId="{2E07E552-E065-4705-8609-015CD4C2D29E}" type="pres">
      <dgm:prSet presAssocID="{71960A1F-0F22-4E82-BFFF-D56F486B5942}" presName="gear1dstNode" presStyleLbl="node1" presStyleIdx="0" presStyleCnt="3"/>
      <dgm:spPr/>
      <dgm:t>
        <a:bodyPr/>
        <a:lstStyle/>
        <a:p>
          <a:endParaRPr lang="en-US"/>
        </a:p>
      </dgm:t>
    </dgm:pt>
    <dgm:pt modelId="{4E160491-15D4-4211-BCE7-9F4D17A0E677}" type="pres">
      <dgm:prSet presAssocID="{8C4B4F2D-E29D-42E2-B2B7-3C96B07DF080}" presName="gear2" presStyleLbl="node1" presStyleIdx="1" presStyleCnt="3" custScaleX="115702" custScaleY="108301" custLinFactNeighborX="-2719" custLinFactNeighborY="5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A5699-9BF4-4EB1-8A41-8D30D5F045F6}" type="pres">
      <dgm:prSet presAssocID="{8C4B4F2D-E29D-42E2-B2B7-3C96B07DF080}" presName="gear2srcNode" presStyleLbl="node1" presStyleIdx="1" presStyleCnt="3"/>
      <dgm:spPr/>
      <dgm:t>
        <a:bodyPr/>
        <a:lstStyle/>
        <a:p>
          <a:endParaRPr lang="en-US"/>
        </a:p>
      </dgm:t>
    </dgm:pt>
    <dgm:pt modelId="{811D9979-81B9-4046-A7ED-CD3A61E0FA36}" type="pres">
      <dgm:prSet presAssocID="{8C4B4F2D-E29D-42E2-B2B7-3C96B07DF080}" presName="gear2dstNode" presStyleLbl="node1" presStyleIdx="1" presStyleCnt="3"/>
      <dgm:spPr/>
      <dgm:t>
        <a:bodyPr/>
        <a:lstStyle/>
        <a:p>
          <a:endParaRPr lang="en-US"/>
        </a:p>
      </dgm:t>
    </dgm:pt>
    <dgm:pt modelId="{BC89A28F-866A-467C-9CD7-BDEF92044687}" type="pres">
      <dgm:prSet presAssocID="{50776D06-18DC-40DF-80D6-795100633C1F}" presName="gear3" presStyleLbl="node1" presStyleIdx="2" presStyleCnt="3" custAng="281923" custScaleX="118514" custScaleY="114143" custLinFactNeighborX="7668" custLinFactNeighborY="4093"/>
      <dgm:spPr/>
      <dgm:t>
        <a:bodyPr/>
        <a:lstStyle/>
        <a:p>
          <a:endParaRPr lang="en-US"/>
        </a:p>
      </dgm:t>
    </dgm:pt>
    <dgm:pt modelId="{CCDE1DF8-F3AB-4177-8D2D-98438749829D}" type="pres">
      <dgm:prSet presAssocID="{50776D06-18DC-40DF-80D6-795100633C1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9FA92-4F59-4873-94B2-6DA6DD30B580}" type="pres">
      <dgm:prSet presAssocID="{50776D06-18DC-40DF-80D6-795100633C1F}" presName="gear3srcNode" presStyleLbl="node1" presStyleIdx="2" presStyleCnt="3"/>
      <dgm:spPr/>
      <dgm:t>
        <a:bodyPr/>
        <a:lstStyle/>
        <a:p>
          <a:endParaRPr lang="en-US"/>
        </a:p>
      </dgm:t>
    </dgm:pt>
    <dgm:pt modelId="{DE6E3AB1-7B23-4745-9D11-24D40CC9718E}" type="pres">
      <dgm:prSet presAssocID="{50776D06-18DC-40DF-80D6-795100633C1F}" presName="gear3dstNode" presStyleLbl="node1" presStyleIdx="2" presStyleCnt="3"/>
      <dgm:spPr/>
      <dgm:t>
        <a:bodyPr/>
        <a:lstStyle/>
        <a:p>
          <a:endParaRPr lang="en-US"/>
        </a:p>
      </dgm:t>
    </dgm:pt>
    <dgm:pt modelId="{6F1EF2D4-7293-4BD2-B443-BEAA4764BFF3}" type="pres">
      <dgm:prSet presAssocID="{269F14DF-3BD7-43C3-8C78-F1FA5810DAD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D0A035A-9743-4BB2-92C9-A735C4E39EA9}" type="pres">
      <dgm:prSet presAssocID="{0D44F2DC-26F6-49A8-ABD9-5DC7F7EF851B}" presName="connector2" presStyleLbl="sibTrans2D1" presStyleIdx="1" presStyleCnt="3" custLinFactNeighborX="-9044" custLinFactNeighborY="4258"/>
      <dgm:spPr/>
      <dgm:t>
        <a:bodyPr/>
        <a:lstStyle/>
        <a:p>
          <a:endParaRPr lang="en-US"/>
        </a:p>
      </dgm:t>
    </dgm:pt>
    <dgm:pt modelId="{D2D1152D-C6ED-453F-AB93-30D9B22EFACF}" type="pres">
      <dgm:prSet presAssocID="{5FBC3E09-3AD2-4B55-ACAE-E8CA45A9CCF6}" presName="connector3" presStyleLbl="sibTrans2D1" presStyleIdx="2" presStyleCnt="3" custAng="1759991" custLinFactNeighborX="8499" custLinFactNeighborY="345"/>
      <dgm:spPr/>
      <dgm:t>
        <a:bodyPr/>
        <a:lstStyle/>
        <a:p>
          <a:endParaRPr lang="en-US"/>
        </a:p>
      </dgm:t>
    </dgm:pt>
  </dgm:ptLst>
  <dgm:cxnLst>
    <dgm:cxn modelId="{511DC8F4-0EB8-439C-8AEC-A716E7B882B1}" type="presOf" srcId="{71960A1F-0F22-4E82-BFFF-D56F486B5942}" destId="{2E07E552-E065-4705-8609-015CD4C2D29E}" srcOrd="2" destOrd="0" presId="urn:microsoft.com/office/officeart/2005/8/layout/gear1"/>
    <dgm:cxn modelId="{ED563820-869E-4055-8F74-6B15C92FC779}" type="presOf" srcId="{50776D06-18DC-40DF-80D6-795100633C1F}" destId="{BC89A28F-866A-467C-9CD7-BDEF92044687}" srcOrd="0" destOrd="0" presId="urn:microsoft.com/office/officeart/2005/8/layout/gear1"/>
    <dgm:cxn modelId="{40FC27E6-0B7B-45F1-8728-8EA61984D782}" srcId="{8CC57D8B-1665-4500-9F0D-A9870130249E}" destId="{50776D06-18DC-40DF-80D6-795100633C1F}" srcOrd="2" destOrd="0" parTransId="{01581D86-7F9E-467A-908D-63CF79D93BA9}" sibTransId="{5FBC3E09-3AD2-4B55-ACAE-E8CA45A9CCF6}"/>
    <dgm:cxn modelId="{6D0FC839-8866-495E-8234-1508133891E0}" type="presOf" srcId="{71960A1F-0F22-4E82-BFFF-D56F486B5942}" destId="{9DB05C1C-CBC7-4EB0-978D-D69EC75601E8}" srcOrd="1" destOrd="0" presId="urn:microsoft.com/office/officeart/2005/8/layout/gear1"/>
    <dgm:cxn modelId="{E03367A7-96E4-4C6B-B145-43079B1778F4}" type="presOf" srcId="{71960A1F-0F22-4E82-BFFF-D56F486B5942}" destId="{A3DABF64-1D58-4D7B-970C-0C8C288398A7}" srcOrd="0" destOrd="0" presId="urn:microsoft.com/office/officeart/2005/8/layout/gear1"/>
    <dgm:cxn modelId="{84A000D5-4D08-4987-9E84-2C5FBF38339C}" type="presOf" srcId="{8C4B4F2D-E29D-42E2-B2B7-3C96B07DF080}" destId="{4E160491-15D4-4211-BCE7-9F4D17A0E677}" srcOrd="0" destOrd="0" presId="urn:microsoft.com/office/officeart/2005/8/layout/gear1"/>
    <dgm:cxn modelId="{1D1B204E-FEE3-4D71-A980-65655E62ED4B}" type="presOf" srcId="{0D44F2DC-26F6-49A8-ABD9-5DC7F7EF851B}" destId="{DD0A035A-9743-4BB2-92C9-A735C4E39EA9}" srcOrd="0" destOrd="0" presId="urn:microsoft.com/office/officeart/2005/8/layout/gear1"/>
    <dgm:cxn modelId="{29F14277-8DE6-431C-B6B7-47EB22E4D43F}" srcId="{8CC57D8B-1665-4500-9F0D-A9870130249E}" destId="{71960A1F-0F22-4E82-BFFF-D56F486B5942}" srcOrd="0" destOrd="0" parTransId="{49F7493A-63DF-46C1-B234-D464240876A1}" sibTransId="{269F14DF-3BD7-43C3-8C78-F1FA5810DADD}"/>
    <dgm:cxn modelId="{F95FD95A-A556-4B3C-9A5E-219680A1AB12}" type="presOf" srcId="{50776D06-18DC-40DF-80D6-795100633C1F}" destId="{3339FA92-4F59-4873-94B2-6DA6DD30B580}" srcOrd="2" destOrd="0" presId="urn:microsoft.com/office/officeart/2005/8/layout/gear1"/>
    <dgm:cxn modelId="{32D7CA36-6ADA-4BCD-8FE4-E85EE3047ED4}" type="presOf" srcId="{50776D06-18DC-40DF-80D6-795100633C1F}" destId="{DE6E3AB1-7B23-4745-9D11-24D40CC9718E}" srcOrd="3" destOrd="0" presId="urn:microsoft.com/office/officeart/2005/8/layout/gear1"/>
    <dgm:cxn modelId="{12054446-0218-49FF-A79C-5C63B1795F48}" type="presOf" srcId="{269F14DF-3BD7-43C3-8C78-F1FA5810DADD}" destId="{6F1EF2D4-7293-4BD2-B443-BEAA4764BFF3}" srcOrd="0" destOrd="0" presId="urn:microsoft.com/office/officeart/2005/8/layout/gear1"/>
    <dgm:cxn modelId="{A37D881E-0289-4479-8FFB-76B23F285EF2}" type="presOf" srcId="{5FBC3E09-3AD2-4B55-ACAE-E8CA45A9CCF6}" destId="{D2D1152D-C6ED-453F-AB93-30D9B22EFACF}" srcOrd="0" destOrd="0" presId="urn:microsoft.com/office/officeart/2005/8/layout/gear1"/>
    <dgm:cxn modelId="{09625FCB-B6EF-4E83-B339-DF5640CFF8FD}" type="presOf" srcId="{8CC57D8B-1665-4500-9F0D-A9870130249E}" destId="{640BCB1D-5EA6-48C3-915B-47944695BF4D}" srcOrd="0" destOrd="0" presId="urn:microsoft.com/office/officeart/2005/8/layout/gear1"/>
    <dgm:cxn modelId="{3E067E1B-F9EE-4023-836E-3D2857A89E64}" type="presOf" srcId="{8C4B4F2D-E29D-42E2-B2B7-3C96B07DF080}" destId="{811D9979-81B9-4046-A7ED-CD3A61E0FA36}" srcOrd="2" destOrd="0" presId="urn:microsoft.com/office/officeart/2005/8/layout/gear1"/>
    <dgm:cxn modelId="{7877870F-CC35-4DA0-B31C-3EBC55C18037}" type="presOf" srcId="{8C4B4F2D-E29D-42E2-B2B7-3C96B07DF080}" destId="{859A5699-9BF4-4EB1-8A41-8D30D5F045F6}" srcOrd="1" destOrd="0" presId="urn:microsoft.com/office/officeart/2005/8/layout/gear1"/>
    <dgm:cxn modelId="{A43D1AAA-35CA-4D35-8893-7FF5F545B2A9}" srcId="{8CC57D8B-1665-4500-9F0D-A9870130249E}" destId="{8C4B4F2D-E29D-42E2-B2B7-3C96B07DF080}" srcOrd="1" destOrd="0" parTransId="{DF586D7B-7533-4642-97E3-CF3F7BB9120A}" sibTransId="{0D44F2DC-26F6-49A8-ABD9-5DC7F7EF851B}"/>
    <dgm:cxn modelId="{5E1BAF2F-6CE4-4171-8A7B-C07E68EE8682}" type="presOf" srcId="{50776D06-18DC-40DF-80D6-795100633C1F}" destId="{CCDE1DF8-F3AB-4177-8D2D-98438749829D}" srcOrd="1" destOrd="0" presId="urn:microsoft.com/office/officeart/2005/8/layout/gear1"/>
    <dgm:cxn modelId="{74FDDA4E-EEAE-4ABA-A05A-563C36B18A00}" type="presParOf" srcId="{640BCB1D-5EA6-48C3-915B-47944695BF4D}" destId="{A3DABF64-1D58-4D7B-970C-0C8C288398A7}" srcOrd="0" destOrd="0" presId="urn:microsoft.com/office/officeart/2005/8/layout/gear1"/>
    <dgm:cxn modelId="{87BB6F14-0DE2-40E8-B9C3-38AB8E3B5E9C}" type="presParOf" srcId="{640BCB1D-5EA6-48C3-915B-47944695BF4D}" destId="{9DB05C1C-CBC7-4EB0-978D-D69EC75601E8}" srcOrd="1" destOrd="0" presId="urn:microsoft.com/office/officeart/2005/8/layout/gear1"/>
    <dgm:cxn modelId="{E1C9284B-4EEA-4317-A0DA-13A9CA1B0B6D}" type="presParOf" srcId="{640BCB1D-5EA6-48C3-915B-47944695BF4D}" destId="{2E07E552-E065-4705-8609-015CD4C2D29E}" srcOrd="2" destOrd="0" presId="urn:microsoft.com/office/officeart/2005/8/layout/gear1"/>
    <dgm:cxn modelId="{EE7C018B-88A6-4DCB-8888-D865883C78CE}" type="presParOf" srcId="{640BCB1D-5EA6-48C3-915B-47944695BF4D}" destId="{4E160491-15D4-4211-BCE7-9F4D17A0E677}" srcOrd="3" destOrd="0" presId="urn:microsoft.com/office/officeart/2005/8/layout/gear1"/>
    <dgm:cxn modelId="{B8DF5163-D9F6-4D54-8C27-65F666AB9D2F}" type="presParOf" srcId="{640BCB1D-5EA6-48C3-915B-47944695BF4D}" destId="{859A5699-9BF4-4EB1-8A41-8D30D5F045F6}" srcOrd="4" destOrd="0" presId="urn:microsoft.com/office/officeart/2005/8/layout/gear1"/>
    <dgm:cxn modelId="{D0327C2C-4F8F-4C68-8673-D52E11F07BB6}" type="presParOf" srcId="{640BCB1D-5EA6-48C3-915B-47944695BF4D}" destId="{811D9979-81B9-4046-A7ED-CD3A61E0FA36}" srcOrd="5" destOrd="0" presId="urn:microsoft.com/office/officeart/2005/8/layout/gear1"/>
    <dgm:cxn modelId="{3C42EE3F-2E27-4A17-9ABB-7DE23361B3A4}" type="presParOf" srcId="{640BCB1D-5EA6-48C3-915B-47944695BF4D}" destId="{BC89A28F-866A-467C-9CD7-BDEF92044687}" srcOrd="6" destOrd="0" presId="urn:microsoft.com/office/officeart/2005/8/layout/gear1"/>
    <dgm:cxn modelId="{75613CD5-74C8-4407-9B70-EEBFC08176F4}" type="presParOf" srcId="{640BCB1D-5EA6-48C3-915B-47944695BF4D}" destId="{CCDE1DF8-F3AB-4177-8D2D-98438749829D}" srcOrd="7" destOrd="0" presId="urn:microsoft.com/office/officeart/2005/8/layout/gear1"/>
    <dgm:cxn modelId="{BE72AF39-BE9A-4588-B825-2B278E45C651}" type="presParOf" srcId="{640BCB1D-5EA6-48C3-915B-47944695BF4D}" destId="{3339FA92-4F59-4873-94B2-6DA6DD30B580}" srcOrd="8" destOrd="0" presId="urn:microsoft.com/office/officeart/2005/8/layout/gear1"/>
    <dgm:cxn modelId="{C9F99002-8F03-450F-BC82-37258A1D931F}" type="presParOf" srcId="{640BCB1D-5EA6-48C3-915B-47944695BF4D}" destId="{DE6E3AB1-7B23-4745-9D11-24D40CC9718E}" srcOrd="9" destOrd="0" presId="urn:microsoft.com/office/officeart/2005/8/layout/gear1"/>
    <dgm:cxn modelId="{D30829F1-247F-478F-9D8A-4928B89A6ED8}" type="presParOf" srcId="{640BCB1D-5EA6-48C3-915B-47944695BF4D}" destId="{6F1EF2D4-7293-4BD2-B443-BEAA4764BFF3}" srcOrd="10" destOrd="0" presId="urn:microsoft.com/office/officeart/2005/8/layout/gear1"/>
    <dgm:cxn modelId="{2EBC038F-7A7E-4496-9A5A-83B1B323A642}" type="presParOf" srcId="{640BCB1D-5EA6-48C3-915B-47944695BF4D}" destId="{DD0A035A-9743-4BB2-92C9-A735C4E39EA9}" srcOrd="11" destOrd="0" presId="urn:microsoft.com/office/officeart/2005/8/layout/gear1"/>
    <dgm:cxn modelId="{292333A1-D1C3-47B6-9AE4-9D9DFE687539}" type="presParOf" srcId="{640BCB1D-5EA6-48C3-915B-47944695BF4D}" destId="{D2D1152D-C6ED-453F-AB93-30D9B22EFACF}" srcOrd="12" destOrd="0" presId="urn:microsoft.com/office/officeart/2005/8/layout/gear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C40BF-9BEA-4088-A0FA-E418DE6753A5}">
      <dsp:nvSpPr>
        <dsp:cNvPr id="0" name=""/>
        <dsp:cNvSpPr/>
      </dsp:nvSpPr>
      <dsp:spPr>
        <a:xfrm>
          <a:off x="0" y="0"/>
          <a:ext cx="8458200" cy="1554480"/>
        </a:xfrm>
        <a:prstGeom prst="rect">
          <a:avLst/>
        </a:prstGeom>
        <a:solidFill>
          <a:srgbClr val="3857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AIR Disability &amp; Rehabilitation Work </a:t>
          </a:r>
          <a:endParaRPr lang="en-US" sz="3600" kern="1200" dirty="0"/>
        </a:p>
      </dsp:txBody>
      <dsp:txXfrm>
        <a:off x="0" y="0"/>
        <a:ext cx="8458200" cy="1554480"/>
      </dsp:txXfrm>
    </dsp:sp>
    <dsp:sp modelId="{7E9B2672-41A5-4EA3-B088-57493DE10104}">
      <dsp:nvSpPr>
        <dsp:cNvPr id="0" name=""/>
        <dsp:cNvSpPr/>
      </dsp:nvSpPr>
      <dsp:spPr>
        <a:xfrm>
          <a:off x="4129" y="1554480"/>
          <a:ext cx="2816646" cy="3264408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/>
            <a:t>1980s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 smtClean="0"/>
            <a:t> </a:t>
          </a:r>
          <a:r>
            <a:rPr lang="en-US" sz="2600" kern="1200" dirty="0" smtClean="0"/>
            <a:t>Research, Dissemination, &amp; Independent Living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600" kern="1200" dirty="0"/>
        </a:p>
      </dsp:txBody>
      <dsp:txXfrm>
        <a:off x="4129" y="1554480"/>
        <a:ext cx="2816646" cy="3264408"/>
      </dsp:txXfrm>
    </dsp:sp>
    <dsp:sp modelId="{0B8CB533-55C6-49C1-A9A7-E963D696543A}">
      <dsp:nvSpPr>
        <dsp:cNvPr id="0" name=""/>
        <dsp:cNvSpPr/>
      </dsp:nvSpPr>
      <dsp:spPr>
        <a:xfrm>
          <a:off x="2820776" y="1554480"/>
          <a:ext cx="2816646" cy="3264408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/>
            <a:t>2000s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 smtClean="0"/>
            <a:t>Focus on Employment &amp; Shift Toward Knowledge Translation (KT)</a:t>
          </a:r>
          <a:endParaRPr lang="en-US" sz="2600" kern="1200" dirty="0"/>
        </a:p>
      </dsp:txBody>
      <dsp:txXfrm>
        <a:off x="2820776" y="1554480"/>
        <a:ext cx="2816646" cy="3264408"/>
      </dsp:txXfrm>
    </dsp:sp>
    <dsp:sp modelId="{2008A85A-9956-435E-B4B6-754434D4C7B0}">
      <dsp:nvSpPr>
        <dsp:cNvPr id="0" name=""/>
        <dsp:cNvSpPr/>
      </dsp:nvSpPr>
      <dsp:spPr>
        <a:xfrm>
          <a:off x="5637423" y="1554480"/>
          <a:ext cx="2816646" cy="3264408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endParaRPr lang="en-US" sz="3700" b="1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endParaRPr lang="en-US" sz="3700" b="1" kern="1200" dirty="0" smtClean="0"/>
        </a:p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700" b="1" kern="1200" dirty="0" smtClean="0"/>
            <a:t>Today</a:t>
          </a:r>
        </a:p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 smtClean="0"/>
            <a:t>Research, KT, Policy, Technical Assistance, &amp; Training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3700" kern="1200" dirty="0"/>
        </a:p>
      </dsp:txBody>
      <dsp:txXfrm>
        <a:off x="5637423" y="1554480"/>
        <a:ext cx="2816646" cy="3264408"/>
      </dsp:txXfrm>
    </dsp:sp>
    <dsp:sp modelId="{68D8623E-CD1C-4E28-9858-078873364183}">
      <dsp:nvSpPr>
        <dsp:cNvPr id="0" name=""/>
        <dsp:cNvSpPr/>
      </dsp:nvSpPr>
      <dsp:spPr>
        <a:xfrm>
          <a:off x="0" y="4818888"/>
          <a:ext cx="8458200" cy="362712"/>
        </a:xfrm>
        <a:prstGeom prst="rect">
          <a:avLst/>
        </a:prstGeom>
        <a:solidFill>
          <a:srgbClr val="3857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BF64-1D58-4D7B-970C-0C8C288398A7}">
      <dsp:nvSpPr>
        <dsp:cNvPr id="0" name=""/>
        <dsp:cNvSpPr/>
      </dsp:nvSpPr>
      <dsp:spPr>
        <a:xfrm>
          <a:off x="1954530" y="2259330"/>
          <a:ext cx="2388870" cy="2388870"/>
        </a:xfrm>
        <a:prstGeom prst="gear9">
          <a:avLst/>
        </a:prstGeom>
        <a:solidFill>
          <a:srgbClr val="0073E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Businesses</a:t>
          </a:r>
          <a:endParaRPr lang="en-US" sz="1600" b="1" kern="1200" dirty="0"/>
        </a:p>
      </dsp:txBody>
      <dsp:txXfrm>
        <a:off x="2434799" y="2818911"/>
        <a:ext cx="1428332" cy="1227929"/>
      </dsp:txXfrm>
    </dsp:sp>
    <dsp:sp modelId="{4E160491-15D4-4211-BCE7-9F4D17A0E677}">
      <dsp:nvSpPr>
        <dsp:cNvPr id="0" name=""/>
        <dsp:cNvSpPr/>
      </dsp:nvSpPr>
      <dsp:spPr>
        <a:xfrm>
          <a:off x="381003" y="1635452"/>
          <a:ext cx="2010160" cy="1881578"/>
        </a:xfrm>
        <a:prstGeom prst="gear6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shade val="50000"/>
              <a:hueOff val="-59855"/>
              <a:satOff val="-151"/>
              <a:lumOff val="2607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Job Candidates</a:t>
          </a:r>
          <a:endParaRPr lang="en-US" sz="1600" b="1" kern="1200" dirty="0"/>
        </a:p>
      </dsp:txBody>
      <dsp:txXfrm>
        <a:off x="873387" y="2112008"/>
        <a:ext cx="1025392" cy="928466"/>
      </dsp:txXfrm>
    </dsp:sp>
    <dsp:sp modelId="{BC89A28F-866A-467C-9CD7-BDEF92044687}">
      <dsp:nvSpPr>
        <dsp:cNvPr id="0" name=""/>
        <dsp:cNvSpPr/>
      </dsp:nvSpPr>
      <dsp:spPr>
        <a:xfrm rot="20981923">
          <a:off x="1526410" y="395975"/>
          <a:ext cx="2044648" cy="1915774"/>
        </a:xfrm>
        <a:prstGeom prst="gear6">
          <a:avLst/>
        </a:prstGeom>
        <a:solidFill>
          <a:srgbClr val="0054A8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shade val="50000"/>
              <a:hueOff val="-59855"/>
              <a:satOff val="-151"/>
              <a:lumOff val="2607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VR Agency</a:t>
          </a:r>
          <a:endParaRPr lang="en-US" sz="1600" b="1" kern="1200" dirty="0"/>
        </a:p>
      </dsp:txBody>
      <dsp:txXfrm rot="-20700000">
        <a:off x="1982505" y="808517"/>
        <a:ext cx="1132458" cy="1090691"/>
      </dsp:txXfrm>
    </dsp:sp>
    <dsp:sp modelId="{6F1EF2D4-7293-4BD2-B443-BEAA4764BFF3}">
      <dsp:nvSpPr>
        <dsp:cNvPr id="0" name=""/>
        <dsp:cNvSpPr/>
      </dsp:nvSpPr>
      <dsp:spPr>
        <a:xfrm>
          <a:off x="1772479" y="1819237"/>
          <a:ext cx="3057753" cy="3057753"/>
        </a:xfrm>
        <a:prstGeom prst="circularArrow">
          <a:avLst>
            <a:gd name="adj1" fmla="val 4688"/>
            <a:gd name="adj2" fmla="val 299029"/>
            <a:gd name="adj3" fmla="val 2519661"/>
            <a:gd name="adj4" fmla="val 15853768"/>
            <a:gd name="adj5" fmla="val 5469"/>
          </a:avLst>
        </a:prstGeom>
        <a:solidFill>
          <a:srgbClr val="0073E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A035A-9743-4BB2-92C9-A735C4E39EA9}">
      <dsp:nvSpPr>
        <dsp:cNvPr id="0" name=""/>
        <dsp:cNvSpPr/>
      </dsp:nvSpPr>
      <dsp:spPr>
        <a:xfrm>
          <a:off x="56032" y="1325548"/>
          <a:ext cx="2221649" cy="22216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shade val="90000"/>
              <a:hueOff val="-62959"/>
              <a:satOff val="-1897"/>
              <a:lumOff val="1880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D1152D-C6ED-453F-AB93-30D9B22EFACF}">
      <dsp:nvSpPr>
        <dsp:cNvPr id="0" name=""/>
        <dsp:cNvSpPr/>
      </dsp:nvSpPr>
      <dsp:spPr>
        <a:xfrm rot="1759991">
          <a:off x="1347574" y="52167"/>
          <a:ext cx="2395385" cy="23953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54A8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shade val="90000"/>
              <a:hueOff val="-62959"/>
              <a:satOff val="-1897"/>
              <a:lumOff val="1880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1BCB-3767-4485-87C1-A7A5A2D66484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9BB1C-8F00-4548-A3AC-DDFD06C55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3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16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35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39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26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91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3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0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0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78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http://butleranalytics.com/10-free-dashboard-software/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93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3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92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51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9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9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1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BB1C-8F00-4548-A3AC-DDFD06C55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5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38578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6" name="Picture 5" descr="AIR_logo_just acrony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037769"/>
            <a:ext cx="1524000" cy="43804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3540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3540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53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2055813"/>
            <a:ext cx="8224837" cy="373273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55131" y="6507316"/>
            <a:ext cx="157094" cy="153888"/>
          </a:xfrm>
          <a:prstGeom prst="rect">
            <a:avLst/>
          </a:prstGeo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3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55131" y="6507316"/>
            <a:ext cx="157094" cy="153888"/>
          </a:xfrm>
          <a:prstGeom prst="rect">
            <a:avLst/>
          </a:prstGeo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2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fld id="{50E0B1FE-BFBB-4D13-9695-0D875F271AAB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gradFill flip="none" rotWithShape="1">
            <a:gsLst>
              <a:gs pos="0">
                <a:srgbClr val="38578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38578A"/>
          </a:solidFill>
        </p:spPr>
        <p:txBody>
          <a:bodyPr vert="horz" anchor="ctr">
            <a:normAutofit fontScale="40000" lnSpcReduction="20000"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9" descr="AIR_logo_just acrony blu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5104" y="6190049"/>
            <a:ext cx="1190296" cy="342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8" r:id="rId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bg1">
            <a:lumMod val="50000"/>
          </a:schemeClr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bg1">
            <a:lumMod val="50000"/>
          </a:schemeClr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bg1">
            <a:lumMod val="50000"/>
          </a:schemeClr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34056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Evaluating Business Needs and Informing Practices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24006"/>
            <a:ext cx="69560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cap="small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Making the Stretch: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733799"/>
            <a:ext cx="86105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8th Annual Summit </a:t>
            </a:r>
          </a:p>
          <a:p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Performance Management in Vocational Rehabilitation</a:t>
            </a:r>
          </a:p>
          <a:p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September 10, 2015</a:t>
            </a:r>
          </a:p>
          <a:p>
            <a:pPr algn="r"/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Liza Josias, ljosias@air.org</a:t>
            </a:r>
          </a:p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Ann Outlaw, aoutlaw@air.org</a:t>
            </a:r>
          </a:p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Cynthia Overton, Ph.D., coverton@air.org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with Businesses</a:t>
            </a:r>
            <a:br>
              <a:rPr lang="en-US" sz="3200" dirty="0" smtClean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Groden 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Network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of Programs: The Cove Center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81534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“Our </a:t>
            </a:r>
            <a:r>
              <a:rPr lang="en-US" dirty="0"/>
              <a:t>job developers </a:t>
            </a:r>
            <a:r>
              <a:rPr lang="en-US" dirty="0" smtClean="0"/>
              <a:t>…will </a:t>
            </a:r>
            <a:r>
              <a:rPr lang="en-US" dirty="0"/>
              <a:t>approach an employer honestly and with a clear objective (to help the person we're supporting to get a good job). They do </a:t>
            </a:r>
            <a:r>
              <a:rPr lang="en-US" dirty="0" smtClean="0"/>
              <a:t>this, </a:t>
            </a:r>
            <a:r>
              <a:rPr lang="en-US" dirty="0"/>
              <a:t>however, with a "soft" approach. For example, they will ask the companies for a visit or a tour and to find out specifics about their operations and their needs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506963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i="1" dirty="0" smtClean="0"/>
              <a:t>Mike Smith </a:t>
            </a:r>
          </a:p>
          <a:p>
            <a:r>
              <a:rPr lang="en-US" sz="2400" i="1" dirty="0" smtClean="0"/>
              <a:t> Director </a:t>
            </a:r>
            <a:r>
              <a:rPr lang="en-US" sz="2400" i="1" dirty="0"/>
              <a:t>of Vocational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317771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Business Needs</a:t>
            </a:r>
            <a:endParaRPr lang="en-US" dirty="0"/>
          </a:p>
        </p:txBody>
      </p:sp>
      <p:pic>
        <p:nvPicPr>
          <p:cNvPr id="4" name="Content Placeholder 3" descr="origami.jpg" title="Image of nine origami cranes in a rainbow of colors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0678"/>
          <a:stretch>
            <a:fillRect/>
          </a:stretch>
        </p:blipFill>
        <p:spPr>
          <a:xfrm>
            <a:off x="609600" y="1752600"/>
            <a:ext cx="8153400" cy="4267200"/>
          </a:xfrm>
        </p:spPr>
      </p:pic>
      <p:sp>
        <p:nvSpPr>
          <p:cNvPr id="3" name="TextBox 2"/>
          <p:cNvSpPr txBox="1"/>
          <p:nvPr/>
        </p:nvSpPr>
        <p:spPr>
          <a:xfrm>
            <a:off x="1981200" y="6324600"/>
            <a:ext cx="644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Photographic images on slide </a:t>
            </a:r>
            <a:r>
              <a:rPr lang="en-US" sz="800" i="1" dirty="0" smtClean="0"/>
              <a:t>12 </a:t>
            </a:r>
            <a:r>
              <a:rPr lang="en-US" sz="800" i="1" dirty="0"/>
              <a:t>supplied by </a:t>
            </a:r>
            <a:r>
              <a:rPr lang="en-US" sz="800" i="1" dirty="0" err="1"/>
              <a:t>iStockPhoto</a:t>
            </a:r>
            <a:r>
              <a:rPr lang="en-US" sz="800" i="1" dirty="0"/>
              <a:t> in compliance with SEDL's (an Affiliate of American Institutes for Research) annual license agreement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8926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09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Legislative Provisions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Workforce Innovation &amp; Opportunity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01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Guides VR professionals to:</a:t>
            </a:r>
          </a:p>
          <a:p>
            <a:pPr lvl="1"/>
            <a:r>
              <a:rPr lang="en-US" sz="2400" dirty="0" smtClean="0"/>
              <a:t>Identify and respond </a:t>
            </a:r>
            <a:r>
              <a:rPr lang="en-US" sz="2400" dirty="0"/>
              <a:t>to needs of </a:t>
            </a:r>
            <a:r>
              <a:rPr lang="en-US" sz="2400" dirty="0" smtClean="0"/>
              <a:t>businesses</a:t>
            </a:r>
          </a:p>
          <a:p>
            <a:pPr lvl="1"/>
            <a:r>
              <a:rPr lang="en-US" sz="2400" dirty="0" smtClean="0"/>
              <a:t>Support businesses with </a:t>
            </a:r>
            <a:r>
              <a:rPr lang="en-US" sz="2400" dirty="0"/>
              <a:t>recruitment, job matching, hiring, </a:t>
            </a:r>
            <a:r>
              <a:rPr lang="en-US" sz="2400" dirty="0" smtClean="0"/>
              <a:t>on-the-job </a:t>
            </a:r>
            <a:r>
              <a:rPr lang="en-US" sz="2400" dirty="0"/>
              <a:t>training, accommodations, and retention </a:t>
            </a:r>
          </a:p>
          <a:p>
            <a:pPr lvl="1"/>
            <a:r>
              <a:rPr lang="en-US" sz="2400" dirty="0" smtClean="0"/>
              <a:t>Enhance engagement </a:t>
            </a:r>
            <a:r>
              <a:rPr lang="en-US" sz="2400" dirty="0"/>
              <a:t>with in-demand industry sectors to increase competitive integrated </a:t>
            </a:r>
            <a:r>
              <a:rPr lang="en-US" sz="2400" dirty="0" smtClean="0"/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3922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503 of the Rehabilitation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8153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More than 175,000 federal contractors</a:t>
            </a:r>
          </a:p>
          <a:p>
            <a:r>
              <a:rPr lang="en-US" dirty="0" smtClean="0"/>
              <a:t>Several new provisions that impact federal contractors &amp; subcontractors and creates a need to collaborate with VR</a:t>
            </a:r>
          </a:p>
          <a:p>
            <a:r>
              <a:rPr lang="en-US" dirty="0" smtClean="0"/>
              <a:t>Opportunity exists for VR to apply lessons learned through outreach with contractors &amp; subcontractors to other businesses </a:t>
            </a:r>
          </a:p>
        </p:txBody>
      </p:sp>
    </p:spTree>
    <p:extLst>
      <p:ext uri="{BB962C8B-B14F-4D97-AF65-F5344CB8AC3E}">
        <p14:creationId xmlns:p14="http://schemas.microsoft.com/office/powerpoint/2010/main" val="83096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503 Motivation for Businesses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848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7% utilization goal for qualified individuals with disabilities </a:t>
            </a:r>
          </a:p>
          <a:p>
            <a:pPr lvl="1"/>
            <a:r>
              <a:rPr lang="en-US" dirty="0" smtClean="0"/>
              <a:t>Federal contractors with 100+ </a:t>
            </a:r>
            <a:r>
              <a:rPr lang="en-US" dirty="0"/>
              <a:t>employees apply goal to each job group</a:t>
            </a:r>
          </a:p>
          <a:p>
            <a:pPr lvl="1"/>
            <a:r>
              <a:rPr lang="en-US" dirty="0" smtClean="0"/>
              <a:t>Federal contractors with fewer than </a:t>
            </a:r>
            <a:r>
              <a:rPr lang="en-US" dirty="0"/>
              <a:t>100 employees apply goal </a:t>
            </a:r>
            <a:r>
              <a:rPr lang="en-US" dirty="0" smtClean="0"/>
              <a:t>across the </a:t>
            </a:r>
            <a:r>
              <a:rPr lang="en-US" dirty="0"/>
              <a:t>entire </a:t>
            </a:r>
            <a:r>
              <a:rPr lang="en-US" dirty="0" smtClean="0"/>
              <a:t>workforce</a:t>
            </a:r>
          </a:p>
        </p:txBody>
      </p:sp>
    </p:spTree>
    <p:extLst>
      <p:ext uri="{BB962C8B-B14F-4D97-AF65-F5344CB8AC3E}">
        <p14:creationId xmlns:p14="http://schemas.microsoft.com/office/powerpoint/2010/main" val="159991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New 503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8001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Invitation to Self-Identify</a:t>
            </a:r>
          </a:p>
          <a:p>
            <a:r>
              <a:rPr lang="en-US" dirty="0" smtClean="0"/>
              <a:t>Equal Opportunity (</a:t>
            </a:r>
            <a:r>
              <a:rPr lang="en-US" dirty="0" err="1" smtClean="0"/>
              <a:t>EO</a:t>
            </a:r>
            <a:r>
              <a:rPr lang="en-US" dirty="0" smtClean="0"/>
              <a:t>) Clause </a:t>
            </a:r>
          </a:p>
          <a:p>
            <a:r>
              <a:rPr lang="en-US" dirty="0"/>
              <a:t>Records Access</a:t>
            </a:r>
          </a:p>
          <a:p>
            <a:r>
              <a:rPr lang="en-US" dirty="0" err="1" smtClean="0"/>
              <a:t>ADAAA</a:t>
            </a:r>
            <a:r>
              <a:rPr lang="en-US" dirty="0" smtClean="0"/>
              <a:t> Definition </a:t>
            </a:r>
            <a:r>
              <a:rPr lang="en-US" dirty="0"/>
              <a:t>of a D</a:t>
            </a:r>
            <a:r>
              <a:rPr lang="en-US" dirty="0" smtClean="0"/>
              <a:t>isability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37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098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Gathering Data on Business Needs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VR agency designated business consultants</a:t>
            </a:r>
          </a:p>
          <a:p>
            <a:r>
              <a:rPr lang="en-US" dirty="0" smtClean="0"/>
              <a:t>Chamber of Commerce</a:t>
            </a:r>
          </a:p>
          <a:p>
            <a:r>
              <a:rPr lang="en-US" dirty="0" smtClean="0"/>
              <a:t>Organizations that have demonstrated a commitment to hiring people with disabilities:</a:t>
            </a:r>
          </a:p>
          <a:p>
            <a:pPr lvl="1"/>
            <a:r>
              <a:rPr lang="en-US" dirty="0" smtClean="0"/>
              <a:t>US Business </a:t>
            </a:r>
            <a:r>
              <a:rPr lang="en-US" dirty="0"/>
              <a:t>Leadership Network </a:t>
            </a:r>
            <a:r>
              <a:rPr lang="en-US" dirty="0" smtClean="0"/>
              <a:t>(USBLN) members</a:t>
            </a:r>
          </a:p>
          <a:p>
            <a:pPr lvl="1"/>
            <a:r>
              <a:rPr lang="en-US" dirty="0" smtClean="0"/>
              <a:t>Top scorers on the Disability Equality Index</a:t>
            </a:r>
          </a:p>
          <a:p>
            <a:pPr lvl="1"/>
            <a:r>
              <a:rPr lang="en-US" dirty="0" smtClean="0"/>
              <a:t>Businesses listed at </a:t>
            </a:r>
            <a:r>
              <a:rPr lang="en-US" dirty="0" smtClean="0">
                <a:solidFill>
                  <a:srgbClr val="0054A8"/>
                </a:solidFill>
              </a:rPr>
              <a:t>http://Disability.jobs/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8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Human-Systems Integration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648200" cy="435403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Know Thy Businesses!</a:t>
            </a:r>
          </a:p>
          <a:p>
            <a:pPr lvl="1"/>
            <a:r>
              <a:rPr lang="en-US" dirty="0" smtClean="0"/>
              <a:t>Gather information to understand a business’s needs </a:t>
            </a:r>
          </a:p>
          <a:p>
            <a:r>
              <a:rPr lang="en-US" dirty="0" smtClean="0"/>
              <a:t>Gather data on a  business’s:</a:t>
            </a:r>
          </a:p>
          <a:p>
            <a:pPr lvl="1"/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Perceptions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endParaRPr lang="en-US" dirty="0" smtClean="0"/>
          </a:p>
        </p:txBody>
      </p:sp>
      <p:graphicFrame>
        <p:nvGraphicFramePr>
          <p:cNvPr id="8" name="Content Placeholder 7" descr="Image of gears representing the need for collaboration among business, VR agency, and job candidates.  " title="Human Systems Integration Graphic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55757437"/>
              </p:ext>
            </p:extLst>
          </p:nvPr>
        </p:nvGraphicFramePr>
        <p:xfrm>
          <a:off x="4267200" y="1676400"/>
          <a:ext cx="434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89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 smtClean="0"/>
              <a:t>American Institutes for Research Background</a:t>
            </a:r>
            <a:endParaRPr lang="en-US" dirty="0"/>
          </a:p>
          <a:p>
            <a:r>
              <a:rPr lang="en-US" dirty="0"/>
              <a:t>Legislative </a:t>
            </a:r>
            <a:r>
              <a:rPr lang="en-US" dirty="0" smtClean="0"/>
              <a:t>Provisions</a:t>
            </a:r>
            <a:endParaRPr lang="en-US" dirty="0"/>
          </a:p>
          <a:p>
            <a:r>
              <a:rPr lang="en-US" dirty="0" smtClean="0"/>
              <a:t>Gathering Data on Business Needs </a:t>
            </a:r>
          </a:p>
          <a:p>
            <a:r>
              <a:rPr lang="en-US" dirty="0" smtClean="0"/>
              <a:t>Using Data to Work with Businesses </a:t>
            </a:r>
            <a:endParaRPr lang="en-US" dirty="0"/>
          </a:p>
          <a:p>
            <a:r>
              <a:rPr lang="en-US" dirty="0" smtClean="0"/>
              <a:t>Measuring Outreach </a:t>
            </a:r>
          </a:p>
          <a:p>
            <a:r>
              <a:rPr lang="en-US" dirty="0" smtClean="0"/>
              <a:t>Open Discussion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1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User Needs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Gather information to understand the needs of users—businesses—to inform VR approach.</a:t>
            </a:r>
          </a:p>
          <a:p>
            <a:pPr marL="0" indent="0">
              <a:buNone/>
            </a:pPr>
            <a:r>
              <a:rPr lang="en-US" b="1" dirty="0" smtClean="0"/>
              <a:t>Benefits to VR Agencies &amp; Businesses</a:t>
            </a:r>
            <a:endParaRPr lang="en-US" b="1" dirty="0"/>
          </a:p>
          <a:p>
            <a:pPr lvl="1"/>
            <a:r>
              <a:rPr lang="en-US" dirty="0"/>
              <a:t>Provide </a:t>
            </a:r>
            <a:r>
              <a:rPr lang="en-US" dirty="0" smtClean="0"/>
              <a:t>businesses with </a:t>
            </a:r>
            <a:r>
              <a:rPr lang="en-US" dirty="0"/>
              <a:t>relevant information</a:t>
            </a:r>
          </a:p>
          <a:p>
            <a:pPr lvl="1"/>
            <a:r>
              <a:rPr lang="en-US" dirty="0" smtClean="0"/>
              <a:t>Shared approach to creating solutions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ailor support to businesses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479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a Needs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Gather Information</a:t>
            </a:r>
          </a:p>
          <a:p>
            <a:pPr lvl="1"/>
            <a:r>
              <a:rPr lang="en-US" dirty="0" smtClean="0"/>
              <a:t>Conversations</a:t>
            </a:r>
            <a:endParaRPr lang="en-US" dirty="0"/>
          </a:p>
          <a:p>
            <a:pPr lvl="1"/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Surveys</a:t>
            </a:r>
          </a:p>
          <a:p>
            <a:r>
              <a:rPr lang="en-US" dirty="0" smtClean="0"/>
              <a:t>Review the Information</a:t>
            </a:r>
          </a:p>
          <a:p>
            <a:r>
              <a:rPr lang="en-US" dirty="0" smtClean="0"/>
              <a:t>Identify Solutions for VR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6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To Collect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Knowledge </a:t>
            </a:r>
          </a:p>
          <a:p>
            <a:r>
              <a:rPr lang="en-US" dirty="0" smtClean="0"/>
              <a:t>Perceptions &amp; Assumptions</a:t>
            </a:r>
          </a:p>
          <a:p>
            <a:r>
              <a:rPr lang="en-US" dirty="0" smtClean="0"/>
              <a:t>Experiences</a:t>
            </a:r>
          </a:p>
          <a:p>
            <a:r>
              <a:rPr lang="en-US" dirty="0" smtClean="0"/>
              <a:t>Capabilities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Equipment &amp; Technologies</a:t>
            </a:r>
          </a:p>
          <a:p>
            <a:r>
              <a:rPr lang="en-US" dirty="0" smtClean="0"/>
              <a:t>Organizational Culture</a:t>
            </a:r>
          </a:p>
        </p:txBody>
      </p:sp>
    </p:spTree>
    <p:extLst>
      <p:ext uri="{BB962C8B-B14F-4D97-AF65-F5344CB8AC3E}">
        <p14:creationId xmlns:p14="http://schemas.microsoft.com/office/powerpoint/2010/main" val="298794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098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Using Data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Work with Businesses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Use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Data gathered through a needs assessment can:</a:t>
            </a:r>
          </a:p>
          <a:p>
            <a:r>
              <a:rPr lang="en-US" dirty="0" smtClean="0"/>
              <a:t>Identify the information needs of businesses</a:t>
            </a:r>
          </a:p>
          <a:p>
            <a:r>
              <a:rPr lang="en-US" dirty="0" smtClean="0"/>
              <a:t>Identify misconceptions held by businesses</a:t>
            </a:r>
          </a:p>
          <a:p>
            <a:r>
              <a:rPr lang="en-US" dirty="0" smtClean="0"/>
              <a:t>Guide VR agencies on how to allocate staff time, funding, and other resources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220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Using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Technical jargon</a:t>
            </a:r>
          </a:p>
          <a:p>
            <a:r>
              <a:rPr lang="en-US" dirty="0" smtClean="0"/>
              <a:t>Excessive information</a:t>
            </a:r>
          </a:p>
          <a:p>
            <a:r>
              <a:rPr lang="en-US" dirty="0" smtClean="0"/>
              <a:t>Too much text</a:t>
            </a:r>
          </a:p>
          <a:p>
            <a:r>
              <a:rPr lang="en-US" dirty="0" smtClean="0"/>
              <a:t>Vague, irrelevant, or otherwise unhelpful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5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Data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/>
              <a:t>Specific recommendations tied to each </a:t>
            </a:r>
            <a:r>
              <a:rPr lang="en-US" dirty="0" smtClean="0"/>
              <a:t>finding</a:t>
            </a:r>
          </a:p>
          <a:p>
            <a:r>
              <a:rPr lang="en-US" dirty="0" smtClean="0"/>
              <a:t>Visuals such as pull-out boxes with bulleted lists, tables, graphs</a:t>
            </a:r>
          </a:p>
          <a:p>
            <a:r>
              <a:rPr lang="en-US" dirty="0" smtClean="0"/>
              <a:t>Infographics</a:t>
            </a:r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Information represented using visuals should also be available in text so they can be accessed by screen-readers </a:t>
            </a:r>
          </a:p>
        </p:txBody>
      </p:sp>
    </p:spTree>
    <p:extLst>
      <p:ext uri="{BB962C8B-B14F-4D97-AF65-F5344CB8AC3E}">
        <p14:creationId xmlns:p14="http://schemas.microsoft.com/office/powerpoint/2010/main" val="616131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09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Measuring Outreach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1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Data: Measuring </a:t>
            </a:r>
            <a:r>
              <a:rPr lang="en-US" dirty="0" smtClean="0"/>
              <a:t>Outreach</a:t>
            </a:r>
            <a:endParaRPr lang="en-US" dirty="0"/>
          </a:p>
        </p:txBody>
      </p:sp>
      <p:pic>
        <p:nvPicPr>
          <p:cNvPr id="4" name="Content Placeholder 3" descr="Screen Shot 2015-08-18 at 9.29.52 AM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 b="4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448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Performance Measurement</a:t>
            </a:r>
          </a:p>
          <a:p>
            <a:pPr marL="777240" lvl="1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/>
              <a:t>Consumer Outcomes with context</a:t>
            </a:r>
          </a:p>
          <a:p>
            <a:pPr marL="777240" lvl="1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/>
              <a:t>Education Outcomes</a:t>
            </a:r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Continuous Improvement Metrics </a:t>
            </a:r>
          </a:p>
          <a:p>
            <a:pPr marL="777240" lvl="1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/>
              <a:t>Criteria</a:t>
            </a:r>
          </a:p>
          <a:p>
            <a:pPr marL="777240" lvl="1" indent="-320040">
              <a:lnSpc>
                <a:spcPct val="8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/>
              <a:t>Quality Indicators</a:t>
            </a:r>
          </a:p>
          <a:p>
            <a:pPr marL="0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i="1" dirty="0" smtClean="0"/>
              <a:t>From </a:t>
            </a:r>
            <a:r>
              <a:rPr lang="en-US" i="1" dirty="0"/>
              <a:t>Alliance for Quality Career Pathways </a:t>
            </a:r>
          </a:p>
        </p:txBody>
      </p:sp>
    </p:spTree>
    <p:extLst>
      <p:ext uri="{BB962C8B-B14F-4D97-AF65-F5344CB8AC3E}">
        <p14:creationId xmlns:p14="http://schemas.microsoft.com/office/powerpoint/2010/main" val="224909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53400" cy="4267200"/>
          </a:xfrm>
        </p:spPr>
        <p:txBody>
          <a:bodyPr/>
          <a:lstStyle/>
          <a:p>
            <a:r>
              <a:rPr lang="en-US" dirty="0" smtClean="0"/>
              <a:t>Introductions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Agency </a:t>
            </a:r>
          </a:p>
          <a:p>
            <a:pPr lvl="1"/>
            <a:r>
              <a:rPr lang="en-US" dirty="0" smtClean="0"/>
              <a:t>Role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Program 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53400" cy="5105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4100" dirty="0"/>
              <a:t>Job retention rate</a:t>
            </a:r>
          </a:p>
          <a:p>
            <a:pPr lvl="0"/>
            <a:r>
              <a:rPr lang="en-US" sz="4100" dirty="0"/>
              <a:t>J</a:t>
            </a:r>
            <a:r>
              <a:rPr lang="en-US" sz="4100" dirty="0" smtClean="0"/>
              <a:t>ob </a:t>
            </a:r>
            <a:r>
              <a:rPr lang="en-US" sz="4100" dirty="0"/>
              <a:t>hires</a:t>
            </a:r>
          </a:p>
          <a:p>
            <a:pPr lvl="0"/>
            <a:r>
              <a:rPr lang="en-US" sz="4100" dirty="0"/>
              <a:t>Annual satisfaction surveys to </a:t>
            </a:r>
            <a:r>
              <a:rPr lang="en-US" sz="4100" dirty="0" smtClean="0"/>
              <a:t>employees, businesses, </a:t>
            </a:r>
            <a:r>
              <a:rPr lang="en-US" sz="4100" dirty="0"/>
              <a:t>and </a:t>
            </a:r>
            <a:r>
              <a:rPr lang="en-US" sz="4100" dirty="0" smtClean="0"/>
              <a:t>employees’ families</a:t>
            </a:r>
            <a:endParaRPr lang="en-US" sz="4100" dirty="0"/>
          </a:p>
          <a:p>
            <a:pPr lvl="0"/>
            <a:r>
              <a:rPr lang="en-US" sz="4100" dirty="0" smtClean="0"/>
              <a:t>Monthly </a:t>
            </a:r>
            <a:r>
              <a:rPr lang="en-US" sz="4100" dirty="0"/>
              <a:t>phone calls to </a:t>
            </a:r>
            <a:r>
              <a:rPr lang="en-US" sz="4100" dirty="0" smtClean="0"/>
              <a:t>employees and </a:t>
            </a:r>
            <a:r>
              <a:rPr lang="en-US" sz="4100" dirty="0"/>
              <a:t>employers to check in about how things are going</a:t>
            </a:r>
          </a:p>
          <a:p>
            <a:pPr lvl="0"/>
            <a:r>
              <a:rPr lang="en-US" sz="4100" dirty="0"/>
              <a:t>Quarterly </a:t>
            </a:r>
            <a:r>
              <a:rPr lang="en-US" sz="4100" dirty="0" smtClean="0"/>
              <a:t>face-to-face </a:t>
            </a:r>
            <a:r>
              <a:rPr lang="en-US" sz="4100" dirty="0"/>
              <a:t>employer feedback meetings with </a:t>
            </a:r>
            <a:r>
              <a:rPr lang="en-US" sz="4100" dirty="0" smtClean="0"/>
              <a:t>employees and businesses</a:t>
            </a:r>
            <a:endParaRPr lang="en-US" sz="4100" dirty="0"/>
          </a:p>
          <a:p>
            <a:pPr lvl="0"/>
            <a:r>
              <a:rPr lang="en-US" sz="4100" dirty="0"/>
              <a:t>N</a:t>
            </a:r>
            <a:r>
              <a:rPr lang="en-US" sz="4100" dirty="0" smtClean="0"/>
              <a:t>ew </a:t>
            </a:r>
            <a:r>
              <a:rPr lang="en-US" sz="4100" dirty="0"/>
              <a:t>employment partners    </a:t>
            </a:r>
          </a:p>
          <a:p>
            <a:pPr marL="0" indent="0">
              <a:buNone/>
            </a:pPr>
            <a:r>
              <a:rPr lang="en-US" i="1" dirty="0" smtClean="0"/>
              <a:t>						Triumph Services, Inc.</a:t>
            </a:r>
          </a:p>
          <a:p>
            <a:pPr marL="0" indent="0">
              <a:buNone/>
            </a:pPr>
            <a:r>
              <a:rPr lang="en-US" sz="2100" i="1" dirty="0" smtClean="0"/>
              <a:t>						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78149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your agency typically gather insight on business needs?</a:t>
            </a:r>
          </a:p>
          <a:p>
            <a:r>
              <a:rPr lang="en-US" dirty="0" smtClean="0"/>
              <a:t>How has your agency used data to respond to these needs?</a:t>
            </a:r>
          </a:p>
          <a:p>
            <a:r>
              <a:rPr lang="en-US" dirty="0" smtClean="0"/>
              <a:t>How have you measured effectiveness and outreach?  </a:t>
            </a:r>
          </a:p>
          <a:p>
            <a:r>
              <a:rPr lang="en-US" dirty="0" smtClean="0"/>
              <a:t>How have you worked with the business consultant with your agency to gather data on business partners?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66615"/>
              </p:ext>
            </p:extLst>
          </p:nvPr>
        </p:nvGraphicFramePr>
        <p:xfrm>
          <a:off x="914400" y="2286000"/>
          <a:ext cx="75438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8862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Liza Josias</a:t>
                      </a:r>
                      <a:endParaRPr lang="en-US" sz="4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ljosias@air.org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1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Ann Outlaw</a:t>
                      </a:r>
                      <a:endParaRPr lang="en-US" sz="4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aoutlaw@air.org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0734"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Cynthia Overton</a:t>
                      </a:r>
                      <a:endParaRPr lang="en-US" sz="4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coverton@air.org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7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American Institutes for Research Background</a:t>
            </a:r>
          </a:p>
          <a:p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2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4837" cy="4192587"/>
          </a:xfrm>
        </p:spPr>
        <p:txBody>
          <a:bodyPr>
            <a:normAutofit fontScale="85000" lnSpcReduction="20000"/>
          </a:bodyPr>
          <a:lstStyle/>
          <a:p>
            <a:pPr marL="320040" indent="-320040">
              <a:buFont typeface="Wingdings"/>
              <a:buChar char=""/>
            </a:pPr>
            <a:r>
              <a:rPr lang="en-US" sz="3100" dirty="0">
                <a:solidFill>
                  <a:schemeClr val="tx1"/>
                </a:solidFill>
                <a:cs typeface="+mn-cs"/>
              </a:rPr>
              <a:t>Established in 1946 </a:t>
            </a:r>
          </a:p>
          <a:p>
            <a:pPr marL="320040" indent="-320040">
              <a:buFont typeface="Wingdings"/>
              <a:buChar char=""/>
            </a:pPr>
            <a:r>
              <a:rPr lang="en-US" sz="3100" dirty="0">
                <a:solidFill>
                  <a:schemeClr val="tx1"/>
                </a:solidFill>
                <a:cs typeface="+mn-cs"/>
              </a:rPr>
              <a:t>Independent not-for-profit organization that conducts behavioral and social science research and delivers technical assistance </a:t>
            </a:r>
          </a:p>
          <a:p>
            <a:pPr marL="320040" indent="-320040">
              <a:buFont typeface="Wingdings"/>
              <a:buChar char=""/>
            </a:pPr>
            <a:r>
              <a:rPr lang="en-US" sz="3100" dirty="0">
                <a:solidFill>
                  <a:schemeClr val="tx1"/>
                </a:solidFill>
                <a:cs typeface="+mn-cs"/>
              </a:rPr>
              <a:t>Committed to </a:t>
            </a:r>
            <a:r>
              <a:rPr lang="en-US" sz="3100" dirty="0" smtClean="0">
                <a:solidFill>
                  <a:schemeClr val="tx1"/>
                </a:solidFill>
                <a:cs typeface="+mn-cs"/>
              </a:rPr>
              <a:t>providing solutions </a:t>
            </a:r>
            <a:r>
              <a:rPr lang="en-US" sz="3100" dirty="0">
                <a:solidFill>
                  <a:schemeClr val="tx1"/>
                </a:solidFill>
                <a:cs typeface="+mn-cs"/>
              </a:rPr>
              <a:t>to </a:t>
            </a:r>
            <a:r>
              <a:rPr lang="en-US" sz="3100" dirty="0" smtClean="0">
                <a:solidFill>
                  <a:schemeClr val="tx1"/>
                </a:solidFill>
                <a:cs typeface="+mn-cs"/>
              </a:rPr>
              <a:t>challenges </a:t>
            </a:r>
            <a:r>
              <a:rPr lang="en-US" sz="3100" dirty="0">
                <a:solidFill>
                  <a:schemeClr val="tx1"/>
                </a:solidFill>
                <a:cs typeface="+mn-cs"/>
              </a:rPr>
              <a:t>in education, </a:t>
            </a:r>
            <a:r>
              <a:rPr lang="en-US" sz="3100" dirty="0" smtClean="0">
                <a:solidFill>
                  <a:schemeClr val="tx1"/>
                </a:solidFill>
                <a:cs typeface="+mn-cs"/>
              </a:rPr>
              <a:t>health, and the workforce </a:t>
            </a:r>
            <a:endParaRPr lang="en-US" sz="3100" dirty="0">
              <a:solidFill>
                <a:schemeClr val="tx1"/>
              </a:solidFill>
              <a:cs typeface="+mn-cs"/>
            </a:endParaRPr>
          </a:p>
          <a:p>
            <a:pPr marL="320040" indent="-320040">
              <a:buFont typeface="Wingdings"/>
              <a:buChar char=""/>
            </a:pPr>
            <a:r>
              <a:rPr lang="en-US" sz="3100" dirty="0">
                <a:solidFill>
                  <a:schemeClr val="tx1"/>
                </a:solidFill>
                <a:cs typeface="+mn-cs"/>
              </a:rPr>
              <a:t>Sample Clients</a:t>
            </a:r>
          </a:p>
          <a:p>
            <a:pPr marL="55499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800" dirty="0">
                <a:solidFill>
                  <a:schemeClr val="tx1"/>
                </a:solidFill>
              </a:rPr>
              <a:t>Rehabilitation Services Administration</a:t>
            </a:r>
          </a:p>
          <a:p>
            <a:pPr marL="55499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800" dirty="0">
                <a:solidFill>
                  <a:schemeClr val="tx1"/>
                </a:solidFill>
              </a:rPr>
              <a:t>National Institute on Disability, Independent Living, and Rehabilitation Research</a:t>
            </a:r>
          </a:p>
          <a:p>
            <a:pPr marL="55499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800" dirty="0">
                <a:solidFill>
                  <a:schemeClr val="tx1"/>
                </a:solidFill>
              </a:rPr>
              <a:t>National Council on Disability</a:t>
            </a:r>
          </a:p>
          <a:p>
            <a:endParaRPr lang="en-US" sz="2200" dirty="0">
              <a:ea typeface="ＭＳ Ｐゴシック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ea typeface="ＭＳ Ｐゴシック" charset="-128"/>
            </a:endParaRPr>
          </a:p>
        </p:txBody>
      </p:sp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American Institutes for Research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41693" y="6507316"/>
            <a:ext cx="70532" cy="153888"/>
          </a:xfr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5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86838" y="6507163"/>
            <a:ext cx="157162" cy="153987"/>
          </a:xfrm>
          <a:prstGeom prst="rect">
            <a:avLst/>
          </a:prstGeo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3849213"/>
              </p:ext>
            </p:extLst>
          </p:nvPr>
        </p:nvGraphicFramePr>
        <p:xfrm>
          <a:off x="381000" y="6096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477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7" name="Content Placeholder 6" descr="Screen Shot 2015-08-17 at 10.03.1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333" b="-118333"/>
          <a:stretch>
            <a:fillRect/>
          </a:stretch>
        </p:blipFill>
        <p:spPr>
          <a:xfrm>
            <a:off x="381000" y="381000"/>
            <a:ext cx="8224699" cy="4038600"/>
          </a:xfrm>
        </p:spPr>
      </p:pic>
      <p:sp>
        <p:nvSpPr>
          <p:cNvPr id="2" name="TextBox 1"/>
          <p:cNvSpPr txBox="1"/>
          <p:nvPr/>
        </p:nvSpPr>
        <p:spPr>
          <a:xfrm>
            <a:off x="381000" y="3581400"/>
            <a:ext cx="8305800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7210" indent="-320040">
              <a:lnSpc>
                <a:spcPct val="8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60000"/>
              <a:buFont typeface="Wingdings"/>
              <a:buChar char=""/>
            </a:pPr>
            <a:r>
              <a:rPr lang="en-US" sz="3200" dirty="0" smtClean="0"/>
              <a:t>Effective strategies to improve employment outcomes for people with autism </a:t>
            </a:r>
          </a:p>
          <a:p>
            <a:pPr marL="537210" indent="-320040">
              <a:lnSpc>
                <a:spcPct val="8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60000"/>
              <a:buFont typeface="Wingdings"/>
              <a:buChar char=""/>
            </a:pPr>
            <a:r>
              <a:rPr lang="en-US" sz="3200" dirty="0" smtClean="0"/>
              <a:t>Effective program </a:t>
            </a:r>
            <a:r>
              <a:rPr lang="en-US" sz="3200" dirty="0"/>
              <a:t>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21995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8-17 at 11.04.50 AM.png" title="Image of Don Uchid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76" r="-63876"/>
          <a:stretch>
            <a:fillRect/>
          </a:stretch>
        </p:blipFill>
        <p:spPr>
          <a:xfrm>
            <a:off x="609600" y="1676400"/>
            <a:ext cx="8224699" cy="38520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Face?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2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Autism Project</a:t>
            </a:r>
            <a:endParaRPr lang="en-US" dirty="0"/>
          </a:p>
        </p:txBody>
      </p:sp>
      <p:pic>
        <p:nvPicPr>
          <p:cNvPr id="7" name="Content Placeholder 6" descr="Image has three photos of people at work. Vocational Rehabilitation Service Models for Individuals with Autism Spectrum Disorder: Guide to Effective Employment Programs" title="Image of Guide to Effective Employment Programs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2594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299099" cy="4963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Critical Evaluation Factors:</a:t>
            </a:r>
          </a:p>
          <a:p>
            <a:r>
              <a:rPr lang="en-US" dirty="0" smtClean="0"/>
              <a:t>Program Goals</a:t>
            </a:r>
          </a:p>
          <a:p>
            <a:r>
              <a:rPr lang="en-US" dirty="0" smtClean="0"/>
              <a:t>Target Population</a:t>
            </a:r>
          </a:p>
          <a:p>
            <a:r>
              <a:rPr lang="en-US" dirty="0" smtClean="0"/>
              <a:t>Recordkeeping</a:t>
            </a:r>
          </a:p>
          <a:p>
            <a:r>
              <a:rPr lang="en-US" dirty="0" smtClean="0"/>
              <a:t>Success Rate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Evaluation Criteria</a:t>
            </a:r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Transportability</a:t>
            </a:r>
          </a:p>
          <a:p>
            <a:r>
              <a:rPr lang="en-US" dirty="0" smtClean="0"/>
              <a:t>Innovation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86838" y="6507163"/>
            <a:ext cx="157162" cy="153987"/>
          </a:xfrm>
          <a:prstGeom prst="rect">
            <a:avLst/>
          </a:prstGeo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9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sic Slid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ocument_x0020_Type xmlns="347951d8-cc21-4567-b2a2-457df81ce98a">PowerPoint Template</Document_x0020_Type>
    <Focus xmlns="e3bb2f43-6671-44ab-92e1-06fc3174572a" xsi:nil="true"/>
    <Current_x0020_Marketing_x0020_Materials_x003f_ xmlns="e3bb2f43-6671-44ab-92e1-06fc3174572a">false</Current_x0020_Marketing_x0020_Materials_x003f_>
    <Release_x0020_Date xmlns="e3bb2f43-6671-44ab-92e1-06fc3174572a"/>
    <_dlc_DocId xmlns="1709d302-aa1c-49f7-a43d-f13e34b813dc">MA5PA5REYDV2-563-58</_dlc_DocId>
    <_dlc_DocIdUrl xmlns="1709d302-aa1c-49f7-a43d-f13e34b813dc">
      <Url>http://airportal.air.org/Programs/IDER/_layouts/DocIdRedir.aspx?ID=MA5PA5REYDV2-563-58</Url>
      <Description>MA5PA5REYDV2-563-58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FC213C81EB446ABDC2D4D6640AE1E" ma:contentTypeVersion="5" ma:contentTypeDescription="Create a new document." ma:contentTypeScope="" ma:versionID="2680576379785a3b0037610fb2316a45">
  <xsd:schema xmlns:xsd="http://www.w3.org/2001/XMLSchema" xmlns:xs="http://www.w3.org/2001/XMLSchema" xmlns:p="http://schemas.microsoft.com/office/2006/metadata/properties" xmlns:ns2="347951d8-cc21-4567-b2a2-457df81ce98a" xmlns:ns3="e3bb2f43-6671-44ab-92e1-06fc3174572a" xmlns:ns4="1709d302-aa1c-49f7-a43d-f13e34b813dc" targetNamespace="http://schemas.microsoft.com/office/2006/metadata/properties" ma:root="true" ma:fieldsID="b7520b2055d98a8bada95d9bedb3bf1d" ns2:_="" ns3:_="" ns4:_="">
    <xsd:import namespace="347951d8-cc21-4567-b2a2-457df81ce98a"/>
    <xsd:import namespace="e3bb2f43-6671-44ab-92e1-06fc3174572a"/>
    <xsd:import namespace="1709d302-aa1c-49f7-a43d-f13e34b813dc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Current_x0020_Marketing_x0020_Materials_x003f_" minOccurs="0"/>
                <xsd:element ref="ns3:Focus" minOccurs="0"/>
                <xsd:element ref="ns3:Release_x0020_Date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951d8-cc21-4567-b2a2-457df81ce98a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default="Brochure" ma:format="RadioButtons" ma:internalName="Document_x0020_Type">
      <xsd:simpleType>
        <xsd:restriction base="dms:Choice">
          <xsd:enumeration value="Brochure"/>
          <xsd:enumeration value="Issue Brief"/>
          <xsd:enumeration value="Case Study"/>
          <xsd:enumeration value="Impact Review"/>
          <xsd:enumeration value="PowerPoint Template"/>
          <xsd:enumeration value="Corporate Capabilities Statement"/>
          <xsd:enumeration value="AIR Logo"/>
          <xsd:enumeration value="Event Brief"/>
          <xsd:enumeration value="Project Comm Tool"/>
          <xsd:enumeration value="One to Two Pager"/>
          <xsd:enumeration value="Approved Advertisement"/>
          <xsd:enumeration value="Talking Poin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b2f43-6671-44ab-92e1-06fc3174572a" elementFormDefault="qualified">
    <xsd:import namespace="http://schemas.microsoft.com/office/2006/documentManagement/types"/>
    <xsd:import namespace="http://schemas.microsoft.com/office/infopath/2007/PartnerControls"/>
    <xsd:element name="Current_x0020_Marketing_x0020_Materials_x003f_" ma:index="9" nillable="true" ma:displayName="Current Marketing Materials?" ma:default="0" ma:internalName="Current_x0020_Marketing_x0020_Materials_x003f_">
      <xsd:simpleType>
        <xsd:restriction base="dms:Boolean"/>
      </xsd:simpleType>
    </xsd:element>
    <xsd:element name="Focus" ma:index="10" nillable="true" ma:displayName="Focus" ma:format="RadioButtons" ma:internalName="Focus">
      <xsd:simpleType>
        <xsd:restriction base="dms:Choice">
          <xsd:enumeration value="IDP Specific"/>
          <xsd:enumeration value="General AIR"/>
        </xsd:restriction>
      </xsd:simpleType>
    </xsd:element>
    <xsd:element name="Release_x0020_Date" ma:index="11" ma:displayName="Release Date" ma:format="DateOnly" ma:internalName="Releas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9d302-aa1c-49f7-a43d-f13e34b813dc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7DC682-55BB-4170-94FC-B583732F3F9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858BACB-2DB0-4695-8D3A-904646B9B3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3EA58A-3AE3-4EB1-9335-A01038B2C013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e3bb2f43-6671-44ab-92e1-06fc3174572a"/>
    <ds:schemaRef ds:uri="http://schemas.openxmlformats.org/package/2006/metadata/core-properties"/>
    <ds:schemaRef ds:uri="1709d302-aa1c-49f7-a43d-f13e34b813dc"/>
    <ds:schemaRef ds:uri="347951d8-cc21-4567-b2a2-457df81ce98a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BD4195B-F110-43BE-B190-8645371AA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951d8-cc21-4567-b2a2-457df81ce98a"/>
    <ds:schemaRef ds:uri="e3bb2f43-6671-44ab-92e1-06fc3174572a"/>
    <ds:schemaRef ds:uri="1709d302-aa1c-49f7-a43d-f13e34b81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13298</TotalTime>
  <Words>942</Words>
  <Application>Microsoft Macintosh PowerPoint</Application>
  <PresentationFormat>On-screen Show (4:3)</PresentationFormat>
  <Paragraphs>213</Paragraphs>
  <Slides>32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Basic Slide</vt:lpstr>
      <vt:lpstr>PowerPoint Presentation</vt:lpstr>
      <vt:lpstr>Session Overview</vt:lpstr>
      <vt:lpstr>Introduction</vt:lpstr>
      <vt:lpstr>PowerPoint Presentation</vt:lpstr>
      <vt:lpstr>American Institutes for Research</vt:lpstr>
      <vt:lpstr>PowerPoint Presentation</vt:lpstr>
      <vt:lpstr>Sample Project Overview</vt:lpstr>
      <vt:lpstr>Familiar Face?</vt:lpstr>
      <vt:lpstr>VR Autism Project</vt:lpstr>
      <vt:lpstr>Working with Businesses Groden Network of Programs: The Cove Center </vt:lpstr>
      <vt:lpstr>Understanding Business Needs</vt:lpstr>
      <vt:lpstr>PowerPoint Presentation</vt:lpstr>
      <vt:lpstr>Workforce Innovation &amp; Opportunity Act</vt:lpstr>
      <vt:lpstr>Section 503 of the Rehabilitation Act</vt:lpstr>
      <vt:lpstr>503 Motivation for Businesses </vt:lpstr>
      <vt:lpstr>Additional New 503 Provisions</vt:lpstr>
      <vt:lpstr>PowerPoint Presentation</vt:lpstr>
      <vt:lpstr>Connect with Businesses</vt:lpstr>
      <vt:lpstr>A Human-Systems Integration Approach</vt:lpstr>
      <vt:lpstr>What is a User Needs Analysis?</vt:lpstr>
      <vt:lpstr>Conduct a Needs Analysis</vt:lpstr>
      <vt:lpstr>Types of Data To Collect</vt:lpstr>
      <vt:lpstr>PowerPoint Presentation</vt:lpstr>
      <vt:lpstr>Why Use Data?</vt:lpstr>
      <vt:lpstr>Barriers to Using Data</vt:lpstr>
      <vt:lpstr>Making Data Useful</vt:lpstr>
      <vt:lpstr>PowerPoint Presentation</vt:lpstr>
      <vt:lpstr>Using Data: Measuring Outreach</vt:lpstr>
      <vt:lpstr>Measurement Framework </vt:lpstr>
      <vt:lpstr>Effective Program Evaluation Criteria</vt:lpstr>
      <vt:lpstr>Open Discussion</vt:lpstr>
      <vt:lpstr>Contact Us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Anderson</dc:creator>
  <cp:lastModifiedBy>Ann Williams</cp:lastModifiedBy>
  <cp:revision>153</cp:revision>
  <dcterms:created xsi:type="dcterms:W3CDTF">2009-04-21T12:24:10Z</dcterms:created>
  <dcterms:modified xsi:type="dcterms:W3CDTF">2015-09-02T14:35:47Z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0x010100621FC213C81EB446ABDC2D4D6640AE1E</vt:lpwstr>
  </property>
  <property fmtid="{D5CDD505-2E9C-101B-9397-08002B2CF9AE}" pid="3" name="Order">
    <vt:r8>5800</vt:r8>
  </property>
  <property fmtid="{D5CDD505-2E9C-101B-9397-08002B2CF9AE}" pid="4" name="Work Product">
    <vt:bool>false</vt:bool>
  </property>
  <property fmtid="{D5CDD505-2E9C-101B-9397-08002B2CF9AE}" pid="5" name="_dlc_DocIdItemGuid">
    <vt:lpwstr>313fdb77-28bf-4c1f-9ea3-40481dedb479</vt:lpwstr>
  </property>
</Properties>
</file>