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58" r:id="rId3"/>
    <p:sldId id="279" r:id="rId4"/>
    <p:sldId id="260" r:id="rId5"/>
    <p:sldId id="276" r:id="rId6"/>
    <p:sldId id="273" r:id="rId7"/>
    <p:sldId id="259" r:id="rId8"/>
    <p:sldId id="280" r:id="rId9"/>
    <p:sldId id="278" r:id="rId10"/>
    <p:sldId id="281" r:id="rId11"/>
    <p:sldId id="277" r:id="rId12"/>
    <p:sldId id="268" r:id="rId13"/>
    <p:sldId id="282" r:id="rId14"/>
    <p:sldId id="270" r:id="rId15"/>
    <p:sldId id="267" r:id="rId16"/>
    <p:sldId id="266" r:id="rId17"/>
    <p:sldId id="26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5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80A67-B8BB-6046-8949-F66E1B6EAAA4}" type="datetimeFigureOut">
              <a:rPr lang="en-US" smtClean="0"/>
              <a:pPr/>
              <a:t>9/7/2014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6F93D-E46C-A74A-8887-936012986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571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67B2-C3AE-1649-A37A-76756CF5E0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76A5-418C-F94E-B4D1-32887CF93C50}" type="datetimeFigureOut">
              <a:rPr lang="en-US" smtClean="0"/>
              <a:pPr/>
              <a:t>9/7/2014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76A5-418C-F94E-B4D1-32887CF93C50}" type="datetimeFigureOut">
              <a:rPr lang="en-US" smtClean="0"/>
              <a:pPr/>
              <a:t>9/7/2014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67B2-C3AE-1649-A37A-76756CF5E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76A5-418C-F94E-B4D1-32887CF93C50}" type="datetimeFigureOut">
              <a:rPr lang="en-US" smtClean="0"/>
              <a:pPr/>
              <a:t>9/7/2014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67B2-C3AE-1649-A37A-76756CF5E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962F76A5-418C-F94E-B4D1-32887CF93C50}" type="datetimeFigureOut">
              <a:rPr lang="en-US" smtClean="0"/>
              <a:pPr/>
              <a:t>9/7/2014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67B2-C3AE-1649-A37A-76756CF5E0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962F76A5-418C-F94E-B4D1-32887CF93C50}" type="datetimeFigureOut">
              <a:rPr lang="en-US" smtClean="0"/>
              <a:pPr/>
              <a:t>9/7/2014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67B2-C3AE-1649-A37A-76756CF5E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962F76A5-418C-F94E-B4D1-32887CF93C50}" type="datetimeFigureOut">
              <a:rPr lang="en-US" smtClean="0"/>
              <a:pPr/>
              <a:t>9/7/2014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67B2-C3AE-1649-A37A-76756CF5E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76A5-418C-F94E-B4D1-32887CF93C50}" type="datetimeFigureOut">
              <a:rPr lang="en-US" smtClean="0"/>
              <a:pPr/>
              <a:t>9/7/2014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67B2-C3AE-1649-A37A-76756CF5E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76A5-418C-F94E-B4D1-32887CF93C50}" type="datetimeFigureOut">
              <a:rPr lang="en-US" smtClean="0"/>
              <a:pPr/>
              <a:t>9/7/2014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67B2-C3AE-1649-A37A-76756CF5E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76A5-418C-F94E-B4D1-32887CF93C50}" type="datetimeFigureOut">
              <a:rPr lang="en-US" smtClean="0"/>
              <a:pPr/>
              <a:t>9/7/2014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67B2-C3AE-1649-A37A-76756CF5E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76A5-418C-F94E-B4D1-32887CF93C50}" type="datetimeFigureOut">
              <a:rPr lang="en-US" smtClean="0"/>
              <a:pPr/>
              <a:t>9/7/2014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67B2-C3AE-1649-A37A-76756CF5E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76A5-418C-F94E-B4D1-32887CF93C50}" type="datetimeFigureOut">
              <a:rPr lang="en-US" smtClean="0"/>
              <a:pPr/>
              <a:t>9/7/2014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67B2-C3AE-1649-A37A-76756CF5E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76A5-418C-F94E-B4D1-32887CF93C50}" type="datetimeFigureOut">
              <a:rPr lang="en-US" smtClean="0"/>
              <a:pPr/>
              <a:t>9/7/2014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67B2-C3AE-1649-A37A-76756CF5E02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76A5-418C-F94E-B4D1-32887CF93C50}" type="datetimeFigureOut">
              <a:rPr lang="en-US" smtClean="0"/>
              <a:pPr/>
              <a:t>9/7/2014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67B2-C3AE-1649-A37A-76756CF5E0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76A5-418C-F94E-B4D1-32887CF93C50}" type="datetimeFigureOut">
              <a:rPr lang="en-US" smtClean="0"/>
              <a:pPr/>
              <a:t>9/7/2014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67B2-C3AE-1649-A37A-76756CF5E0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76A5-418C-F94E-B4D1-32887CF93C50}" type="datetimeFigureOut">
              <a:rPr lang="en-US" smtClean="0"/>
              <a:pPr/>
              <a:t>9/7/2014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67B2-C3AE-1649-A37A-76756CF5E0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76A5-418C-F94E-B4D1-32887CF93C50}" type="datetimeFigureOut">
              <a:rPr lang="en-US" smtClean="0"/>
              <a:pPr/>
              <a:t>9/7/2014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67B2-C3AE-1649-A37A-76756CF5E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62F76A5-418C-F94E-B4D1-32887CF93C50}" type="datetimeFigureOut">
              <a:rPr lang="en-US" smtClean="0"/>
              <a:pPr/>
              <a:t>9/7/2014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25F67B2-C3AE-1649-A37A-76756CF5E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vr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50" y="2451100"/>
            <a:ext cx="64897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8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&amp; Technical Assistance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Webinars</a:t>
            </a:r>
          </a:p>
          <a:p>
            <a:r>
              <a:rPr lang="en-US" dirty="0" smtClean="0"/>
              <a:t>Learning Collaborative</a:t>
            </a:r>
            <a:endParaRPr lang="en-US" dirty="0"/>
          </a:p>
          <a:p>
            <a:r>
              <a:rPr lang="en-US" dirty="0" smtClean="0"/>
              <a:t>Communities of Practice</a:t>
            </a:r>
          </a:p>
          <a:p>
            <a:r>
              <a:rPr lang="en-US" dirty="0" smtClean="0"/>
              <a:t>Request Technical Assistance</a:t>
            </a:r>
          </a:p>
        </p:txBody>
      </p:sp>
    </p:spTree>
    <p:extLst>
      <p:ext uri="{BB962C8B-B14F-4D97-AF65-F5344CB8AC3E}">
        <p14:creationId xmlns:p14="http://schemas.microsoft.com/office/powerpoint/2010/main" val="2569220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1853" y="4118973"/>
            <a:ext cx="1573506" cy="1172227"/>
          </a:xfrm>
        </p:spPr>
        <p:txBody>
          <a:bodyPr/>
          <a:lstStyle/>
          <a:p>
            <a:r>
              <a:rPr lang="en-US" sz="7200" dirty="0" smtClean="0"/>
              <a:t>OR</a:t>
            </a:r>
            <a:endParaRPr lang="en-US" sz="7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806" y="320028"/>
            <a:ext cx="3394553" cy="2542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26" y="3757807"/>
            <a:ext cx="2712237" cy="2254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21" y="3607495"/>
            <a:ext cx="3381617" cy="224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507" y="1095635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/>
              <a:t>Features of </a:t>
            </a:r>
            <a:r>
              <a:rPr lang="en-GB" sz="4000" b="1" dirty="0" err="1" smtClean="0"/>
              <a:t>ExploreVR</a:t>
            </a:r>
            <a:r>
              <a:rPr lang="en-GB" sz="4000" b="1" dirty="0"/>
              <a:t/>
            </a:r>
            <a:br>
              <a:rPr lang="en-GB" sz="4000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990600"/>
            <a:ext cx="7583487" cy="504713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300" i="1" dirty="0"/>
              <a:t>Interactive Data </a:t>
            </a:r>
            <a:r>
              <a:rPr lang="en-US" sz="2300" i="1" dirty="0" smtClean="0"/>
              <a:t>Analysis</a:t>
            </a:r>
          </a:p>
          <a:p>
            <a:r>
              <a:rPr lang="en-US" sz="2300" dirty="0" smtClean="0"/>
              <a:t>These </a:t>
            </a:r>
            <a:r>
              <a:rPr lang="en-US" sz="2300" dirty="0"/>
              <a:t>pre-made </a:t>
            </a:r>
            <a:r>
              <a:rPr lang="en-US" sz="2300" dirty="0" smtClean="0"/>
              <a:t>analysis </a:t>
            </a:r>
            <a:r>
              <a:rPr lang="en-US" sz="2300" dirty="0"/>
              <a:t>serve as a starting point to introduce the user to the capacity of Explore VR. These </a:t>
            </a:r>
            <a:r>
              <a:rPr lang="en-US" sz="2300" dirty="0" smtClean="0"/>
              <a:t>analysis </a:t>
            </a:r>
            <a:r>
              <a:rPr lang="en-US" sz="2300" dirty="0"/>
              <a:t>can be manipulated by the user to meet data needs</a:t>
            </a:r>
            <a:r>
              <a:rPr lang="en-US" sz="2300" dirty="0" smtClean="0"/>
              <a:t>.</a:t>
            </a:r>
            <a:endParaRPr lang="en-US" sz="2300" dirty="0"/>
          </a:p>
          <a:p>
            <a:pPr marL="0" indent="0">
              <a:buNone/>
            </a:pPr>
            <a:r>
              <a:rPr lang="en-US" sz="2300" i="1" dirty="0"/>
              <a:t>Explore It Yourself</a:t>
            </a:r>
          </a:p>
          <a:p>
            <a:r>
              <a:rPr lang="en-US" sz="2300" dirty="0" smtClean="0"/>
              <a:t>All </a:t>
            </a:r>
            <a:r>
              <a:rPr lang="en-US" sz="2300" dirty="0"/>
              <a:t>data used in Explore VR is publicly available for download in .</a:t>
            </a:r>
            <a:r>
              <a:rPr lang="en-US" sz="2300" dirty="0" err="1"/>
              <a:t>xls</a:t>
            </a:r>
            <a:r>
              <a:rPr lang="en-US" sz="2300" dirty="0"/>
              <a:t> and .</a:t>
            </a:r>
            <a:r>
              <a:rPr lang="en-US" sz="2300" dirty="0" err="1"/>
              <a:t>csv</a:t>
            </a:r>
            <a:r>
              <a:rPr lang="en-US" sz="2300" dirty="0"/>
              <a:t> format. Datasets will be accompanied by a data guide to improve ease of use</a:t>
            </a:r>
            <a:r>
              <a:rPr lang="en-US" sz="2300" dirty="0" smtClean="0"/>
              <a:t>.</a:t>
            </a:r>
            <a:endParaRPr lang="en-US" sz="2300" dirty="0"/>
          </a:p>
          <a:p>
            <a:pPr marL="0" indent="0">
              <a:buNone/>
            </a:pPr>
            <a:r>
              <a:rPr lang="en-US" sz="2300" i="1" dirty="0"/>
              <a:t>Data Requests</a:t>
            </a:r>
          </a:p>
          <a:p>
            <a:r>
              <a:rPr lang="en-US" sz="2300" dirty="0" smtClean="0"/>
              <a:t>All </a:t>
            </a:r>
            <a:r>
              <a:rPr lang="en-US" sz="2300" dirty="0"/>
              <a:t>users may submit data analysis requests through Explore VR. Research staff at ICI will use Explore VR to answer your questions.</a:t>
            </a:r>
          </a:p>
          <a:p>
            <a:pPr marL="0" indent="0">
              <a:buNone/>
            </a:pPr>
            <a:r>
              <a:rPr lang="en-US" sz="2300" i="1" dirty="0" smtClean="0"/>
              <a:t>Monthly </a:t>
            </a:r>
            <a:r>
              <a:rPr lang="en-US" sz="2300" i="1" dirty="0"/>
              <a:t>Featured Reports</a:t>
            </a:r>
          </a:p>
          <a:p>
            <a:r>
              <a:rPr lang="en-US" sz="2300" dirty="0" smtClean="0"/>
              <a:t>Each </a:t>
            </a:r>
            <a:r>
              <a:rPr lang="en-US" sz="2300" dirty="0"/>
              <a:t>month, Explore VR will release a featured report using its data.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65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Multimedia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Interactive toolkits focused on VR program management</a:t>
            </a:r>
          </a:p>
          <a:p>
            <a:r>
              <a:rPr lang="en-US" dirty="0" smtClean="0"/>
              <a:t>Video series of SSDI clients</a:t>
            </a:r>
          </a:p>
          <a:p>
            <a:r>
              <a:rPr lang="en-US" dirty="0" smtClean="0"/>
              <a:t>… and much more!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26" y="253590"/>
            <a:ext cx="2622116" cy="1675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676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shot 2014-08-14 10.52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26" y="1133679"/>
            <a:ext cx="8069488" cy="52710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39077" y="309791"/>
            <a:ext cx="6752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Data Lab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16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/>
              <a:t>The Open Data </a:t>
            </a:r>
            <a:r>
              <a:rPr lang="en-GB" sz="4000" b="1" dirty="0" smtClean="0"/>
              <a:t>Initiative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en-US" sz="2400" dirty="0" smtClean="0">
                <a:ea typeface="Consolas"/>
                <a:cs typeface="Consolas"/>
              </a:rPr>
              <a:t>Explore</a:t>
            </a:r>
            <a:r>
              <a:rPr lang="en-US" sz="2400" dirty="0">
                <a:ea typeface="Consolas"/>
                <a:cs typeface="Consolas"/>
              </a:rPr>
              <a:t>-VR is committed to the "open data" initiative that is being embraced by the U.S. government and around the nation. </a:t>
            </a:r>
            <a:endParaRPr lang="en-US" sz="2400" dirty="0" smtClean="0">
              <a:ea typeface="Consolas"/>
              <a:cs typeface="Consolas"/>
            </a:endParaRPr>
          </a:p>
          <a:p>
            <a:pPr>
              <a:defRPr/>
            </a:pPr>
            <a:r>
              <a:rPr lang="en-US" sz="2400" dirty="0" smtClean="0">
                <a:ea typeface="Consolas"/>
                <a:cs typeface="Consolas"/>
              </a:rPr>
              <a:t>allow </a:t>
            </a:r>
            <a:r>
              <a:rPr lang="en-US" sz="2400" dirty="0">
                <a:ea typeface="Consolas"/>
                <a:cs typeface="Consolas"/>
              </a:rPr>
              <a:t>decision-makers, researchers and and web builders access to all of the VR data that we </a:t>
            </a:r>
            <a:r>
              <a:rPr lang="en-US" sz="2400" dirty="0" smtClean="0">
                <a:ea typeface="Consolas"/>
                <a:cs typeface="Consolas"/>
              </a:rPr>
              <a:t>collect </a:t>
            </a:r>
            <a:endParaRPr lang="en-US" sz="2400" dirty="0" smtClean="0">
              <a:ea typeface="Consolas"/>
              <a:cs typeface="Consolas"/>
            </a:endParaRPr>
          </a:p>
          <a:p>
            <a:pPr>
              <a:defRPr/>
            </a:pPr>
            <a:r>
              <a:rPr lang="en-US" sz="2400" dirty="0" smtClean="0">
                <a:ea typeface="Consolas"/>
                <a:cs typeface="Consolas"/>
              </a:rPr>
              <a:t>release </a:t>
            </a:r>
            <a:r>
              <a:rPr lang="en-US" sz="2400" dirty="0">
                <a:ea typeface="Consolas"/>
                <a:cs typeface="Consolas"/>
              </a:rPr>
              <a:t>the data in its most raw form, as well as build useful applications to view the </a:t>
            </a:r>
            <a:r>
              <a:rPr lang="en-US" sz="2400" dirty="0" smtClean="0">
                <a:ea typeface="Consolas"/>
                <a:cs typeface="Consolas"/>
              </a:rPr>
              <a:t>data</a:t>
            </a:r>
            <a:endParaRPr lang="en-US" sz="2400" dirty="0" smtClean="0">
              <a:ea typeface="Consolas"/>
              <a:cs typeface="Consolas"/>
            </a:endParaRPr>
          </a:p>
          <a:p>
            <a:pPr>
              <a:defRPr/>
            </a:pPr>
            <a:r>
              <a:rPr lang="en-US" sz="2400" dirty="0" smtClean="0">
                <a:ea typeface="Consolas"/>
                <a:cs typeface="Consolas"/>
              </a:rPr>
              <a:t>encourage others </a:t>
            </a:r>
            <a:r>
              <a:rPr lang="en-US" sz="2400" dirty="0">
                <a:ea typeface="Consolas"/>
                <a:cs typeface="Consolas"/>
              </a:rPr>
              <a:t>will build and expand off of the work that we put </a:t>
            </a:r>
            <a:r>
              <a:rPr lang="en-US" sz="2400" dirty="0" smtClean="0">
                <a:ea typeface="Consolas"/>
                <a:cs typeface="Consolas"/>
              </a:rPr>
              <a:t>forth</a:t>
            </a:r>
            <a:endParaRPr lang="en-US" sz="2400" dirty="0">
              <a:ea typeface="Consolas"/>
              <a:cs typeface="Consolas"/>
            </a:endParaRPr>
          </a:p>
          <a:p>
            <a:pPr>
              <a:defRPr/>
            </a:pPr>
            <a:endParaRPr lang="en-US" sz="1600" dirty="0">
              <a:ea typeface="Consolas"/>
              <a:cs typeface="Consolas"/>
            </a:endParaRPr>
          </a:p>
          <a:p>
            <a:pPr marL="0" indent="0">
              <a:buNone/>
              <a:defRPr/>
            </a:pPr>
            <a:r>
              <a:rPr lang="en-US" sz="1600" dirty="0">
                <a:ea typeface="Consolas"/>
                <a:cs typeface="Consolas"/>
              </a:rPr>
              <a:t>For more information: </a:t>
            </a:r>
            <a:r>
              <a:rPr lang="en-US" sz="1600" dirty="0" err="1">
                <a:ea typeface="Consolas"/>
                <a:cs typeface="Consolas"/>
              </a:rPr>
              <a:t>www.whitehouse.gov</a:t>
            </a:r>
            <a:r>
              <a:rPr lang="en-US" sz="1600" dirty="0">
                <a:ea typeface="Consolas"/>
                <a:cs typeface="Consolas"/>
              </a:rPr>
              <a:t>/open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00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&amp; Practice 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549400"/>
            <a:ext cx="7583487" cy="2266244"/>
          </a:xfrm>
        </p:spPr>
        <p:txBody>
          <a:bodyPr>
            <a:normAutofit/>
          </a:bodyPr>
          <a:lstStyle/>
          <a:p>
            <a:r>
              <a:rPr lang="en-US" dirty="0" err="1" smtClean="0"/>
              <a:t>ExploreVR</a:t>
            </a:r>
            <a:r>
              <a:rPr lang="en-US" dirty="0" smtClean="0"/>
              <a:t> </a:t>
            </a:r>
            <a:r>
              <a:rPr lang="en-US" dirty="0"/>
              <a:t>is seeking to find the best mechanism to feed data back into policy and practice decisions that enable the federal-state VR system and ultimately public employment systems to effectively and efficiently deliver employment services.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/>
          <a:srcRect l="43545" t="31017" r="39114" b="56776"/>
          <a:stretch>
            <a:fillRect/>
          </a:stretch>
        </p:blipFill>
        <p:spPr bwMode="auto">
          <a:xfrm>
            <a:off x="2720622" y="3815644"/>
            <a:ext cx="3646311" cy="24713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7033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Helvetica Light" charset="0"/>
                <a:cs typeface="Helvetica Light" charset="0"/>
                <a:sym typeface="Helvetica Light" charset="0"/>
              </a:rPr>
              <a:t>Challenges we </a:t>
            </a:r>
            <a:r>
              <a:rPr lang="en-US" sz="4000" dirty="0">
                <a:latin typeface="Helvetica Light" charset="0"/>
                <a:cs typeface="Helvetica Light" charset="0"/>
                <a:sym typeface="Helvetica Light" charset="0"/>
              </a:rPr>
              <a:t>need to </a:t>
            </a:r>
            <a:r>
              <a:rPr lang="en-US" sz="4000" dirty="0" smtClean="0">
                <a:latin typeface="Helvetica Light" charset="0"/>
                <a:cs typeface="Helvetica Light" charset="0"/>
                <a:sym typeface="Helvetica Light" charset="0"/>
              </a:rPr>
              <a:t>address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rgbClr val="414141"/>
              </a:buClr>
              <a:buSzPct val="125000"/>
              <a:buFontTx/>
              <a:buChar char="•"/>
            </a:pPr>
            <a:r>
              <a:rPr lang="en-US" dirty="0" smtClean="0"/>
              <a:t>Improving accessibility</a:t>
            </a:r>
            <a:endParaRPr lang="en-US" dirty="0"/>
          </a:p>
          <a:p>
            <a:pPr>
              <a:lnSpc>
                <a:spcPct val="90000"/>
              </a:lnSpc>
              <a:spcBef>
                <a:spcPts val="2900"/>
              </a:spcBef>
              <a:buClr>
                <a:srgbClr val="414141"/>
              </a:buClr>
              <a:buSzPct val="125000"/>
              <a:buFontTx/>
              <a:buChar char="•"/>
            </a:pPr>
            <a:r>
              <a:rPr lang="en-US" dirty="0"/>
              <a:t>It needs to work on almost every device </a:t>
            </a:r>
            <a:endParaRPr lang="en-US" dirty="0" smtClean="0"/>
          </a:p>
          <a:p>
            <a:pPr>
              <a:lnSpc>
                <a:spcPct val="90000"/>
              </a:lnSpc>
              <a:spcBef>
                <a:spcPts val="2900"/>
              </a:spcBef>
              <a:buClr>
                <a:srgbClr val="414141"/>
              </a:buClr>
              <a:buSzPct val="125000"/>
              <a:buFontTx/>
              <a:buChar char="•"/>
            </a:pPr>
            <a:r>
              <a:rPr lang="en-US" dirty="0" smtClean="0"/>
              <a:t>Figuring out how to collaborate with other researchers, VR agency personnel, and the VR community as a whole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2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ExploreVR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www.explorevr.org</a:t>
            </a:r>
            <a:r>
              <a:rPr lang="en-US" dirty="0" smtClean="0"/>
              <a:t> </a:t>
            </a:r>
            <a:r>
              <a:rPr lang="en-US" dirty="0"/>
              <a:t>is a public web application that provides accessible Vocational Rehabilitation (VR) and related data </a:t>
            </a:r>
            <a:endParaRPr lang="en-US" dirty="0" smtClean="0"/>
          </a:p>
          <a:p>
            <a:r>
              <a:rPr lang="en-US" dirty="0" smtClean="0"/>
              <a:t>Our goal is to offer </a:t>
            </a:r>
            <a:r>
              <a:rPr lang="en-US" dirty="0"/>
              <a:t>a compendium for researchers, practitioners, and policymakers and create a base of knowledge that provides a foundation for future research and evaluation efforts.</a:t>
            </a:r>
          </a:p>
          <a:p>
            <a:r>
              <a:rPr lang="en-US" dirty="0" err="1"/>
              <a:t>ExploreVR</a:t>
            </a:r>
            <a:r>
              <a:rPr lang="en-US" dirty="0"/>
              <a:t> is being used as a knowledge translation (KT) tool and currently houses findings from </a:t>
            </a:r>
            <a:r>
              <a:rPr lang="en-US" dirty="0" smtClean="0"/>
              <a:t>four </a:t>
            </a:r>
            <a:r>
              <a:rPr lang="en-US" dirty="0"/>
              <a:t>centers </a:t>
            </a:r>
          </a:p>
        </p:txBody>
      </p:sp>
    </p:spTree>
    <p:extLst>
      <p:ext uri="{BB962C8B-B14F-4D97-AF65-F5344CB8AC3E}">
        <p14:creationId xmlns:p14="http://schemas.microsoft.com/office/powerpoint/2010/main" val="205363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shot 2014-08-14 09.56.2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" r="1921"/>
          <a:stretch>
            <a:fillRect/>
          </a:stretch>
        </p:blipFill>
        <p:spPr>
          <a:xfrm>
            <a:off x="192007" y="758988"/>
            <a:ext cx="8791300" cy="5077378"/>
          </a:xfrm>
        </p:spPr>
      </p:pic>
    </p:spTree>
    <p:extLst>
      <p:ext uri="{BB962C8B-B14F-4D97-AF65-F5344CB8AC3E}">
        <p14:creationId xmlns:p14="http://schemas.microsoft.com/office/powerpoint/2010/main" val="47565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Projects on </a:t>
            </a:r>
            <a:r>
              <a:rPr lang="en-US" dirty="0" err="1" smtClean="0"/>
              <a:t>ExploreVR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Vocational Rehabilitation Research and Training Center (VR-RRTC) </a:t>
            </a:r>
            <a:endParaRPr lang="en-US" dirty="0" smtClean="0"/>
          </a:p>
          <a:p>
            <a:r>
              <a:rPr lang="en-US" dirty="0" smtClean="0"/>
              <a:t>Vocational </a:t>
            </a:r>
            <a:r>
              <a:rPr lang="en-US" dirty="0"/>
              <a:t>Rehabilitation RRTC on Demand Side </a:t>
            </a:r>
            <a:r>
              <a:rPr lang="en-US" dirty="0" smtClean="0"/>
              <a:t>Strategies</a:t>
            </a:r>
          </a:p>
          <a:p>
            <a:r>
              <a:rPr lang="en-US" dirty="0" smtClean="0"/>
              <a:t>Substantial </a:t>
            </a:r>
            <a:r>
              <a:rPr lang="en-US" dirty="0"/>
              <a:t>Gainful Activity Project </a:t>
            </a:r>
            <a:r>
              <a:rPr lang="en-US" dirty="0" smtClean="0"/>
              <a:t>(SGA)</a:t>
            </a:r>
          </a:p>
          <a:p>
            <a:r>
              <a:rPr lang="en-US" dirty="0" smtClean="0"/>
              <a:t>Rehabilitation </a:t>
            </a:r>
            <a:r>
              <a:rPr lang="en-US" dirty="0"/>
              <a:t>Training Center on VR Program Management </a:t>
            </a:r>
            <a:r>
              <a:rPr lang="en-US" dirty="0" smtClean="0"/>
              <a:t>(RTAC)</a:t>
            </a:r>
            <a:endParaRPr lang="en-US" dirty="0"/>
          </a:p>
        </p:txBody>
      </p:sp>
      <p:pic>
        <p:nvPicPr>
          <p:cNvPr id="5" name="Picture 4" descr="Screen Shot 2014-04-17 at 11.24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62" y="5740908"/>
            <a:ext cx="3040012" cy="73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40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249" t="15826" r="37750" b="12553"/>
          <a:stretch>
            <a:fillRect/>
          </a:stretch>
        </p:blipFill>
        <p:spPr bwMode="auto">
          <a:xfrm>
            <a:off x="1952976" y="1425388"/>
            <a:ext cx="5192889" cy="4151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Infrastructure supports collaboration, technical assistance and knowledge transfer</a:t>
            </a:r>
          </a:p>
          <a:p>
            <a:pPr lvl="1"/>
            <a:r>
              <a:rPr lang="en-US" dirty="0" smtClean="0"/>
              <a:t>Research unit, Sr. Policy unit, KT unit</a:t>
            </a:r>
          </a:p>
          <a:p>
            <a:r>
              <a:rPr lang="en-US" dirty="0" err="1" smtClean="0"/>
              <a:t>ExploreVR</a:t>
            </a:r>
            <a:r>
              <a:rPr lang="en-US" dirty="0" smtClean="0"/>
              <a:t> is one tool to facilitate access to research and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0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ope of Research Map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01" r="-4201"/>
          <a:stretch>
            <a:fillRect/>
          </a:stretch>
        </p:blipFill>
        <p:spPr>
          <a:xfrm>
            <a:off x="591369" y="520700"/>
            <a:ext cx="8076381" cy="5618630"/>
          </a:xfrm>
        </p:spPr>
      </p:pic>
    </p:spTree>
    <p:extLst>
      <p:ext uri="{BB962C8B-B14F-4D97-AF65-F5344CB8AC3E}">
        <p14:creationId xmlns:p14="http://schemas.microsoft.com/office/powerpoint/2010/main" val="252056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Our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ExploreVR</a:t>
            </a:r>
            <a:r>
              <a:rPr lang="en-US" sz="2800" dirty="0" smtClean="0"/>
              <a:t> features work focusing on:</a:t>
            </a:r>
          </a:p>
          <a:p>
            <a:pPr lvl="1"/>
            <a:r>
              <a:rPr lang="en-US" sz="2400" b="1" dirty="0" smtClean="0"/>
              <a:t>VR program </a:t>
            </a:r>
            <a:r>
              <a:rPr lang="en-US" sz="2400" b="1" dirty="0"/>
              <a:t>management </a:t>
            </a:r>
            <a:r>
              <a:rPr lang="en-US" sz="2400" dirty="0"/>
              <a:t>practices that improve employment outcomes for people with </a:t>
            </a:r>
            <a:r>
              <a:rPr lang="en-US" sz="2400" dirty="0" smtClean="0"/>
              <a:t>disabilities</a:t>
            </a:r>
          </a:p>
          <a:p>
            <a:pPr lvl="1"/>
            <a:r>
              <a:rPr lang="en-US" sz="2400" dirty="0"/>
              <a:t>improve employment outcomes for </a:t>
            </a:r>
            <a:r>
              <a:rPr lang="en-US" sz="2400" b="1" dirty="0"/>
              <a:t>individuals with disabilities receiving Social Security Disability Insurance </a:t>
            </a:r>
            <a:r>
              <a:rPr lang="en-US" sz="2400" dirty="0"/>
              <a:t>(SSDI) </a:t>
            </a:r>
            <a:r>
              <a:rPr lang="en-US" sz="2400" dirty="0" smtClean="0"/>
              <a:t>benefits</a:t>
            </a:r>
          </a:p>
          <a:p>
            <a:pPr lvl="1"/>
            <a:r>
              <a:rPr lang="en-US" sz="2400" dirty="0"/>
              <a:t>produces knowledge regarding state VR agencies’ capacity for assessing and </a:t>
            </a:r>
            <a:r>
              <a:rPr lang="en-US" sz="2400" b="1" dirty="0"/>
              <a:t>meeting business </a:t>
            </a:r>
            <a:r>
              <a:rPr lang="en-US" sz="2400" b="1" dirty="0" smtClean="0"/>
              <a:t>needs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52426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9164" t="29775" r="45797" b="28379"/>
          <a:stretch>
            <a:fillRect/>
          </a:stretch>
        </p:blipFill>
        <p:spPr bwMode="auto">
          <a:xfrm>
            <a:off x="997546" y="914400"/>
            <a:ext cx="7001717" cy="5226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1901</TotalTime>
  <Words>503</Words>
  <Application>Microsoft Office PowerPoint</Application>
  <PresentationFormat>On-screen Show (4:3)</PresentationFormat>
  <Paragraphs>52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Revolution</vt:lpstr>
      <vt:lpstr>PowerPoint Presentation</vt:lpstr>
      <vt:lpstr>What is ExploreVR?</vt:lpstr>
      <vt:lpstr>PowerPoint Presentation</vt:lpstr>
      <vt:lpstr>Research Projects on ExploreVR</vt:lpstr>
      <vt:lpstr>PowerPoint Presentation</vt:lpstr>
      <vt:lpstr>Knowledge Translation</vt:lpstr>
      <vt:lpstr>PowerPoint Presentation</vt:lpstr>
      <vt:lpstr>About Our Work</vt:lpstr>
      <vt:lpstr>PowerPoint Presentation</vt:lpstr>
      <vt:lpstr>Training &amp; Technical Assistance</vt:lpstr>
      <vt:lpstr>OR</vt:lpstr>
      <vt:lpstr>Features of ExploreVR </vt:lpstr>
      <vt:lpstr>                    Multimedia Products</vt:lpstr>
      <vt:lpstr>PowerPoint Presentation</vt:lpstr>
      <vt:lpstr>The Open Data Initiative</vt:lpstr>
      <vt:lpstr>Policy &amp; Practice Implications</vt:lpstr>
      <vt:lpstr>Challenges we need to address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ExploreVR: A Tool for VR Researchers and Policy Makers</dc:title>
  <dc:creator>UMB</dc:creator>
  <cp:lastModifiedBy>Cynthia</cp:lastModifiedBy>
  <cp:revision>46</cp:revision>
  <dcterms:created xsi:type="dcterms:W3CDTF">2014-04-15T13:30:32Z</dcterms:created>
  <dcterms:modified xsi:type="dcterms:W3CDTF">2014-09-08T13:58:19Z</dcterms:modified>
</cp:coreProperties>
</file>