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3"/>
  </p:notesMasterIdLst>
  <p:handoutMasterIdLst>
    <p:handoutMasterId r:id="rId44"/>
  </p:handoutMasterIdLst>
  <p:sldIdLst>
    <p:sldId id="256" r:id="rId2"/>
    <p:sldId id="368" r:id="rId3"/>
    <p:sldId id="457" r:id="rId4"/>
    <p:sldId id="375" r:id="rId5"/>
    <p:sldId id="381" r:id="rId6"/>
    <p:sldId id="482" r:id="rId7"/>
    <p:sldId id="461" r:id="rId8"/>
    <p:sldId id="480" r:id="rId9"/>
    <p:sldId id="409" r:id="rId10"/>
    <p:sldId id="410" r:id="rId11"/>
    <p:sldId id="307" r:id="rId12"/>
    <p:sldId id="311" r:id="rId13"/>
    <p:sldId id="418" r:id="rId14"/>
    <p:sldId id="309" r:id="rId15"/>
    <p:sldId id="531" r:id="rId16"/>
    <p:sldId id="442" r:id="rId17"/>
    <p:sldId id="446" r:id="rId18"/>
    <p:sldId id="315" r:id="rId19"/>
    <p:sldId id="423" r:id="rId20"/>
    <p:sldId id="441" r:id="rId21"/>
    <p:sldId id="533" r:id="rId22"/>
    <p:sldId id="526" r:id="rId23"/>
    <p:sldId id="314" r:id="rId24"/>
    <p:sldId id="509" r:id="rId25"/>
    <p:sldId id="470" r:id="rId26"/>
    <p:sldId id="517" r:id="rId27"/>
    <p:sldId id="499" r:id="rId28"/>
    <p:sldId id="318" r:id="rId29"/>
    <p:sldId id="319" r:id="rId30"/>
    <p:sldId id="443" r:id="rId31"/>
    <p:sldId id="439" r:id="rId32"/>
    <p:sldId id="496" r:id="rId33"/>
    <p:sldId id="320" r:id="rId34"/>
    <p:sldId id="397" r:id="rId35"/>
    <p:sldId id="280" r:id="rId36"/>
    <p:sldId id="281" r:id="rId37"/>
    <p:sldId id="289" r:id="rId38"/>
    <p:sldId id="282" r:id="rId39"/>
    <p:sldId id="291" r:id="rId40"/>
    <p:sldId id="534" r:id="rId41"/>
    <p:sldId id="519" r:id="rId42"/>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9693" autoAdjust="0"/>
  </p:normalViewPr>
  <p:slideViewPr>
    <p:cSldViewPr>
      <p:cViewPr varScale="1">
        <p:scale>
          <a:sx n="97" d="100"/>
          <a:sy n="97" d="100"/>
        </p:scale>
        <p:origin x="-39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C2F8D92B-BD98-432D-A4C8-A4BA7BCF848B}" type="datetimeFigureOut">
              <a:rPr lang="en-US" smtClean="0"/>
              <a:t>8/6/2015</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BC18F05B-16D7-4667-88CB-F0202AFAC1F3}" type="slidenum">
              <a:rPr lang="en-US" smtClean="0"/>
              <a:t>‹#›</a:t>
            </a:fld>
            <a:endParaRPr lang="en-US"/>
          </a:p>
        </p:txBody>
      </p:sp>
    </p:spTree>
    <p:extLst>
      <p:ext uri="{BB962C8B-B14F-4D97-AF65-F5344CB8AC3E}">
        <p14:creationId xmlns:p14="http://schemas.microsoft.com/office/powerpoint/2010/main" val="2544971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F7FE4891-4F8F-4783-8951-E5E9BF44D066}" type="datetimeFigureOut">
              <a:rPr lang="en-US" smtClean="0"/>
              <a:t>8/6/2015</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D7D0C6BF-2F91-4CBF-881F-FED5D0586DBA}" type="slidenum">
              <a:rPr lang="en-US" smtClean="0"/>
              <a:t>‹#›</a:t>
            </a:fld>
            <a:endParaRPr lang="en-US"/>
          </a:p>
        </p:txBody>
      </p:sp>
    </p:spTree>
    <p:extLst>
      <p:ext uri="{BB962C8B-B14F-4D97-AF65-F5344CB8AC3E}">
        <p14:creationId xmlns:p14="http://schemas.microsoft.com/office/powerpoint/2010/main" val="329874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1</a:t>
            </a:fld>
            <a:endParaRPr lang="en-US"/>
          </a:p>
        </p:txBody>
      </p:sp>
    </p:spTree>
    <p:extLst>
      <p:ext uri="{BB962C8B-B14F-4D97-AF65-F5344CB8AC3E}">
        <p14:creationId xmlns:p14="http://schemas.microsoft.com/office/powerpoint/2010/main" val="4133219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10</a:t>
            </a:fld>
            <a:endParaRPr lang="en-US"/>
          </a:p>
        </p:txBody>
      </p:sp>
    </p:spTree>
    <p:extLst>
      <p:ext uri="{BB962C8B-B14F-4D97-AF65-F5344CB8AC3E}">
        <p14:creationId xmlns:p14="http://schemas.microsoft.com/office/powerpoint/2010/main" val="947776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11</a:t>
            </a:fld>
            <a:endParaRPr lang="en-US"/>
          </a:p>
        </p:txBody>
      </p:sp>
    </p:spTree>
    <p:extLst>
      <p:ext uri="{BB962C8B-B14F-4D97-AF65-F5344CB8AC3E}">
        <p14:creationId xmlns:p14="http://schemas.microsoft.com/office/powerpoint/2010/main" val="238599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7D0C6BF-2F91-4CBF-881F-FED5D0586DBA}" type="slidenum">
              <a:rPr lang="en-US" smtClean="0"/>
              <a:t>12</a:t>
            </a:fld>
            <a:endParaRPr lang="en-US"/>
          </a:p>
        </p:txBody>
      </p:sp>
    </p:spTree>
    <p:extLst>
      <p:ext uri="{BB962C8B-B14F-4D97-AF65-F5344CB8AC3E}">
        <p14:creationId xmlns:p14="http://schemas.microsoft.com/office/powerpoint/2010/main" val="2389455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13</a:t>
            </a:fld>
            <a:endParaRPr lang="en-US"/>
          </a:p>
        </p:txBody>
      </p:sp>
    </p:spTree>
    <p:extLst>
      <p:ext uri="{BB962C8B-B14F-4D97-AF65-F5344CB8AC3E}">
        <p14:creationId xmlns:p14="http://schemas.microsoft.com/office/powerpoint/2010/main" val="2211128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14</a:t>
            </a:fld>
            <a:endParaRPr lang="en-US"/>
          </a:p>
        </p:txBody>
      </p:sp>
    </p:spTree>
    <p:extLst>
      <p:ext uri="{BB962C8B-B14F-4D97-AF65-F5344CB8AC3E}">
        <p14:creationId xmlns:p14="http://schemas.microsoft.com/office/powerpoint/2010/main" val="3257439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589330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16</a:t>
            </a:fld>
            <a:endParaRPr lang="en-US"/>
          </a:p>
        </p:txBody>
      </p:sp>
    </p:spTree>
    <p:extLst>
      <p:ext uri="{BB962C8B-B14F-4D97-AF65-F5344CB8AC3E}">
        <p14:creationId xmlns:p14="http://schemas.microsoft.com/office/powerpoint/2010/main" val="361878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17</a:t>
            </a:fld>
            <a:endParaRPr lang="en-US"/>
          </a:p>
        </p:txBody>
      </p:sp>
    </p:spTree>
    <p:extLst>
      <p:ext uri="{BB962C8B-B14F-4D97-AF65-F5344CB8AC3E}">
        <p14:creationId xmlns:p14="http://schemas.microsoft.com/office/powerpoint/2010/main" val="54129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18</a:t>
            </a:fld>
            <a:endParaRPr lang="en-US"/>
          </a:p>
        </p:txBody>
      </p:sp>
    </p:spTree>
    <p:extLst>
      <p:ext uri="{BB962C8B-B14F-4D97-AF65-F5344CB8AC3E}">
        <p14:creationId xmlns:p14="http://schemas.microsoft.com/office/powerpoint/2010/main" val="836794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19</a:t>
            </a:fld>
            <a:endParaRPr lang="en-US"/>
          </a:p>
        </p:txBody>
      </p:sp>
    </p:spTree>
    <p:extLst>
      <p:ext uri="{BB962C8B-B14F-4D97-AF65-F5344CB8AC3E}">
        <p14:creationId xmlns:p14="http://schemas.microsoft.com/office/powerpoint/2010/main" val="112947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2</a:t>
            </a:fld>
            <a:endParaRPr lang="en-US"/>
          </a:p>
        </p:txBody>
      </p:sp>
    </p:spTree>
    <p:extLst>
      <p:ext uri="{BB962C8B-B14F-4D97-AF65-F5344CB8AC3E}">
        <p14:creationId xmlns:p14="http://schemas.microsoft.com/office/powerpoint/2010/main" val="2581894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20</a:t>
            </a:fld>
            <a:endParaRPr lang="en-US"/>
          </a:p>
        </p:txBody>
      </p:sp>
    </p:spTree>
    <p:extLst>
      <p:ext uri="{BB962C8B-B14F-4D97-AF65-F5344CB8AC3E}">
        <p14:creationId xmlns:p14="http://schemas.microsoft.com/office/powerpoint/2010/main" val="1550226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107880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7D0C6BF-2F91-4CBF-881F-FED5D0586DBA}" type="slidenum">
              <a:rPr lang="en-US" smtClean="0"/>
              <a:t>23</a:t>
            </a:fld>
            <a:endParaRPr lang="en-US"/>
          </a:p>
        </p:txBody>
      </p:sp>
    </p:spTree>
    <p:extLst>
      <p:ext uri="{BB962C8B-B14F-4D97-AF65-F5344CB8AC3E}">
        <p14:creationId xmlns:p14="http://schemas.microsoft.com/office/powerpoint/2010/main" val="1271287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24</a:t>
            </a:fld>
            <a:endParaRPr lang="en-US"/>
          </a:p>
        </p:txBody>
      </p:sp>
    </p:spTree>
    <p:extLst>
      <p:ext uri="{BB962C8B-B14F-4D97-AF65-F5344CB8AC3E}">
        <p14:creationId xmlns:p14="http://schemas.microsoft.com/office/powerpoint/2010/main" val="3766621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25</a:t>
            </a:fld>
            <a:endParaRPr lang="en-US"/>
          </a:p>
        </p:txBody>
      </p:sp>
    </p:spTree>
    <p:extLst>
      <p:ext uri="{BB962C8B-B14F-4D97-AF65-F5344CB8AC3E}">
        <p14:creationId xmlns:p14="http://schemas.microsoft.com/office/powerpoint/2010/main" val="2439157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26</a:t>
            </a:fld>
            <a:endParaRPr lang="en-US"/>
          </a:p>
        </p:txBody>
      </p:sp>
    </p:spTree>
    <p:extLst>
      <p:ext uri="{BB962C8B-B14F-4D97-AF65-F5344CB8AC3E}">
        <p14:creationId xmlns:p14="http://schemas.microsoft.com/office/powerpoint/2010/main" val="13235058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7D0C6BF-2F91-4CBF-881F-FED5D0586DBA}" type="slidenum">
              <a:rPr lang="en-US" smtClean="0"/>
              <a:t>27</a:t>
            </a:fld>
            <a:endParaRPr lang="en-US"/>
          </a:p>
        </p:txBody>
      </p:sp>
    </p:spTree>
    <p:extLst>
      <p:ext uri="{BB962C8B-B14F-4D97-AF65-F5344CB8AC3E}">
        <p14:creationId xmlns:p14="http://schemas.microsoft.com/office/powerpoint/2010/main" val="2832369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7D0C6BF-2F91-4CBF-881F-FED5D0586DBA}" type="slidenum">
              <a:rPr lang="en-US" smtClean="0"/>
              <a:t>28</a:t>
            </a:fld>
            <a:endParaRPr lang="en-US"/>
          </a:p>
        </p:txBody>
      </p:sp>
    </p:spTree>
    <p:extLst>
      <p:ext uri="{BB962C8B-B14F-4D97-AF65-F5344CB8AC3E}">
        <p14:creationId xmlns:p14="http://schemas.microsoft.com/office/powerpoint/2010/main" val="2191867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7D0C6BF-2F91-4CBF-881F-FED5D0586DBA}" type="slidenum">
              <a:rPr lang="en-US" smtClean="0"/>
              <a:t>29</a:t>
            </a:fld>
            <a:endParaRPr lang="en-US"/>
          </a:p>
        </p:txBody>
      </p:sp>
    </p:spTree>
    <p:extLst>
      <p:ext uri="{BB962C8B-B14F-4D97-AF65-F5344CB8AC3E}">
        <p14:creationId xmlns:p14="http://schemas.microsoft.com/office/powerpoint/2010/main" val="3232467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30</a:t>
            </a:fld>
            <a:endParaRPr lang="en-US"/>
          </a:p>
        </p:txBody>
      </p:sp>
    </p:spTree>
    <p:extLst>
      <p:ext uri="{BB962C8B-B14F-4D97-AF65-F5344CB8AC3E}">
        <p14:creationId xmlns:p14="http://schemas.microsoft.com/office/powerpoint/2010/main" val="319328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844595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31</a:t>
            </a:fld>
            <a:endParaRPr lang="en-US"/>
          </a:p>
        </p:txBody>
      </p:sp>
    </p:spTree>
    <p:extLst>
      <p:ext uri="{BB962C8B-B14F-4D97-AF65-F5344CB8AC3E}">
        <p14:creationId xmlns:p14="http://schemas.microsoft.com/office/powerpoint/2010/main" val="42730025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32</a:t>
            </a:fld>
            <a:endParaRPr lang="en-US"/>
          </a:p>
        </p:txBody>
      </p:sp>
    </p:spTree>
    <p:extLst>
      <p:ext uri="{BB962C8B-B14F-4D97-AF65-F5344CB8AC3E}">
        <p14:creationId xmlns:p14="http://schemas.microsoft.com/office/powerpoint/2010/main" val="37364502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33</a:t>
            </a:fld>
            <a:endParaRPr lang="en-US"/>
          </a:p>
        </p:txBody>
      </p:sp>
    </p:spTree>
    <p:extLst>
      <p:ext uri="{BB962C8B-B14F-4D97-AF65-F5344CB8AC3E}">
        <p14:creationId xmlns:p14="http://schemas.microsoft.com/office/powerpoint/2010/main" val="3529780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34</a:t>
            </a:fld>
            <a:endParaRPr lang="en-US"/>
          </a:p>
        </p:txBody>
      </p:sp>
    </p:spTree>
    <p:extLst>
      <p:ext uri="{BB962C8B-B14F-4D97-AF65-F5344CB8AC3E}">
        <p14:creationId xmlns:p14="http://schemas.microsoft.com/office/powerpoint/2010/main" val="7603857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35</a:t>
            </a:fld>
            <a:endParaRPr lang="en-US"/>
          </a:p>
        </p:txBody>
      </p:sp>
    </p:spTree>
    <p:extLst>
      <p:ext uri="{BB962C8B-B14F-4D97-AF65-F5344CB8AC3E}">
        <p14:creationId xmlns:p14="http://schemas.microsoft.com/office/powerpoint/2010/main" val="15015980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36</a:t>
            </a:fld>
            <a:endParaRPr lang="en-US"/>
          </a:p>
        </p:txBody>
      </p:sp>
    </p:spTree>
    <p:extLst>
      <p:ext uri="{BB962C8B-B14F-4D97-AF65-F5344CB8AC3E}">
        <p14:creationId xmlns:p14="http://schemas.microsoft.com/office/powerpoint/2010/main" val="18223970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37</a:t>
            </a:fld>
            <a:endParaRPr lang="en-US"/>
          </a:p>
        </p:txBody>
      </p:sp>
    </p:spTree>
    <p:extLst>
      <p:ext uri="{BB962C8B-B14F-4D97-AF65-F5344CB8AC3E}">
        <p14:creationId xmlns:p14="http://schemas.microsoft.com/office/powerpoint/2010/main" val="13212548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38</a:t>
            </a:fld>
            <a:endParaRPr lang="en-US"/>
          </a:p>
        </p:txBody>
      </p:sp>
    </p:spTree>
    <p:extLst>
      <p:ext uri="{BB962C8B-B14F-4D97-AF65-F5344CB8AC3E}">
        <p14:creationId xmlns:p14="http://schemas.microsoft.com/office/powerpoint/2010/main" val="29028074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39</a:t>
            </a:fld>
            <a:endParaRPr lang="en-US"/>
          </a:p>
        </p:txBody>
      </p:sp>
    </p:spTree>
    <p:extLst>
      <p:ext uri="{BB962C8B-B14F-4D97-AF65-F5344CB8AC3E}">
        <p14:creationId xmlns:p14="http://schemas.microsoft.com/office/powerpoint/2010/main" val="35644394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41</a:t>
            </a:fld>
            <a:endParaRPr lang="en-US"/>
          </a:p>
        </p:txBody>
      </p:sp>
    </p:spTree>
    <p:extLst>
      <p:ext uri="{BB962C8B-B14F-4D97-AF65-F5344CB8AC3E}">
        <p14:creationId xmlns:p14="http://schemas.microsoft.com/office/powerpoint/2010/main" val="101629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4</a:t>
            </a:fld>
            <a:endParaRPr lang="en-US" dirty="0"/>
          </a:p>
        </p:txBody>
      </p:sp>
    </p:spTree>
    <p:extLst>
      <p:ext uri="{BB962C8B-B14F-4D97-AF65-F5344CB8AC3E}">
        <p14:creationId xmlns:p14="http://schemas.microsoft.com/office/powerpoint/2010/main" val="1215159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5</a:t>
            </a:fld>
            <a:endParaRPr lang="en-US"/>
          </a:p>
        </p:txBody>
      </p:sp>
    </p:spTree>
    <p:extLst>
      <p:ext uri="{BB962C8B-B14F-4D97-AF65-F5344CB8AC3E}">
        <p14:creationId xmlns:p14="http://schemas.microsoft.com/office/powerpoint/2010/main" val="1383710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6</a:t>
            </a:fld>
            <a:endParaRPr lang="en-US"/>
          </a:p>
        </p:txBody>
      </p:sp>
    </p:spTree>
    <p:extLst>
      <p:ext uri="{BB962C8B-B14F-4D97-AF65-F5344CB8AC3E}">
        <p14:creationId xmlns:p14="http://schemas.microsoft.com/office/powerpoint/2010/main" val="2975504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7</a:t>
            </a:fld>
            <a:endParaRPr lang="en-US" dirty="0"/>
          </a:p>
        </p:txBody>
      </p:sp>
    </p:spTree>
    <p:extLst>
      <p:ext uri="{BB962C8B-B14F-4D97-AF65-F5344CB8AC3E}">
        <p14:creationId xmlns:p14="http://schemas.microsoft.com/office/powerpoint/2010/main" val="917891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D0C6BF-2F91-4CBF-881F-FED5D0586DBA}" type="slidenum">
              <a:rPr lang="en-US" smtClean="0"/>
              <a:t>8</a:t>
            </a:fld>
            <a:endParaRPr lang="en-US"/>
          </a:p>
        </p:txBody>
      </p:sp>
    </p:spTree>
    <p:extLst>
      <p:ext uri="{BB962C8B-B14F-4D97-AF65-F5344CB8AC3E}">
        <p14:creationId xmlns:p14="http://schemas.microsoft.com/office/powerpoint/2010/main" val="2984955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my research</a:t>
            </a:r>
            <a:endParaRPr lang="en-US" dirty="0"/>
          </a:p>
        </p:txBody>
      </p:sp>
      <p:sp>
        <p:nvSpPr>
          <p:cNvPr id="4" name="Slide Number Placeholder 3"/>
          <p:cNvSpPr>
            <a:spLocks noGrp="1"/>
          </p:cNvSpPr>
          <p:nvPr>
            <p:ph type="sldNum" sz="quarter" idx="10"/>
          </p:nvPr>
        </p:nvSpPr>
        <p:spPr/>
        <p:txBody>
          <a:bodyPr/>
          <a:lstStyle/>
          <a:p>
            <a:fld id="{D7D0C6BF-2F91-4CBF-881F-FED5D0586DBA}" type="slidenum">
              <a:rPr lang="en-US" smtClean="0"/>
              <a:t>9</a:t>
            </a:fld>
            <a:endParaRPr lang="en-US" dirty="0"/>
          </a:p>
        </p:txBody>
      </p:sp>
    </p:spTree>
    <p:extLst>
      <p:ext uri="{BB962C8B-B14F-4D97-AF65-F5344CB8AC3E}">
        <p14:creationId xmlns:p14="http://schemas.microsoft.com/office/powerpoint/2010/main" val="2351922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2B6A37-C70A-46C7-AFF9-C272A197709A}"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102653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B6A37-C70A-46C7-AFF9-C272A197709A}"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220271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B6A37-C70A-46C7-AFF9-C272A197709A}"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84643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B6A37-C70A-46C7-AFF9-C272A197709A}"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1809696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B6A37-C70A-46C7-AFF9-C272A197709A}"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133266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2B6A37-C70A-46C7-AFF9-C272A197709A}" type="datetimeFigureOut">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56524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2B6A37-C70A-46C7-AFF9-C272A197709A}" type="datetimeFigureOut">
              <a:rPr lang="en-US" smtClean="0"/>
              <a:t>8/6/2015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52082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2B6A37-C70A-46C7-AFF9-C272A197709A}" type="datetimeFigureOut">
              <a:rPr lang="en-US" smtClean="0"/>
              <a:t>8/6/2015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337895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B6A37-C70A-46C7-AFF9-C272A197709A}" type="datetimeFigureOut">
              <a:rPr lang="en-US" smtClean="0"/>
              <a:t>8/6/2015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143088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B6A37-C70A-46C7-AFF9-C272A197709A}" type="datetimeFigureOut">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2838695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B6A37-C70A-46C7-AFF9-C272A197709A}" type="datetimeFigureOut">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F34BA-FC44-4545-AE17-0A39704531B0}" type="slidenum">
              <a:rPr lang="en-US" smtClean="0"/>
              <a:t>‹#›</a:t>
            </a:fld>
            <a:endParaRPr lang="en-US"/>
          </a:p>
        </p:txBody>
      </p:sp>
    </p:spTree>
    <p:extLst>
      <p:ext uri="{BB962C8B-B14F-4D97-AF65-F5344CB8AC3E}">
        <p14:creationId xmlns:p14="http://schemas.microsoft.com/office/powerpoint/2010/main" val="44803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B6A37-C70A-46C7-AFF9-C272A197709A}" type="datetimeFigureOut">
              <a:rPr lang="en-US" smtClean="0"/>
              <a:t>8/6/2015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F34BA-FC44-4545-AE17-0A39704531B0}" type="slidenum">
              <a:rPr lang="en-US" smtClean="0"/>
              <a:t>‹#›</a:t>
            </a:fld>
            <a:endParaRPr lang="en-US"/>
          </a:p>
        </p:txBody>
      </p:sp>
    </p:spTree>
    <p:extLst>
      <p:ext uri="{BB962C8B-B14F-4D97-AF65-F5344CB8AC3E}">
        <p14:creationId xmlns:p14="http://schemas.microsoft.com/office/powerpoint/2010/main" val="2338216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rmAutofit fontScale="90000"/>
          </a:bodyPr>
          <a:lstStyle/>
          <a:p>
            <a:r>
              <a:rPr lang="en-US" sz="5400" b="1" dirty="0" smtClean="0">
                <a:solidFill>
                  <a:schemeClr val="accent6">
                    <a:lumMod val="75000"/>
                  </a:schemeClr>
                </a:solidFill>
              </a:rPr>
              <a:t>ENGAGING THE FUTURE OF VOCATIONAL REHABILITATION</a:t>
            </a:r>
            <a:br>
              <a:rPr lang="en-US" sz="5400" b="1" dirty="0" smtClean="0">
                <a:solidFill>
                  <a:schemeClr val="accent6">
                    <a:lumMod val="75000"/>
                  </a:schemeClr>
                </a:solidFill>
              </a:rPr>
            </a:br>
            <a:r>
              <a:rPr lang="en-US" sz="5400" b="1" dirty="0" smtClean="0">
                <a:solidFill>
                  <a:schemeClr val="accent6">
                    <a:lumMod val="75000"/>
                  </a:schemeClr>
                </a:solidFill>
              </a:rPr>
              <a:t>2015</a:t>
            </a:r>
            <a:br>
              <a:rPr lang="en-US" sz="5400" b="1" dirty="0" smtClean="0">
                <a:solidFill>
                  <a:schemeClr val="accent6">
                    <a:lumMod val="75000"/>
                  </a:schemeClr>
                </a:solidFill>
              </a:rPr>
            </a:br>
            <a:endParaRPr lang="en-US" sz="5400" b="1" dirty="0">
              <a:solidFill>
                <a:schemeClr val="accent6">
                  <a:lumMod val="75000"/>
                </a:schemeClr>
              </a:solidFill>
            </a:endParaRPr>
          </a:p>
        </p:txBody>
      </p:sp>
      <p:sp>
        <p:nvSpPr>
          <p:cNvPr id="3" name="Subtitle 2"/>
          <p:cNvSpPr>
            <a:spLocks noGrp="1"/>
          </p:cNvSpPr>
          <p:nvPr>
            <p:ph type="subTitle" idx="1"/>
          </p:nvPr>
        </p:nvSpPr>
        <p:spPr>
          <a:xfrm>
            <a:off x="838200" y="3429000"/>
            <a:ext cx="7315200" cy="2895600"/>
          </a:xfrm>
        </p:spPr>
        <p:txBody>
          <a:bodyPr/>
          <a:lstStyle/>
          <a:p>
            <a:endParaRPr lang="en-US" dirty="0" smtClean="0"/>
          </a:p>
          <a:p>
            <a:endParaRPr lang="en-US" dirty="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743200"/>
            <a:ext cx="4738238" cy="2894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5413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600" dirty="0" smtClean="0">
                <a:solidFill>
                  <a:schemeClr val="accent6">
                    <a:lumMod val="75000"/>
                  </a:schemeClr>
                </a:solidFill>
              </a:rPr>
              <a:t>Benefits of Having an Engaged Staff</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solidFill>
                <a:schemeClr val="accent6">
                  <a:lumMod val="50000"/>
                </a:schemeClr>
              </a:solidFill>
            </a:endParaRPr>
          </a:p>
          <a:p>
            <a:r>
              <a:rPr lang="en-US" dirty="0">
                <a:solidFill>
                  <a:schemeClr val="accent6">
                    <a:lumMod val="50000"/>
                  </a:schemeClr>
                </a:solidFill>
              </a:rPr>
              <a:t>Engaged employees assess their overall lives more highly than not engaged </a:t>
            </a:r>
            <a:r>
              <a:rPr lang="en-US" dirty="0" smtClean="0">
                <a:solidFill>
                  <a:schemeClr val="accent6">
                    <a:lumMod val="50000"/>
                  </a:schemeClr>
                </a:solidFill>
              </a:rPr>
              <a:t>employees</a:t>
            </a:r>
          </a:p>
          <a:p>
            <a:r>
              <a:rPr lang="en-US" dirty="0" smtClean="0">
                <a:solidFill>
                  <a:schemeClr val="accent6">
                    <a:lumMod val="50000"/>
                  </a:schemeClr>
                </a:solidFill>
              </a:rPr>
              <a:t>They </a:t>
            </a:r>
            <a:r>
              <a:rPr lang="en-US" dirty="0">
                <a:solidFill>
                  <a:schemeClr val="accent6">
                    <a:lumMod val="50000"/>
                  </a:schemeClr>
                </a:solidFill>
              </a:rPr>
              <a:t>lead healthier lives and have lower health care costs </a:t>
            </a:r>
            <a:endParaRPr lang="en-US" dirty="0" smtClean="0">
              <a:solidFill>
                <a:schemeClr val="accent6">
                  <a:lumMod val="50000"/>
                </a:schemeClr>
              </a:solidFill>
            </a:endParaRPr>
          </a:p>
          <a:p>
            <a:r>
              <a:rPr lang="en-US" dirty="0" smtClean="0">
                <a:solidFill>
                  <a:schemeClr val="accent6">
                    <a:lumMod val="50000"/>
                  </a:schemeClr>
                </a:solidFill>
              </a:rPr>
              <a:t>They have better control </a:t>
            </a:r>
            <a:r>
              <a:rPr lang="en-US" dirty="0">
                <a:solidFill>
                  <a:schemeClr val="accent6">
                    <a:lumMod val="50000"/>
                  </a:schemeClr>
                </a:solidFill>
              </a:rPr>
              <a:t>of their </a:t>
            </a:r>
            <a:r>
              <a:rPr lang="en-US" dirty="0" smtClean="0">
                <a:solidFill>
                  <a:schemeClr val="accent6">
                    <a:lumMod val="50000"/>
                  </a:schemeClr>
                </a:solidFill>
              </a:rPr>
              <a:t>finances</a:t>
            </a:r>
          </a:p>
          <a:p>
            <a:r>
              <a:rPr lang="en-US" dirty="0">
                <a:solidFill>
                  <a:schemeClr val="accent6">
                    <a:lumMod val="50000"/>
                  </a:schemeClr>
                </a:solidFill>
              </a:rPr>
              <a:t>They are resilient so major organizational changes are less likely to throw them off </a:t>
            </a:r>
            <a:endParaRPr lang="en-US" dirty="0" smtClean="0">
              <a:solidFill>
                <a:schemeClr val="accent6">
                  <a:lumMod val="50000"/>
                </a:schemeClr>
              </a:solidFill>
            </a:endParaRPr>
          </a:p>
          <a:p>
            <a:r>
              <a:rPr lang="en-US" dirty="0" smtClean="0">
                <a:solidFill>
                  <a:schemeClr val="accent6">
                    <a:lumMod val="50000"/>
                  </a:schemeClr>
                </a:solidFill>
              </a:rPr>
              <a:t>Businesses in the community perform better</a:t>
            </a:r>
          </a:p>
          <a:p>
            <a:r>
              <a:rPr lang="en-US" dirty="0" smtClean="0">
                <a:solidFill>
                  <a:schemeClr val="accent6">
                    <a:lumMod val="50000"/>
                  </a:schemeClr>
                </a:solidFill>
              </a:rPr>
              <a:t>Engaged employees are more economically optimistic and therefore more likely to spend money and volunteer in their community</a:t>
            </a:r>
          </a:p>
          <a:p>
            <a:pPr marL="0" indent="0">
              <a:buNone/>
            </a:pPr>
            <a:r>
              <a:rPr lang="en-US" dirty="0" smtClean="0">
                <a:solidFill>
                  <a:schemeClr val="accent6">
                    <a:lumMod val="50000"/>
                  </a:schemeClr>
                </a:solidFill>
              </a:rPr>
              <a:t> </a:t>
            </a:r>
          </a:p>
          <a:p>
            <a:endParaRPr lang="en-US" dirty="0" smtClean="0"/>
          </a:p>
          <a:p>
            <a:endParaRPr lang="en-US" dirty="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94564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pic>
        <p:nvPicPr>
          <p:cNvPr id="7"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2667000" y="2286000"/>
            <a:ext cx="322864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21004127">
            <a:off x="712267" y="1338654"/>
            <a:ext cx="3722045" cy="707886"/>
          </a:xfrm>
          <a:prstGeom prst="rect">
            <a:avLst/>
          </a:prstGeom>
          <a:noFill/>
        </p:spPr>
        <p:txBody>
          <a:bodyPr wrap="none" rtlCol="0">
            <a:spAutoFit/>
          </a:bodyPr>
          <a:lstStyle/>
          <a:p>
            <a:r>
              <a:rPr lang="en-US" sz="4000" b="1" dirty="0">
                <a:solidFill>
                  <a:srgbClr val="00B050"/>
                </a:solidFill>
              </a:rPr>
              <a:t>How do I get EE</a:t>
            </a:r>
            <a:r>
              <a:rPr lang="en-US" sz="4000" b="1" dirty="0" smtClean="0">
                <a:solidFill>
                  <a:srgbClr val="00B050"/>
                </a:solidFill>
              </a:rPr>
              <a:t>?</a:t>
            </a:r>
            <a:endParaRPr lang="en-US" sz="4000" b="1" dirty="0">
              <a:solidFill>
                <a:srgbClr val="00B050"/>
              </a:solidFill>
            </a:endParaRPr>
          </a:p>
        </p:txBody>
      </p:sp>
      <p:sp>
        <p:nvSpPr>
          <p:cNvPr id="5" name="TextBox 4"/>
          <p:cNvSpPr txBox="1"/>
          <p:nvPr/>
        </p:nvSpPr>
        <p:spPr>
          <a:xfrm rot="1143402">
            <a:off x="5180536" y="1575525"/>
            <a:ext cx="3261021" cy="707886"/>
          </a:xfrm>
          <a:prstGeom prst="rect">
            <a:avLst/>
          </a:prstGeom>
          <a:noFill/>
        </p:spPr>
        <p:txBody>
          <a:bodyPr wrap="none" rtlCol="0">
            <a:spAutoFit/>
          </a:bodyPr>
          <a:lstStyle/>
          <a:p>
            <a:r>
              <a:rPr lang="en-US" sz="4000" b="1" dirty="0" smtClean="0">
                <a:solidFill>
                  <a:srgbClr val="00B050"/>
                </a:solidFill>
              </a:rPr>
              <a:t>Five Strategies</a:t>
            </a:r>
            <a:endParaRPr lang="en-US" sz="4000" b="1" dirty="0">
              <a:solidFill>
                <a:srgbClr val="00B050"/>
              </a:solidFill>
            </a:endParaRPr>
          </a:p>
        </p:txBody>
      </p:sp>
    </p:spTree>
    <p:extLst>
      <p:ext uri="{BB962C8B-B14F-4D97-AF65-F5344CB8AC3E}">
        <p14:creationId xmlns:p14="http://schemas.microsoft.com/office/powerpoint/2010/main" val="148068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667000"/>
            <a:ext cx="8077200" cy="3459163"/>
          </a:xfrm>
        </p:spPr>
        <p:txBody>
          <a:bodyPr/>
          <a:lstStyle/>
          <a:p>
            <a:pPr marL="0" indent="0" algn="ctr">
              <a:buNone/>
            </a:pPr>
            <a:r>
              <a:rPr lang="en-US" dirty="0">
                <a:solidFill>
                  <a:schemeClr val="accent6">
                    <a:lumMod val="50000"/>
                  </a:schemeClr>
                </a:solidFill>
              </a:rPr>
              <a:t>1:  </a:t>
            </a:r>
            <a:r>
              <a:rPr lang="en-US" b="1" dirty="0">
                <a:solidFill>
                  <a:schemeClr val="accent6">
                    <a:lumMod val="50000"/>
                  </a:schemeClr>
                </a:solidFill>
              </a:rPr>
              <a:t>MISSION</a:t>
            </a:r>
            <a:r>
              <a:rPr lang="en-US" dirty="0">
                <a:solidFill>
                  <a:schemeClr val="accent6">
                    <a:lumMod val="50000"/>
                  </a:schemeClr>
                </a:solidFill>
              </a:rPr>
              <a:t> </a:t>
            </a:r>
            <a:r>
              <a:rPr lang="en-US" dirty="0" smtClean="0">
                <a:solidFill>
                  <a:schemeClr val="accent6">
                    <a:lumMod val="50000"/>
                  </a:schemeClr>
                </a:solidFill>
              </a:rPr>
              <a:t>and </a:t>
            </a:r>
            <a:r>
              <a:rPr lang="en-US" b="1" dirty="0">
                <a:solidFill>
                  <a:schemeClr val="accent6">
                    <a:lumMod val="50000"/>
                  </a:schemeClr>
                </a:solidFill>
              </a:rPr>
              <a:t>VISION</a:t>
            </a:r>
          </a:p>
        </p:txBody>
      </p:sp>
      <p:sp>
        <p:nvSpPr>
          <p:cNvPr id="6" name="TextBox 5"/>
          <p:cNvSpPr txBox="1"/>
          <p:nvPr/>
        </p:nvSpPr>
        <p:spPr>
          <a:xfrm rot="21004127">
            <a:off x="462616" y="1338654"/>
            <a:ext cx="4221348" cy="707886"/>
          </a:xfrm>
          <a:prstGeom prst="rect">
            <a:avLst/>
          </a:prstGeom>
          <a:noFill/>
        </p:spPr>
        <p:txBody>
          <a:bodyPr wrap="none" rtlCol="0">
            <a:spAutoFit/>
          </a:bodyPr>
          <a:lstStyle/>
          <a:p>
            <a:r>
              <a:rPr lang="en-US" sz="4000" b="1" dirty="0">
                <a:solidFill>
                  <a:srgbClr val="00B050"/>
                </a:solidFill>
              </a:rPr>
              <a:t>How do </a:t>
            </a:r>
            <a:r>
              <a:rPr lang="en-US" sz="4000" b="1" dirty="0" smtClean="0">
                <a:solidFill>
                  <a:srgbClr val="00B050"/>
                </a:solidFill>
              </a:rPr>
              <a:t>we </a:t>
            </a:r>
            <a:r>
              <a:rPr lang="en-US" sz="4000" b="1" dirty="0">
                <a:solidFill>
                  <a:srgbClr val="00B050"/>
                </a:solidFill>
              </a:rPr>
              <a:t>get EE</a:t>
            </a:r>
            <a:r>
              <a:rPr lang="en-US" sz="4000" b="1" dirty="0" smtClean="0">
                <a:solidFill>
                  <a:srgbClr val="00B050"/>
                </a:solidFill>
              </a:rPr>
              <a:t>?</a:t>
            </a:r>
            <a:endParaRPr lang="en-US" sz="4000" b="1" dirty="0">
              <a:solidFill>
                <a:srgbClr val="00B050"/>
              </a:solidFill>
            </a:endParaRPr>
          </a:p>
        </p:txBody>
      </p:sp>
      <p:sp>
        <p:nvSpPr>
          <p:cNvPr id="5" name="TextBox 4"/>
          <p:cNvSpPr txBox="1"/>
          <p:nvPr/>
        </p:nvSpPr>
        <p:spPr>
          <a:xfrm rot="1143402">
            <a:off x="5180536" y="1575525"/>
            <a:ext cx="3261021" cy="707886"/>
          </a:xfrm>
          <a:prstGeom prst="rect">
            <a:avLst/>
          </a:prstGeom>
          <a:noFill/>
        </p:spPr>
        <p:txBody>
          <a:bodyPr wrap="none" rtlCol="0">
            <a:spAutoFit/>
          </a:bodyPr>
          <a:lstStyle/>
          <a:p>
            <a:r>
              <a:rPr lang="en-US" sz="4000" b="1" dirty="0" smtClean="0">
                <a:solidFill>
                  <a:srgbClr val="00B050"/>
                </a:solidFill>
              </a:rPr>
              <a:t>Five Strategies</a:t>
            </a:r>
            <a:endParaRPr lang="en-US" sz="4000" b="1" dirty="0">
              <a:solidFill>
                <a:srgbClr val="00B050"/>
              </a:solidFill>
            </a:endParaRPr>
          </a:p>
        </p:txBody>
      </p:sp>
      <p:sp>
        <p:nvSpPr>
          <p:cNvPr id="4" name="Rectangle 3"/>
          <p:cNvSpPr/>
          <p:nvPr/>
        </p:nvSpPr>
        <p:spPr>
          <a:xfrm>
            <a:off x="843116" y="3505199"/>
            <a:ext cx="7543800" cy="2800767"/>
          </a:xfrm>
          <a:prstGeom prst="rect">
            <a:avLst/>
          </a:prstGeom>
        </p:spPr>
        <p:txBody>
          <a:bodyPr wrap="square">
            <a:spAutoFit/>
          </a:bodyPr>
          <a:lstStyle/>
          <a:p>
            <a:pPr algn="ctr"/>
            <a:r>
              <a:rPr lang="en-US" sz="2800" b="1" dirty="0">
                <a:solidFill>
                  <a:schemeClr val="accent6"/>
                </a:solidFill>
              </a:rPr>
              <a:t>Understand and communicate the mission and vision of </a:t>
            </a:r>
            <a:r>
              <a:rPr lang="en-US" sz="2800" b="1" dirty="0" smtClean="0">
                <a:solidFill>
                  <a:schemeClr val="accent6"/>
                </a:solidFill>
              </a:rPr>
              <a:t>the </a:t>
            </a:r>
            <a:r>
              <a:rPr lang="en-US" sz="2800" b="1" dirty="0">
                <a:solidFill>
                  <a:schemeClr val="accent6"/>
                </a:solidFill>
              </a:rPr>
              <a:t>agency</a:t>
            </a:r>
          </a:p>
          <a:p>
            <a:pPr algn="ctr"/>
            <a:endParaRPr lang="en-US" b="1" dirty="0">
              <a:solidFill>
                <a:schemeClr val="accent6"/>
              </a:solidFill>
            </a:endParaRPr>
          </a:p>
          <a:p>
            <a:pPr algn="ctr"/>
            <a:endParaRPr lang="en-US" b="1" dirty="0">
              <a:solidFill>
                <a:schemeClr val="accent6"/>
              </a:solidFill>
            </a:endParaRPr>
          </a:p>
          <a:p>
            <a:pPr algn="ctr"/>
            <a:r>
              <a:rPr lang="en-US" sz="2800" b="1" dirty="0">
                <a:solidFill>
                  <a:schemeClr val="accent6"/>
                </a:solidFill>
              </a:rPr>
              <a:t>Meaningfulness:  Staff need to feel like the work is worthwhile and believe that the work they do matters.</a:t>
            </a:r>
          </a:p>
        </p:txBody>
      </p:sp>
    </p:spTree>
    <p:extLst>
      <p:ext uri="{BB962C8B-B14F-4D97-AF65-F5344CB8AC3E}">
        <p14:creationId xmlns:p14="http://schemas.microsoft.com/office/powerpoint/2010/main" val="1056051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Mission</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6">
                    <a:lumMod val="50000"/>
                  </a:schemeClr>
                </a:solidFill>
              </a:rPr>
              <a:t>Ensure that new employees understand your mission and vision</a:t>
            </a:r>
          </a:p>
          <a:p>
            <a:endParaRPr lang="en-US" dirty="0" smtClean="0">
              <a:solidFill>
                <a:schemeClr val="accent6">
                  <a:lumMod val="50000"/>
                </a:schemeClr>
              </a:solidFill>
            </a:endParaRPr>
          </a:p>
          <a:p>
            <a:r>
              <a:rPr lang="en-US" dirty="0" smtClean="0">
                <a:solidFill>
                  <a:schemeClr val="accent6">
                    <a:lumMod val="50000"/>
                  </a:schemeClr>
                </a:solidFill>
              </a:rPr>
              <a:t>Ensure that all </a:t>
            </a:r>
            <a:r>
              <a:rPr lang="en-US" dirty="0">
                <a:solidFill>
                  <a:schemeClr val="accent6">
                    <a:lumMod val="50000"/>
                  </a:schemeClr>
                </a:solidFill>
              </a:rPr>
              <a:t>employees </a:t>
            </a:r>
            <a:r>
              <a:rPr lang="en-US" dirty="0" smtClean="0">
                <a:solidFill>
                  <a:schemeClr val="accent6">
                    <a:lumMod val="50000"/>
                  </a:schemeClr>
                </a:solidFill>
              </a:rPr>
              <a:t>understand </a:t>
            </a:r>
            <a:r>
              <a:rPr lang="en-US" dirty="0">
                <a:solidFill>
                  <a:schemeClr val="accent6">
                    <a:lumMod val="50000"/>
                  </a:schemeClr>
                </a:solidFill>
              </a:rPr>
              <a:t>how their individual contribution relates to the company’s mission and purpose</a:t>
            </a:r>
            <a:endParaRPr lang="en-US" dirty="0" smtClean="0">
              <a:solidFill>
                <a:schemeClr val="accent6">
                  <a:lumMod val="50000"/>
                </a:schemeClr>
              </a:solidFill>
            </a:endParaRPr>
          </a:p>
          <a:p>
            <a:pPr marL="0" indent="0">
              <a:buNone/>
            </a:pPr>
            <a:endParaRPr lang="en-US" dirty="0"/>
          </a:p>
        </p:txBody>
      </p:sp>
    </p:spTree>
    <p:extLst>
      <p:ext uri="{BB962C8B-B14F-4D97-AF65-F5344CB8AC3E}">
        <p14:creationId xmlns:p14="http://schemas.microsoft.com/office/powerpoint/2010/main" val="437157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667000"/>
            <a:ext cx="8077200" cy="3459163"/>
          </a:xfrm>
        </p:spPr>
        <p:txBody>
          <a:bodyPr/>
          <a:lstStyle/>
          <a:p>
            <a:pPr marL="0" indent="0" algn="ctr">
              <a:buNone/>
            </a:pPr>
            <a:r>
              <a:rPr lang="en-US" sz="3600" b="1" dirty="0">
                <a:solidFill>
                  <a:schemeClr val="accent6">
                    <a:lumMod val="75000"/>
                  </a:schemeClr>
                </a:solidFill>
              </a:rPr>
              <a:t>2</a:t>
            </a:r>
            <a:r>
              <a:rPr lang="en-US" sz="3600" b="1" dirty="0" smtClean="0">
                <a:solidFill>
                  <a:schemeClr val="accent6">
                    <a:lumMod val="75000"/>
                  </a:schemeClr>
                </a:solidFill>
              </a:rPr>
              <a:t>:  LEADERSHIP</a:t>
            </a:r>
          </a:p>
          <a:p>
            <a:pPr marL="0" indent="0" algn="ctr">
              <a:buNone/>
            </a:pPr>
            <a:endParaRPr lang="en-US" b="1" dirty="0">
              <a:solidFill>
                <a:schemeClr val="accent6">
                  <a:lumMod val="75000"/>
                </a:schemeClr>
              </a:solidFill>
            </a:endParaRPr>
          </a:p>
        </p:txBody>
      </p:sp>
      <p:sp>
        <p:nvSpPr>
          <p:cNvPr id="6" name="TextBox 5"/>
          <p:cNvSpPr txBox="1"/>
          <p:nvPr/>
        </p:nvSpPr>
        <p:spPr>
          <a:xfrm rot="21004127">
            <a:off x="745387" y="1343670"/>
            <a:ext cx="3722045" cy="707886"/>
          </a:xfrm>
          <a:prstGeom prst="rect">
            <a:avLst/>
          </a:prstGeom>
          <a:noFill/>
        </p:spPr>
        <p:txBody>
          <a:bodyPr wrap="none" rtlCol="0">
            <a:spAutoFit/>
          </a:bodyPr>
          <a:lstStyle/>
          <a:p>
            <a:r>
              <a:rPr lang="en-US" sz="4000" b="1" dirty="0">
                <a:solidFill>
                  <a:schemeClr val="bg2">
                    <a:lumMod val="50000"/>
                  </a:schemeClr>
                </a:solidFill>
              </a:rPr>
              <a:t>How do I get EE</a:t>
            </a:r>
            <a:r>
              <a:rPr lang="en-US" sz="4000" b="1" dirty="0" smtClean="0">
                <a:solidFill>
                  <a:schemeClr val="bg2">
                    <a:lumMod val="50000"/>
                  </a:schemeClr>
                </a:solidFill>
              </a:rPr>
              <a:t>?</a:t>
            </a:r>
            <a:endParaRPr lang="en-US" sz="4000" b="1" dirty="0">
              <a:solidFill>
                <a:schemeClr val="bg2">
                  <a:lumMod val="50000"/>
                </a:schemeClr>
              </a:solidFill>
            </a:endParaRPr>
          </a:p>
        </p:txBody>
      </p:sp>
      <p:sp>
        <p:nvSpPr>
          <p:cNvPr id="5" name="TextBox 4"/>
          <p:cNvSpPr txBox="1"/>
          <p:nvPr/>
        </p:nvSpPr>
        <p:spPr>
          <a:xfrm rot="1143402">
            <a:off x="5307804" y="1690513"/>
            <a:ext cx="3261021" cy="707886"/>
          </a:xfrm>
          <a:prstGeom prst="rect">
            <a:avLst/>
          </a:prstGeom>
          <a:noFill/>
        </p:spPr>
        <p:txBody>
          <a:bodyPr wrap="none" rtlCol="0">
            <a:spAutoFit/>
          </a:bodyPr>
          <a:lstStyle/>
          <a:p>
            <a:r>
              <a:rPr lang="en-US" sz="4000" b="1" dirty="0" smtClean="0">
                <a:solidFill>
                  <a:schemeClr val="accent6">
                    <a:lumMod val="75000"/>
                  </a:schemeClr>
                </a:solidFill>
              </a:rPr>
              <a:t>Five Strategies</a:t>
            </a:r>
            <a:endParaRPr lang="en-US" sz="4000" b="1" dirty="0">
              <a:solidFill>
                <a:schemeClr val="accent6">
                  <a:lumMod val="75000"/>
                </a:schemeClr>
              </a:solidFill>
            </a:endParaRPr>
          </a:p>
        </p:txBody>
      </p:sp>
      <p:sp>
        <p:nvSpPr>
          <p:cNvPr id="4" name="Rectangle 3"/>
          <p:cNvSpPr/>
          <p:nvPr/>
        </p:nvSpPr>
        <p:spPr>
          <a:xfrm>
            <a:off x="381000" y="3276600"/>
            <a:ext cx="8458200" cy="2246769"/>
          </a:xfrm>
          <a:prstGeom prst="rect">
            <a:avLst/>
          </a:prstGeom>
        </p:spPr>
        <p:txBody>
          <a:bodyPr wrap="square">
            <a:spAutoFit/>
          </a:bodyPr>
          <a:lstStyle/>
          <a:p>
            <a:endParaRPr lang="en-US" sz="2000" b="1" dirty="0" smtClean="0">
              <a:solidFill>
                <a:schemeClr val="accent6">
                  <a:lumMod val="50000"/>
                </a:schemeClr>
              </a:solidFill>
            </a:endParaRPr>
          </a:p>
          <a:p>
            <a:endParaRPr lang="en-US" sz="2000" b="1" dirty="0">
              <a:solidFill>
                <a:schemeClr val="accent6">
                  <a:lumMod val="50000"/>
                </a:schemeClr>
              </a:solidFill>
            </a:endParaRPr>
          </a:p>
          <a:p>
            <a:r>
              <a:rPr lang="en-US" sz="2000" b="1" dirty="0" smtClean="0">
                <a:solidFill>
                  <a:schemeClr val="accent6">
                    <a:lumMod val="50000"/>
                  </a:schemeClr>
                </a:solidFill>
              </a:rPr>
              <a:t>Actions </a:t>
            </a:r>
            <a:r>
              <a:rPr lang="en-US" sz="2000" b="1" dirty="0">
                <a:solidFill>
                  <a:schemeClr val="accent6">
                    <a:lumMod val="50000"/>
                  </a:schemeClr>
                </a:solidFill>
              </a:rPr>
              <a:t>of the Senior Leadership are the most important drivers of EE</a:t>
            </a:r>
          </a:p>
          <a:p>
            <a:endParaRPr lang="en-US" sz="2000" b="1" dirty="0">
              <a:solidFill>
                <a:schemeClr val="accent6">
                  <a:lumMod val="50000"/>
                </a:schemeClr>
              </a:solidFill>
            </a:endParaRPr>
          </a:p>
          <a:p>
            <a:r>
              <a:rPr lang="en-US" sz="2000" b="1" dirty="0">
                <a:solidFill>
                  <a:schemeClr val="accent6">
                    <a:lumMod val="50000"/>
                  </a:schemeClr>
                </a:solidFill>
              </a:rPr>
              <a:t>EE is actually a reflection of the leadership in an </a:t>
            </a:r>
            <a:r>
              <a:rPr lang="en-US" sz="2000" b="1" dirty="0" smtClean="0">
                <a:solidFill>
                  <a:schemeClr val="accent6">
                    <a:lumMod val="50000"/>
                  </a:schemeClr>
                </a:solidFill>
              </a:rPr>
              <a:t>agency </a:t>
            </a:r>
            <a:endParaRPr lang="en-US" sz="2000" b="1" dirty="0">
              <a:solidFill>
                <a:schemeClr val="accent6">
                  <a:lumMod val="50000"/>
                </a:schemeClr>
              </a:solidFill>
            </a:endParaRPr>
          </a:p>
          <a:p>
            <a:endParaRPr lang="en-US" sz="2000" b="1" dirty="0">
              <a:solidFill>
                <a:schemeClr val="accent6">
                  <a:lumMod val="50000"/>
                </a:schemeClr>
              </a:solidFill>
            </a:endParaRPr>
          </a:p>
          <a:p>
            <a:r>
              <a:rPr lang="en-US" sz="2000" b="1" dirty="0">
                <a:solidFill>
                  <a:schemeClr val="accent6">
                    <a:lumMod val="50000"/>
                  </a:schemeClr>
                </a:solidFill>
              </a:rPr>
              <a:t>Disengaged leaders are 3xs as likely to have disengaged employees.</a:t>
            </a:r>
          </a:p>
        </p:txBody>
      </p:sp>
    </p:spTree>
    <p:extLst>
      <p:ext uri="{BB962C8B-B14F-4D97-AF65-F5344CB8AC3E}">
        <p14:creationId xmlns:p14="http://schemas.microsoft.com/office/powerpoint/2010/main" val="2810048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6">
                    <a:lumMod val="75000"/>
                  </a:schemeClr>
                </a:solidFill>
              </a:rPr>
              <a:t>GREAT ORGANIZATIONS</a:t>
            </a:r>
            <a:endParaRPr lang="en-US" dirty="0">
              <a:solidFill>
                <a:schemeClr val="accent6">
                  <a:lumMod val="75000"/>
                </a:schemeClr>
              </a:solidFill>
            </a:endParaRPr>
          </a:p>
        </p:txBody>
      </p:sp>
      <p:sp>
        <p:nvSpPr>
          <p:cNvPr id="5" name="Content Placeholder 4"/>
          <p:cNvSpPr>
            <a:spLocks noGrp="1"/>
          </p:cNvSpPr>
          <p:nvPr>
            <p:ph idx="1"/>
          </p:nvPr>
        </p:nvSpPr>
        <p:spPr/>
        <p:txBody>
          <a:bodyPr>
            <a:normAutofit lnSpcReduction="10000"/>
          </a:bodyPr>
          <a:lstStyle/>
          <a:p>
            <a:r>
              <a:rPr lang="en-US" dirty="0" smtClean="0">
                <a:solidFill>
                  <a:schemeClr val="accent6">
                    <a:lumMod val="50000"/>
                  </a:schemeClr>
                </a:solidFill>
              </a:rPr>
              <a:t>Build an agency that is exciting, meaningful, fulfilling, and fun. </a:t>
            </a:r>
          </a:p>
          <a:p>
            <a:r>
              <a:rPr lang="en-US" dirty="0" smtClean="0">
                <a:solidFill>
                  <a:schemeClr val="accent6">
                    <a:lumMod val="50000"/>
                  </a:schemeClr>
                </a:solidFill>
              </a:rPr>
              <a:t>Continuously evaluate and are willing to redesign jobs, change work environments, and add benefits.</a:t>
            </a:r>
          </a:p>
          <a:p>
            <a:r>
              <a:rPr lang="en-US" dirty="0" smtClean="0">
                <a:solidFill>
                  <a:schemeClr val="accent6">
                    <a:lumMod val="50000"/>
                  </a:schemeClr>
                </a:solidFill>
              </a:rPr>
              <a:t>Clearly define outcomes and allow people to find their own route to the end result.</a:t>
            </a:r>
          </a:p>
          <a:p>
            <a:r>
              <a:rPr lang="en-US" dirty="0" smtClean="0">
                <a:solidFill>
                  <a:schemeClr val="accent6">
                    <a:lumMod val="50000"/>
                  </a:schemeClr>
                </a:solidFill>
              </a:rPr>
              <a:t> Invest in employees that are mission driven.</a:t>
            </a:r>
          </a:p>
          <a:p>
            <a:r>
              <a:rPr lang="en-US" dirty="0" smtClean="0">
                <a:solidFill>
                  <a:schemeClr val="accent6">
                    <a:lumMod val="50000"/>
                  </a:schemeClr>
                </a:solidFill>
              </a:rPr>
              <a:t>Make sure employees are screened for job fit.  </a:t>
            </a:r>
          </a:p>
          <a:p>
            <a:endParaRPr lang="en-US" dirty="0" smtClean="0">
              <a:solidFill>
                <a:schemeClr val="accent6">
                  <a:lumMod val="50000"/>
                </a:schemeClr>
              </a:solidFill>
            </a:endParaRPr>
          </a:p>
          <a:p>
            <a:endParaRPr lang="en-US" dirty="0"/>
          </a:p>
        </p:txBody>
      </p:sp>
    </p:spTree>
    <p:extLst>
      <p:ext uri="{BB962C8B-B14F-4D97-AF65-F5344CB8AC3E}">
        <p14:creationId xmlns:p14="http://schemas.microsoft.com/office/powerpoint/2010/main" val="1344041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75000"/>
                  </a:schemeClr>
                </a:solidFill>
              </a:rPr>
              <a:t>Great Leaders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b="1" dirty="0" smtClean="0">
                <a:solidFill>
                  <a:schemeClr val="accent6">
                    <a:lumMod val="50000"/>
                  </a:schemeClr>
                </a:solidFill>
              </a:rPr>
              <a:t>Doug Conant </a:t>
            </a:r>
            <a:r>
              <a:rPr lang="en-US" dirty="0" smtClean="0">
                <a:solidFill>
                  <a:schemeClr val="accent6">
                    <a:lumMod val="50000"/>
                  </a:schemeClr>
                </a:solidFill>
              </a:rPr>
              <a:t>– former CEO of Campbell’s Soup</a:t>
            </a:r>
          </a:p>
          <a:p>
            <a:pPr marL="0" indent="0">
              <a:buNone/>
            </a:pPr>
            <a:r>
              <a:rPr lang="en-US" dirty="0" smtClean="0">
                <a:solidFill>
                  <a:schemeClr val="accent6">
                    <a:lumMod val="50000"/>
                  </a:schemeClr>
                </a:solidFill>
              </a:rPr>
              <a:t>2002: engagement scores were </a:t>
            </a:r>
            <a:r>
              <a:rPr lang="en-US" dirty="0">
                <a:solidFill>
                  <a:schemeClr val="accent6">
                    <a:lumMod val="50000"/>
                  </a:schemeClr>
                </a:solidFill>
              </a:rPr>
              <a:t>the worst for any Fortune 500 firm ever </a:t>
            </a:r>
            <a:r>
              <a:rPr lang="en-US" dirty="0" smtClean="0">
                <a:solidFill>
                  <a:schemeClr val="accent6">
                    <a:lumMod val="50000"/>
                  </a:schemeClr>
                </a:solidFill>
              </a:rPr>
              <a:t>polled</a:t>
            </a:r>
          </a:p>
          <a:p>
            <a:pPr marL="0" indent="0">
              <a:buNone/>
            </a:pPr>
            <a:r>
              <a:rPr lang="en-US" dirty="0">
                <a:solidFill>
                  <a:schemeClr val="accent6">
                    <a:lumMod val="50000"/>
                  </a:schemeClr>
                </a:solidFill>
              </a:rPr>
              <a:t>Conant’s use of employee engagement has been so successful that </a:t>
            </a:r>
            <a:r>
              <a:rPr lang="en-US" dirty="0" smtClean="0">
                <a:solidFill>
                  <a:schemeClr val="accent6">
                    <a:lumMod val="50000"/>
                  </a:schemeClr>
                </a:solidFill>
              </a:rPr>
              <a:t>it is now </a:t>
            </a:r>
            <a:r>
              <a:rPr lang="en-US" dirty="0">
                <a:solidFill>
                  <a:schemeClr val="accent6">
                    <a:lumMod val="50000"/>
                  </a:schemeClr>
                </a:solidFill>
              </a:rPr>
              <a:t>held up as a model </a:t>
            </a:r>
            <a:r>
              <a:rPr lang="en-US" dirty="0" smtClean="0">
                <a:solidFill>
                  <a:schemeClr val="accent6">
                    <a:lumMod val="50000"/>
                  </a:schemeClr>
                </a:solidFill>
              </a:rPr>
              <a:t>for </a:t>
            </a:r>
            <a:r>
              <a:rPr lang="en-US" dirty="0" smtClean="0">
                <a:solidFill>
                  <a:schemeClr val="accent6">
                    <a:lumMod val="50000"/>
                  </a:schemeClr>
                </a:solidFill>
              </a:rPr>
              <a:t>EE</a:t>
            </a:r>
            <a:endParaRPr lang="en-US" dirty="0" smtClean="0">
              <a:solidFill>
                <a:schemeClr val="accent6">
                  <a:lumMod val="50000"/>
                </a:schemeClr>
              </a:solidFill>
            </a:endParaRPr>
          </a:p>
        </p:txBody>
      </p:sp>
    </p:spTree>
    <p:extLst>
      <p:ext uri="{BB962C8B-B14F-4D97-AF65-F5344CB8AC3E}">
        <p14:creationId xmlns:p14="http://schemas.microsoft.com/office/powerpoint/2010/main" val="2024184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chemeClr val="accent6">
                    <a:lumMod val="50000"/>
                  </a:schemeClr>
                </a:solidFill>
              </a:rPr>
              <a:t>Campbell’s developed a mindset of being tough minded on policy and tendered hearted with people</a:t>
            </a:r>
          </a:p>
          <a:p>
            <a:r>
              <a:rPr lang="en-US" dirty="0" smtClean="0">
                <a:solidFill>
                  <a:schemeClr val="accent6">
                    <a:lumMod val="50000"/>
                  </a:schemeClr>
                </a:solidFill>
              </a:rPr>
              <a:t>Campbell’s went from 62% disengaged to 68% engaged!!  </a:t>
            </a:r>
          </a:p>
          <a:p>
            <a:endParaRPr lang="en-US" dirty="0" smtClean="0"/>
          </a:p>
          <a:p>
            <a:endParaRPr lang="en-US" dirty="0" smtClean="0"/>
          </a:p>
        </p:txBody>
      </p:sp>
    </p:spTree>
    <p:extLst>
      <p:ext uri="{BB962C8B-B14F-4D97-AF65-F5344CB8AC3E}">
        <p14:creationId xmlns:p14="http://schemas.microsoft.com/office/powerpoint/2010/main" val="74250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531" y="304800"/>
            <a:ext cx="8229600" cy="1143000"/>
          </a:xfrm>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667000"/>
            <a:ext cx="8077200" cy="3459163"/>
          </a:xfrm>
        </p:spPr>
        <p:txBody>
          <a:bodyPr/>
          <a:lstStyle/>
          <a:p>
            <a:pPr marL="0" indent="0" algn="ctr">
              <a:buNone/>
            </a:pPr>
            <a:r>
              <a:rPr lang="en-US" b="1" dirty="0">
                <a:solidFill>
                  <a:schemeClr val="accent6">
                    <a:lumMod val="75000"/>
                  </a:schemeClr>
                </a:solidFill>
              </a:rPr>
              <a:t>3</a:t>
            </a:r>
            <a:r>
              <a:rPr lang="en-US" b="1" dirty="0" smtClean="0">
                <a:solidFill>
                  <a:schemeClr val="accent6">
                    <a:lumMod val="75000"/>
                  </a:schemeClr>
                </a:solidFill>
              </a:rPr>
              <a:t>:  COMMUNICATION</a:t>
            </a:r>
            <a:endParaRPr lang="en-US" b="1" dirty="0">
              <a:solidFill>
                <a:schemeClr val="accent6">
                  <a:lumMod val="75000"/>
                </a:schemeClr>
              </a:solidFill>
            </a:endParaRPr>
          </a:p>
        </p:txBody>
      </p:sp>
      <p:sp>
        <p:nvSpPr>
          <p:cNvPr id="6" name="TextBox 5"/>
          <p:cNvSpPr txBox="1"/>
          <p:nvPr/>
        </p:nvSpPr>
        <p:spPr>
          <a:xfrm rot="21004127">
            <a:off x="462616" y="1338654"/>
            <a:ext cx="4221348" cy="707886"/>
          </a:xfrm>
          <a:prstGeom prst="rect">
            <a:avLst/>
          </a:prstGeom>
          <a:noFill/>
        </p:spPr>
        <p:txBody>
          <a:bodyPr wrap="none" rtlCol="0">
            <a:spAutoFit/>
          </a:bodyPr>
          <a:lstStyle/>
          <a:p>
            <a:r>
              <a:rPr lang="en-US" sz="4000" b="1" dirty="0">
                <a:solidFill>
                  <a:schemeClr val="accent1">
                    <a:lumMod val="75000"/>
                  </a:schemeClr>
                </a:solidFill>
              </a:rPr>
              <a:t>How do </a:t>
            </a:r>
            <a:r>
              <a:rPr lang="en-US" sz="4000" b="1" dirty="0" smtClean="0">
                <a:solidFill>
                  <a:schemeClr val="accent1">
                    <a:lumMod val="75000"/>
                  </a:schemeClr>
                </a:solidFill>
              </a:rPr>
              <a:t>we </a:t>
            </a:r>
            <a:r>
              <a:rPr lang="en-US" sz="4000" b="1" dirty="0">
                <a:solidFill>
                  <a:schemeClr val="accent1">
                    <a:lumMod val="75000"/>
                  </a:schemeClr>
                </a:solidFill>
              </a:rPr>
              <a:t>get EE</a:t>
            </a:r>
            <a:r>
              <a:rPr lang="en-US" sz="4000" b="1" dirty="0" smtClean="0">
                <a:solidFill>
                  <a:schemeClr val="accent1">
                    <a:lumMod val="75000"/>
                  </a:schemeClr>
                </a:solidFill>
              </a:rPr>
              <a:t>?</a:t>
            </a:r>
            <a:endParaRPr lang="en-US" sz="4000" b="1" dirty="0">
              <a:solidFill>
                <a:schemeClr val="accent1">
                  <a:lumMod val="75000"/>
                </a:schemeClr>
              </a:solidFill>
            </a:endParaRPr>
          </a:p>
        </p:txBody>
      </p:sp>
      <p:sp>
        <p:nvSpPr>
          <p:cNvPr id="5" name="TextBox 4"/>
          <p:cNvSpPr txBox="1"/>
          <p:nvPr/>
        </p:nvSpPr>
        <p:spPr>
          <a:xfrm rot="1143402">
            <a:off x="5180536" y="1575525"/>
            <a:ext cx="3261021" cy="707886"/>
          </a:xfrm>
          <a:prstGeom prst="rect">
            <a:avLst/>
          </a:prstGeom>
          <a:noFill/>
        </p:spPr>
        <p:txBody>
          <a:bodyPr wrap="none" rtlCol="0">
            <a:spAutoFit/>
          </a:bodyPr>
          <a:lstStyle/>
          <a:p>
            <a:r>
              <a:rPr lang="en-US" sz="4000" b="1" dirty="0" smtClean="0">
                <a:solidFill>
                  <a:schemeClr val="bg2">
                    <a:lumMod val="50000"/>
                  </a:schemeClr>
                </a:solidFill>
              </a:rPr>
              <a:t>Five Strategies</a:t>
            </a:r>
            <a:endParaRPr lang="en-US" sz="4000" b="1" dirty="0">
              <a:solidFill>
                <a:schemeClr val="bg2">
                  <a:lumMod val="50000"/>
                </a:schemeClr>
              </a:solidFill>
            </a:endParaRPr>
          </a:p>
        </p:txBody>
      </p:sp>
      <p:sp>
        <p:nvSpPr>
          <p:cNvPr id="4" name="Rectangle 3"/>
          <p:cNvSpPr/>
          <p:nvPr/>
        </p:nvSpPr>
        <p:spPr>
          <a:xfrm>
            <a:off x="485531" y="3276600"/>
            <a:ext cx="4086469" cy="954107"/>
          </a:xfrm>
          <a:prstGeom prst="rect">
            <a:avLst/>
          </a:prstGeom>
        </p:spPr>
        <p:txBody>
          <a:bodyPr wrap="square">
            <a:spAutoFit/>
          </a:bodyPr>
          <a:lstStyle/>
          <a:p>
            <a:r>
              <a:rPr lang="en-US" sz="2800" b="1" dirty="0">
                <a:solidFill>
                  <a:schemeClr val="accent6">
                    <a:lumMod val="50000"/>
                  </a:schemeClr>
                </a:solidFill>
              </a:rPr>
              <a:t>People need to know what’s going on.  </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8323" y="3429000"/>
            <a:ext cx="4448847" cy="307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2032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Communication</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6">
                    <a:lumMod val="50000"/>
                  </a:schemeClr>
                </a:solidFill>
              </a:rPr>
              <a:t>Regular communication </a:t>
            </a:r>
            <a:r>
              <a:rPr lang="en-US" dirty="0">
                <a:solidFill>
                  <a:schemeClr val="accent6">
                    <a:lumMod val="50000"/>
                  </a:schemeClr>
                </a:solidFill>
              </a:rPr>
              <a:t>from the company’s</a:t>
            </a:r>
          </a:p>
          <a:p>
            <a:pPr marL="0" indent="0">
              <a:buNone/>
            </a:pPr>
            <a:r>
              <a:rPr lang="en-US" dirty="0" smtClean="0">
                <a:solidFill>
                  <a:schemeClr val="accent6">
                    <a:lumMod val="50000"/>
                  </a:schemeClr>
                </a:solidFill>
              </a:rPr>
              <a:t>leaders </a:t>
            </a:r>
            <a:r>
              <a:rPr lang="en-US" dirty="0">
                <a:solidFill>
                  <a:schemeClr val="accent6">
                    <a:lumMod val="50000"/>
                  </a:schemeClr>
                </a:solidFill>
              </a:rPr>
              <a:t>and informal </a:t>
            </a:r>
            <a:r>
              <a:rPr lang="en-US" dirty="0" smtClean="0">
                <a:solidFill>
                  <a:schemeClr val="accent6">
                    <a:lumMod val="50000"/>
                  </a:schemeClr>
                </a:solidFill>
              </a:rPr>
              <a:t>communication between </a:t>
            </a:r>
            <a:r>
              <a:rPr lang="en-US" dirty="0">
                <a:solidFill>
                  <a:schemeClr val="accent6">
                    <a:lumMod val="50000"/>
                  </a:schemeClr>
                </a:solidFill>
              </a:rPr>
              <a:t>employees will begin </a:t>
            </a:r>
            <a:r>
              <a:rPr lang="en-US" dirty="0" smtClean="0">
                <a:solidFill>
                  <a:schemeClr val="accent6">
                    <a:lumMod val="50000"/>
                  </a:schemeClr>
                </a:solidFill>
              </a:rPr>
              <a:t>to breed </a:t>
            </a:r>
            <a:r>
              <a:rPr lang="en-US" dirty="0">
                <a:solidFill>
                  <a:schemeClr val="accent6">
                    <a:lumMod val="50000"/>
                  </a:schemeClr>
                </a:solidFill>
              </a:rPr>
              <a:t>a culture of </a:t>
            </a:r>
            <a:r>
              <a:rPr lang="en-US" dirty="0" smtClean="0">
                <a:solidFill>
                  <a:schemeClr val="accent6">
                    <a:lumMod val="50000"/>
                  </a:schemeClr>
                </a:solidFill>
              </a:rPr>
              <a:t>engagement.</a:t>
            </a:r>
          </a:p>
          <a:p>
            <a:pPr marL="0" indent="0">
              <a:buNone/>
            </a:pPr>
            <a:endParaRPr lang="en-US" dirty="0" smtClean="0">
              <a:solidFill>
                <a:schemeClr val="accent6">
                  <a:lumMod val="50000"/>
                </a:schemeClr>
              </a:solidFill>
            </a:endParaRP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785761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1646237"/>
            <a:ext cx="3657600" cy="4525963"/>
          </a:xfrm>
        </p:spPr>
        <p:txBody>
          <a:bodyPr>
            <a:normAutofit/>
          </a:bodyPr>
          <a:lstStyle/>
          <a:p>
            <a:r>
              <a:rPr lang="en-US" sz="3200" b="1" dirty="0" smtClean="0">
                <a:solidFill>
                  <a:schemeClr val="accent6">
                    <a:lumMod val="50000"/>
                  </a:schemeClr>
                </a:solidFill>
              </a:rPr>
              <a:t>What is it?</a:t>
            </a:r>
          </a:p>
          <a:p>
            <a:pPr marL="0" indent="0">
              <a:buNone/>
            </a:pPr>
            <a:endParaRPr lang="en-US" sz="3200" b="1" dirty="0" smtClean="0">
              <a:solidFill>
                <a:schemeClr val="accent6">
                  <a:lumMod val="50000"/>
                </a:schemeClr>
              </a:solidFill>
            </a:endParaRPr>
          </a:p>
          <a:p>
            <a:r>
              <a:rPr lang="en-US" sz="3200" b="1" dirty="0" smtClean="0">
                <a:solidFill>
                  <a:schemeClr val="accent6">
                    <a:lumMod val="50000"/>
                  </a:schemeClr>
                </a:solidFill>
              </a:rPr>
              <a:t>Why do we want it?</a:t>
            </a:r>
          </a:p>
          <a:p>
            <a:pPr marL="0" indent="0">
              <a:buNone/>
            </a:pPr>
            <a:endParaRPr lang="en-US" sz="3200" b="1" dirty="0" smtClean="0">
              <a:solidFill>
                <a:schemeClr val="accent6">
                  <a:lumMod val="50000"/>
                </a:schemeClr>
              </a:solidFill>
            </a:endParaRPr>
          </a:p>
          <a:p>
            <a:r>
              <a:rPr lang="en-US" sz="3200" b="1" dirty="0" smtClean="0">
                <a:solidFill>
                  <a:schemeClr val="accent6">
                    <a:lumMod val="50000"/>
                  </a:schemeClr>
                </a:solidFill>
              </a:rPr>
              <a:t>How do we get it?</a:t>
            </a:r>
            <a:endParaRPr lang="en-US" sz="3200" b="1" dirty="0">
              <a:solidFill>
                <a:schemeClr val="accent6">
                  <a:lumMod val="50000"/>
                </a:schemeClr>
              </a:solidFill>
            </a:endParaRPr>
          </a:p>
        </p:txBody>
      </p:sp>
      <p:sp>
        <p:nvSpPr>
          <p:cNvPr id="5" name="Content Placeholder 4"/>
          <p:cNvSpPr>
            <a:spLocks noGrp="1"/>
          </p:cNvSpPr>
          <p:nvPr>
            <p:ph sz="half" idx="2"/>
          </p:nvPr>
        </p:nvSpPr>
        <p:spPr/>
        <p:txBody>
          <a:bodyPr/>
          <a:lstStyle/>
          <a:p>
            <a:endParaRPr lang="en-US" dirty="0" smtClean="0"/>
          </a:p>
          <a:p>
            <a:endParaRPr lang="en-US" dirty="0"/>
          </a:p>
          <a:p>
            <a:endParaRPr lang="en-US" dirty="0" smtClean="0"/>
          </a:p>
          <a:p>
            <a:endParaRPr lang="en-US" dirty="0"/>
          </a:p>
          <a:p>
            <a:pPr lvl="4"/>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514600"/>
            <a:ext cx="32004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4850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Communication</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6">
                    <a:lumMod val="50000"/>
                  </a:schemeClr>
                </a:solidFill>
              </a:rPr>
              <a:t>Because </a:t>
            </a:r>
            <a:r>
              <a:rPr lang="en-US" dirty="0">
                <a:solidFill>
                  <a:schemeClr val="accent6">
                    <a:lumMod val="50000"/>
                  </a:schemeClr>
                </a:solidFill>
              </a:rPr>
              <a:t>of technology, the 40 hour work week has become the never-stop-working week. Employees can be expected to be available by cell phone and by email no matter what the day of the week or time of day. It's exhausting and the idea of personal time seems non-existent. </a:t>
            </a:r>
          </a:p>
        </p:txBody>
      </p:sp>
    </p:spTree>
    <p:extLst>
      <p:ext uri="{BB962C8B-B14F-4D97-AF65-F5344CB8AC3E}">
        <p14:creationId xmlns:p14="http://schemas.microsoft.com/office/powerpoint/2010/main" val="1682358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pPr marL="0" lvl="0" indent="0">
              <a:buNone/>
            </a:pPr>
            <a:r>
              <a:rPr lang="en-US" dirty="0" smtClean="0">
                <a:solidFill>
                  <a:srgbClr val="FEA022">
                    <a:lumMod val="50000"/>
                  </a:srgbClr>
                </a:solidFill>
              </a:rPr>
              <a:t>Develop a protocol and use </a:t>
            </a:r>
            <a:r>
              <a:rPr lang="en-US" dirty="0">
                <a:solidFill>
                  <a:srgbClr val="FEA022">
                    <a:lumMod val="50000"/>
                  </a:srgbClr>
                </a:solidFill>
              </a:rPr>
              <a:t>effective methods for communication; phone, text, email, and social media.</a:t>
            </a:r>
          </a:p>
          <a:p>
            <a:endParaRPr lang="en-US" dirty="0"/>
          </a:p>
        </p:txBody>
      </p:sp>
    </p:spTree>
    <p:extLst>
      <p:ext uri="{BB962C8B-B14F-4D97-AF65-F5344CB8AC3E}">
        <p14:creationId xmlns:p14="http://schemas.microsoft.com/office/powerpoint/2010/main" val="2668960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6">
                    <a:lumMod val="75000"/>
                  </a:schemeClr>
                </a:solidFill>
              </a:rPr>
              <a:t>Feedback</a:t>
            </a:r>
            <a:endParaRPr lang="en-US" dirty="0">
              <a:solidFill>
                <a:schemeClr val="accent6">
                  <a:lumMod val="75000"/>
                </a:schemeClr>
              </a:solidFill>
            </a:endParaRPr>
          </a:p>
        </p:txBody>
      </p:sp>
      <p:sp>
        <p:nvSpPr>
          <p:cNvPr id="6" name="Content Placeholder 5"/>
          <p:cNvSpPr>
            <a:spLocks noGrp="1"/>
          </p:cNvSpPr>
          <p:nvPr>
            <p:ph idx="1"/>
          </p:nvPr>
        </p:nvSpPr>
        <p:spPr/>
        <p:txBody>
          <a:bodyPr/>
          <a:lstStyle/>
          <a:p>
            <a:r>
              <a:rPr lang="en-US" dirty="0" smtClean="0">
                <a:solidFill>
                  <a:schemeClr val="accent6">
                    <a:lumMod val="50000"/>
                  </a:schemeClr>
                </a:solidFill>
              </a:rPr>
              <a:t>Share relevant information with all staff.</a:t>
            </a:r>
          </a:p>
          <a:p>
            <a:endParaRPr lang="en-US" dirty="0" smtClean="0">
              <a:solidFill>
                <a:schemeClr val="accent6">
                  <a:lumMod val="50000"/>
                </a:schemeClr>
              </a:solidFill>
            </a:endParaRPr>
          </a:p>
          <a:p>
            <a:r>
              <a:rPr lang="en-US" dirty="0" smtClean="0">
                <a:solidFill>
                  <a:schemeClr val="accent6">
                    <a:lumMod val="50000"/>
                  </a:schemeClr>
                </a:solidFill>
              </a:rPr>
              <a:t>Ask clarifying questions after you’ve delivered information.</a:t>
            </a:r>
          </a:p>
          <a:p>
            <a:endParaRPr lang="en-US" dirty="0" smtClean="0">
              <a:solidFill>
                <a:schemeClr val="accent6">
                  <a:lumMod val="50000"/>
                </a:schemeClr>
              </a:solidFill>
            </a:endParaRPr>
          </a:p>
          <a:p>
            <a:r>
              <a:rPr lang="en-US" dirty="0" smtClean="0">
                <a:solidFill>
                  <a:schemeClr val="accent6">
                    <a:lumMod val="50000"/>
                  </a:schemeClr>
                </a:solidFill>
              </a:rPr>
              <a:t>Create mechanisms for staff to share their thoughts and ideas with management. </a:t>
            </a:r>
          </a:p>
          <a:p>
            <a:endParaRPr lang="en-US" dirty="0" smtClean="0">
              <a:solidFill>
                <a:schemeClr val="accent6">
                  <a:lumMod val="50000"/>
                </a:schemeClr>
              </a:solidFill>
            </a:endParaRPr>
          </a:p>
          <a:p>
            <a:endParaRPr lang="en-US" dirty="0"/>
          </a:p>
        </p:txBody>
      </p:sp>
    </p:spTree>
    <p:extLst>
      <p:ext uri="{BB962C8B-B14F-4D97-AF65-F5344CB8AC3E}">
        <p14:creationId xmlns:p14="http://schemas.microsoft.com/office/powerpoint/2010/main" val="4019849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209800"/>
            <a:ext cx="8077200" cy="3459163"/>
          </a:xfrm>
        </p:spPr>
        <p:txBody>
          <a:bodyPr/>
          <a:lstStyle/>
          <a:p>
            <a:pPr marL="0" indent="0" algn="ctr">
              <a:buNone/>
            </a:pPr>
            <a:r>
              <a:rPr lang="en-US" b="1" dirty="0" smtClean="0">
                <a:solidFill>
                  <a:schemeClr val="accent6">
                    <a:lumMod val="50000"/>
                  </a:schemeClr>
                </a:solidFill>
              </a:rPr>
              <a:t>4</a:t>
            </a:r>
            <a:r>
              <a:rPr lang="en-US" dirty="0" smtClean="0">
                <a:solidFill>
                  <a:schemeClr val="accent6">
                    <a:lumMod val="50000"/>
                  </a:schemeClr>
                </a:solidFill>
              </a:rPr>
              <a:t>:  </a:t>
            </a:r>
            <a:r>
              <a:rPr lang="en-US" b="1" dirty="0" smtClean="0">
                <a:solidFill>
                  <a:schemeClr val="accent6">
                    <a:lumMod val="50000"/>
                  </a:schemeClr>
                </a:solidFill>
              </a:rPr>
              <a:t>MOTIVATE and REWARD</a:t>
            </a:r>
            <a:endParaRPr lang="en-US" b="1" dirty="0">
              <a:solidFill>
                <a:schemeClr val="accent6">
                  <a:lumMod val="50000"/>
                </a:schemeClr>
              </a:solidFill>
            </a:endParaRPr>
          </a:p>
        </p:txBody>
      </p:sp>
      <p:sp>
        <p:nvSpPr>
          <p:cNvPr id="6" name="TextBox 5"/>
          <p:cNvSpPr txBox="1"/>
          <p:nvPr/>
        </p:nvSpPr>
        <p:spPr>
          <a:xfrm rot="21004127">
            <a:off x="712267" y="1338654"/>
            <a:ext cx="3722045" cy="707886"/>
          </a:xfrm>
          <a:prstGeom prst="rect">
            <a:avLst/>
          </a:prstGeom>
          <a:noFill/>
        </p:spPr>
        <p:txBody>
          <a:bodyPr wrap="none" rtlCol="0">
            <a:spAutoFit/>
          </a:bodyPr>
          <a:lstStyle/>
          <a:p>
            <a:r>
              <a:rPr lang="en-US" sz="4000" b="1" dirty="0">
                <a:solidFill>
                  <a:schemeClr val="accent1">
                    <a:lumMod val="75000"/>
                  </a:schemeClr>
                </a:solidFill>
              </a:rPr>
              <a:t>How do I get EE</a:t>
            </a:r>
            <a:r>
              <a:rPr lang="en-US" sz="4000" b="1" dirty="0" smtClean="0">
                <a:solidFill>
                  <a:schemeClr val="accent1">
                    <a:lumMod val="75000"/>
                  </a:schemeClr>
                </a:solidFill>
              </a:rPr>
              <a:t>?</a:t>
            </a:r>
            <a:endParaRPr lang="en-US" sz="4000" b="1" dirty="0">
              <a:solidFill>
                <a:schemeClr val="accent1">
                  <a:lumMod val="75000"/>
                </a:schemeClr>
              </a:solidFill>
            </a:endParaRPr>
          </a:p>
        </p:txBody>
      </p:sp>
      <p:sp>
        <p:nvSpPr>
          <p:cNvPr id="5" name="TextBox 4"/>
          <p:cNvSpPr txBox="1"/>
          <p:nvPr/>
        </p:nvSpPr>
        <p:spPr>
          <a:xfrm rot="1143402">
            <a:off x="5180536" y="1575525"/>
            <a:ext cx="3261021" cy="707886"/>
          </a:xfrm>
          <a:prstGeom prst="rect">
            <a:avLst/>
          </a:prstGeom>
          <a:noFill/>
        </p:spPr>
        <p:txBody>
          <a:bodyPr wrap="none" rtlCol="0">
            <a:spAutoFit/>
          </a:bodyPr>
          <a:lstStyle/>
          <a:p>
            <a:r>
              <a:rPr lang="en-US" sz="4000" b="1" dirty="0" smtClean="0">
                <a:solidFill>
                  <a:schemeClr val="accent1">
                    <a:lumMod val="75000"/>
                  </a:schemeClr>
                </a:solidFill>
              </a:rPr>
              <a:t>Five Strategies</a:t>
            </a:r>
            <a:endParaRPr lang="en-US" sz="4000" b="1" dirty="0">
              <a:solidFill>
                <a:schemeClr val="accent1">
                  <a:lumMod val="75000"/>
                </a:schemeClr>
              </a:solidFill>
            </a:endParaRPr>
          </a:p>
        </p:txBody>
      </p:sp>
      <p:sp>
        <p:nvSpPr>
          <p:cNvPr id="4" name="Rectangle 3"/>
          <p:cNvSpPr/>
          <p:nvPr/>
        </p:nvSpPr>
        <p:spPr>
          <a:xfrm>
            <a:off x="1676400" y="3496270"/>
            <a:ext cx="5486400" cy="2062103"/>
          </a:xfrm>
          <a:prstGeom prst="rect">
            <a:avLst/>
          </a:prstGeom>
        </p:spPr>
        <p:txBody>
          <a:bodyPr wrap="square">
            <a:spAutoFit/>
          </a:bodyPr>
          <a:lstStyle/>
          <a:p>
            <a:r>
              <a:rPr lang="en-US" sz="3200" b="1" dirty="0" smtClean="0">
                <a:solidFill>
                  <a:schemeClr val="accent6">
                    <a:lumMod val="50000"/>
                  </a:schemeClr>
                </a:solidFill>
              </a:rPr>
              <a:t>Create a Motivational Culture</a:t>
            </a:r>
          </a:p>
          <a:p>
            <a:r>
              <a:rPr lang="en-US" sz="3200" b="1" dirty="0" smtClean="0">
                <a:solidFill>
                  <a:schemeClr val="accent6">
                    <a:lumMod val="50000"/>
                  </a:schemeClr>
                </a:solidFill>
              </a:rPr>
              <a:t>Let people excel by finding out what they like to do and what they are good at</a:t>
            </a:r>
            <a:endParaRPr lang="en-US" sz="3200" b="1" dirty="0">
              <a:solidFill>
                <a:schemeClr val="accent6">
                  <a:lumMod val="50000"/>
                </a:schemeClr>
              </a:solidFill>
            </a:endParaRPr>
          </a:p>
        </p:txBody>
      </p:sp>
    </p:spTree>
    <p:extLst>
      <p:ext uri="{BB962C8B-B14F-4D97-AF65-F5344CB8AC3E}">
        <p14:creationId xmlns:p14="http://schemas.microsoft.com/office/powerpoint/2010/main" val="27032292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normAutofit/>
          </a:bodyPr>
          <a:lstStyle/>
          <a:p>
            <a:pPr lvl="0"/>
            <a:r>
              <a:rPr lang="en-US" dirty="0">
                <a:solidFill>
                  <a:schemeClr val="accent6">
                    <a:lumMod val="50000"/>
                  </a:schemeClr>
                </a:solidFill>
              </a:rPr>
              <a:t>People who use their strengths every day are six times more likely to be engaged on the job</a:t>
            </a:r>
            <a:r>
              <a:rPr lang="en-US" dirty="0" smtClean="0">
                <a:solidFill>
                  <a:schemeClr val="accent6">
                    <a:lumMod val="50000"/>
                  </a:schemeClr>
                </a:solidFill>
              </a:rPr>
              <a:t>.</a:t>
            </a:r>
          </a:p>
          <a:p>
            <a:pPr lvl="0"/>
            <a:endParaRPr lang="en-US" dirty="0">
              <a:solidFill>
                <a:schemeClr val="accent6">
                  <a:lumMod val="50000"/>
                </a:schemeClr>
              </a:solidFill>
            </a:endParaRPr>
          </a:p>
          <a:p>
            <a:pPr lvl="0"/>
            <a:r>
              <a:rPr lang="en-US" dirty="0" smtClean="0">
                <a:solidFill>
                  <a:schemeClr val="accent6">
                    <a:lumMod val="50000"/>
                  </a:schemeClr>
                </a:solidFill>
              </a:rPr>
              <a:t>Using </a:t>
            </a:r>
            <a:r>
              <a:rPr lang="en-US" dirty="0">
                <a:solidFill>
                  <a:schemeClr val="accent6">
                    <a:lumMod val="50000"/>
                  </a:schemeClr>
                </a:solidFill>
              </a:rPr>
              <a:t>one’s strengths every day is a powerful source of motivation for workers and offers life-changing possibilities.</a:t>
            </a:r>
          </a:p>
          <a:p>
            <a:endParaRPr lang="en-US" dirty="0"/>
          </a:p>
        </p:txBody>
      </p:sp>
    </p:spTree>
    <p:extLst>
      <p:ext uri="{BB962C8B-B14F-4D97-AF65-F5344CB8AC3E}">
        <p14:creationId xmlns:p14="http://schemas.microsoft.com/office/powerpoint/2010/main" val="4011165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endParaRPr lang="en-US" b="1" dirty="0">
              <a:solidFill>
                <a:schemeClr val="accent6">
                  <a:lumMod val="75000"/>
                </a:schemeClr>
              </a:solidFill>
            </a:endParaRPr>
          </a:p>
        </p:txBody>
      </p:sp>
      <p:sp>
        <p:nvSpPr>
          <p:cNvPr id="3" name="Content Placeholder 2"/>
          <p:cNvSpPr>
            <a:spLocks noGrp="1"/>
          </p:cNvSpPr>
          <p:nvPr>
            <p:ph sz="half" idx="1"/>
          </p:nvPr>
        </p:nvSpPr>
        <p:spPr>
          <a:xfrm>
            <a:off x="457200" y="2667000"/>
            <a:ext cx="8077200" cy="3459163"/>
          </a:xfrm>
        </p:spPr>
        <p:txBody>
          <a:bodyPr/>
          <a:lstStyle/>
          <a:p>
            <a:pPr marL="0" indent="0" algn="ctr">
              <a:buNone/>
            </a:pPr>
            <a:r>
              <a:rPr lang="en-US" b="1" dirty="0" smtClean="0">
                <a:solidFill>
                  <a:srgbClr val="0000FF"/>
                </a:solidFill>
              </a:rPr>
              <a:t>  </a:t>
            </a:r>
            <a:r>
              <a:rPr lang="en-US" b="1" dirty="0" smtClean="0">
                <a:solidFill>
                  <a:schemeClr val="accent6">
                    <a:lumMod val="50000"/>
                  </a:schemeClr>
                </a:solidFill>
              </a:rPr>
              <a:t>Motivate: Individualize </a:t>
            </a:r>
            <a:r>
              <a:rPr lang="en-US" b="1" dirty="0" smtClean="0">
                <a:solidFill>
                  <a:schemeClr val="accent5">
                    <a:lumMod val="75000"/>
                  </a:schemeClr>
                </a:solidFill>
              </a:rPr>
              <a:t>Strategies </a:t>
            </a:r>
            <a:endParaRPr lang="en-US" b="1" dirty="0">
              <a:solidFill>
                <a:schemeClr val="accent5">
                  <a:lumMod val="75000"/>
                </a:schemeClr>
              </a:solidFill>
            </a:endParaRPr>
          </a:p>
        </p:txBody>
      </p:sp>
      <p:sp>
        <p:nvSpPr>
          <p:cNvPr id="4" name="Rectangle 3"/>
          <p:cNvSpPr/>
          <p:nvPr/>
        </p:nvSpPr>
        <p:spPr>
          <a:xfrm>
            <a:off x="4767812" y="3284899"/>
            <a:ext cx="4086469" cy="2031325"/>
          </a:xfrm>
          <a:prstGeom prst="rect">
            <a:avLst/>
          </a:prstGeom>
        </p:spPr>
        <p:txBody>
          <a:bodyPr wrap="square">
            <a:spAutoFit/>
          </a:bodyPr>
          <a:lstStyle/>
          <a:p>
            <a:pPr marL="457200" indent="-457200">
              <a:buFont typeface="Arial" panose="020B0604020202020204" pitchFamily="34" charset="0"/>
              <a:buChar char="•"/>
            </a:pPr>
            <a:r>
              <a:rPr lang="en-US" b="1" dirty="0">
                <a:solidFill>
                  <a:schemeClr val="accent3"/>
                </a:solidFill>
              </a:rPr>
              <a:t>Cultivate opportunities for professional growth and </a:t>
            </a:r>
            <a:r>
              <a:rPr lang="en-US" b="1" dirty="0" smtClean="0">
                <a:solidFill>
                  <a:schemeClr val="accent3"/>
                </a:solidFill>
              </a:rPr>
              <a:t>development</a:t>
            </a:r>
            <a:endParaRPr lang="en-US" b="1" dirty="0" smtClean="0">
              <a:solidFill>
                <a:srgbClr val="FF0000"/>
              </a:solidFill>
            </a:endParaRPr>
          </a:p>
          <a:p>
            <a:pPr marL="457200" indent="-457200">
              <a:buFont typeface="Arial" panose="020B0604020202020204" pitchFamily="34" charset="0"/>
              <a:buChar char="•"/>
            </a:pPr>
            <a:r>
              <a:rPr lang="en-US" b="1" dirty="0" smtClean="0">
                <a:solidFill>
                  <a:schemeClr val="accent3"/>
                </a:solidFill>
              </a:rPr>
              <a:t>Understand that People </a:t>
            </a:r>
            <a:r>
              <a:rPr lang="en-US" b="1" dirty="0">
                <a:solidFill>
                  <a:schemeClr val="accent3"/>
                </a:solidFill>
              </a:rPr>
              <a:t>are motivated </a:t>
            </a:r>
            <a:r>
              <a:rPr lang="en-US" b="1" dirty="0" smtClean="0">
                <a:solidFill>
                  <a:schemeClr val="accent3"/>
                </a:solidFill>
              </a:rPr>
              <a:t>differently</a:t>
            </a:r>
            <a:endParaRPr lang="en-US" b="1" dirty="0">
              <a:solidFill>
                <a:schemeClr val="accent3"/>
              </a:solidFill>
            </a:endParaRPr>
          </a:p>
          <a:p>
            <a:pPr marL="457200" indent="-457200">
              <a:buFont typeface="Arial" panose="020B0604020202020204" pitchFamily="34" charset="0"/>
              <a:buChar char="•"/>
            </a:pPr>
            <a:r>
              <a:rPr lang="en-US" b="1" dirty="0" smtClean="0">
                <a:solidFill>
                  <a:schemeClr val="accent3"/>
                </a:solidFill>
              </a:rPr>
              <a:t>Consider cultural and  </a:t>
            </a:r>
            <a:r>
              <a:rPr lang="en-US" b="1" dirty="0">
                <a:solidFill>
                  <a:schemeClr val="accent3"/>
                </a:solidFill>
              </a:rPr>
              <a:t>generational </a:t>
            </a:r>
            <a:r>
              <a:rPr lang="en-US" b="1" dirty="0" smtClean="0">
                <a:solidFill>
                  <a:schemeClr val="accent3"/>
                </a:solidFill>
              </a:rPr>
              <a:t>differences</a:t>
            </a:r>
            <a:endParaRPr lang="en-US" b="1" dirty="0">
              <a:solidFill>
                <a:schemeClr val="accent3"/>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505200"/>
            <a:ext cx="4343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116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Luckily</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a:solidFill>
                  <a:schemeClr val="accent6">
                    <a:lumMod val="50000"/>
                  </a:schemeClr>
                </a:solidFill>
              </a:rPr>
              <a:t>It is very rare for pay to show up as a driver </a:t>
            </a:r>
            <a:r>
              <a:rPr lang="en-US" dirty="0" smtClean="0">
                <a:solidFill>
                  <a:schemeClr val="accent6">
                    <a:lumMod val="50000"/>
                  </a:schemeClr>
                </a:solidFill>
              </a:rPr>
              <a:t>of engagement.</a:t>
            </a:r>
          </a:p>
          <a:p>
            <a:r>
              <a:rPr lang="en-US" dirty="0" smtClean="0">
                <a:solidFill>
                  <a:schemeClr val="accent6">
                    <a:lumMod val="50000"/>
                  </a:schemeClr>
                </a:solidFill>
              </a:rPr>
              <a:t>Opportunities, confidence in leadership, and the ability to contribute are the predictors of engagement.</a:t>
            </a:r>
            <a:endParaRPr lang="en-US" dirty="0">
              <a:solidFill>
                <a:schemeClr val="accent6">
                  <a:lumMod val="50000"/>
                </a:schemeClr>
              </a:solidFill>
            </a:endParaRPr>
          </a:p>
        </p:txBody>
      </p:sp>
    </p:spTree>
    <p:extLst>
      <p:ext uri="{BB962C8B-B14F-4D97-AF65-F5344CB8AC3E}">
        <p14:creationId xmlns:p14="http://schemas.microsoft.com/office/powerpoint/2010/main" val="1091780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6">
                    <a:lumMod val="75000"/>
                  </a:schemeClr>
                </a:solidFill>
              </a:rPr>
              <a:t>Reward with Recognition</a:t>
            </a:r>
            <a:endParaRPr lang="en-US" dirty="0">
              <a:solidFill>
                <a:schemeClr val="accent6">
                  <a:lumMod val="75000"/>
                </a:schemeClr>
              </a:solidFill>
            </a:endParaRPr>
          </a:p>
        </p:txBody>
      </p:sp>
      <p:sp>
        <p:nvSpPr>
          <p:cNvPr id="6" name="Content Placeholder 5"/>
          <p:cNvSpPr>
            <a:spLocks noGrp="1"/>
          </p:cNvSpPr>
          <p:nvPr>
            <p:ph idx="1"/>
          </p:nvPr>
        </p:nvSpPr>
        <p:spPr/>
        <p:txBody>
          <a:bodyPr>
            <a:normAutofit lnSpcReduction="10000"/>
          </a:bodyPr>
          <a:lstStyle/>
          <a:p>
            <a:pPr marL="0" indent="0">
              <a:buNone/>
            </a:pPr>
            <a:r>
              <a:rPr lang="en-US" dirty="0" smtClean="0">
                <a:solidFill>
                  <a:schemeClr val="accent6">
                    <a:lumMod val="50000"/>
                  </a:schemeClr>
                </a:solidFill>
              </a:rPr>
              <a:t>recognition </a:t>
            </a:r>
            <a:r>
              <a:rPr lang="en-US" dirty="0">
                <a:solidFill>
                  <a:schemeClr val="accent6">
                    <a:lumMod val="50000"/>
                  </a:schemeClr>
                </a:solidFill>
              </a:rPr>
              <a:t>for meaningful work performance and compensation that is fair in relation to their contribution to </a:t>
            </a:r>
            <a:r>
              <a:rPr lang="en-US" dirty="0" smtClean="0">
                <a:solidFill>
                  <a:schemeClr val="accent6">
                    <a:lumMod val="50000"/>
                  </a:schemeClr>
                </a:solidFill>
              </a:rPr>
              <a:t>the organization </a:t>
            </a:r>
            <a:r>
              <a:rPr lang="en-US" dirty="0">
                <a:solidFill>
                  <a:schemeClr val="accent6">
                    <a:lumMod val="50000"/>
                  </a:schemeClr>
                </a:solidFill>
              </a:rPr>
              <a:t>is what people want. </a:t>
            </a:r>
            <a:endParaRPr lang="en-US" dirty="0" smtClean="0">
              <a:solidFill>
                <a:schemeClr val="accent6">
                  <a:lumMod val="50000"/>
                </a:schemeClr>
              </a:solidFill>
            </a:endParaRPr>
          </a:p>
          <a:p>
            <a:pPr marL="0" indent="0" algn="ctr">
              <a:buNone/>
            </a:pPr>
            <a:r>
              <a:rPr lang="en-US" dirty="0">
                <a:solidFill>
                  <a:schemeClr val="accent6">
                    <a:lumMod val="50000"/>
                  </a:schemeClr>
                </a:solidFill>
              </a:rPr>
              <a:t>There is not just One Way to recognize </a:t>
            </a:r>
            <a:r>
              <a:rPr lang="en-US" dirty="0" smtClean="0">
                <a:solidFill>
                  <a:schemeClr val="accent6">
                    <a:lumMod val="50000"/>
                  </a:schemeClr>
                </a:solidFill>
              </a:rPr>
              <a:t>employees</a:t>
            </a:r>
          </a:p>
          <a:p>
            <a:r>
              <a:rPr lang="en-US" dirty="0" smtClean="0">
                <a:solidFill>
                  <a:schemeClr val="accent6">
                    <a:lumMod val="50000"/>
                  </a:schemeClr>
                </a:solidFill>
              </a:rPr>
              <a:t>Give employees little surprises</a:t>
            </a:r>
          </a:p>
          <a:p>
            <a:r>
              <a:rPr lang="en-US" dirty="0" smtClean="0">
                <a:solidFill>
                  <a:schemeClr val="accent6">
                    <a:lumMod val="50000"/>
                  </a:schemeClr>
                </a:solidFill>
              </a:rPr>
              <a:t>Be sincere about recognition</a:t>
            </a:r>
          </a:p>
          <a:p>
            <a:r>
              <a:rPr lang="en-US" dirty="0" smtClean="0">
                <a:solidFill>
                  <a:schemeClr val="accent6">
                    <a:lumMod val="50000"/>
                  </a:schemeClr>
                </a:solidFill>
              </a:rPr>
              <a:t>Be timely about recognition</a:t>
            </a:r>
          </a:p>
          <a:p>
            <a:pPr marL="0" indent="0">
              <a:buNone/>
            </a:pPr>
            <a:endParaRPr lang="en-US" dirty="0" smtClean="0">
              <a:solidFill>
                <a:schemeClr val="accent6">
                  <a:lumMod val="50000"/>
                </a:schemeClr>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316038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209800"/>
            <a:ext cx="8077200" cy="3459163"/>
          </a:xfrm>
        </p:spPr>
        <p:txBody>
          <a:bodyPr/>
          <a:lstStyle/>
          <a:p>
            <a:pPr marL="0" indent="0" algn="ctr">
              <a:buNone/>
            </a:pPr>
            <a:r>
              <a:rPr lang="en-US" b="1" dirty="0" smtClean="0">
                <a:solidFill>
                  <a:srgbClr val="0000FF"/>
                </a:solidFill>
              </a:rPr>
              <a:t>  </a:t>
            </a:r>
            <a:r>
              <a:rPr lang="en-US" sz="3600" b="1" dirty="0">
                <a:solidFill>
                  <a:schemeClr val="accent6">
                    <a:lumMod val="75000"/>
                  </a:schemeClr>
                </a:solidFill>
              </a:rPr>
              <a:t>5</a:t>
            </a:r>
            <a:r>
              <a:rPr lang="en-US" sz="3600" b="1" dirty="0" smtClean="0">
                <a:solidFill>
                  <a:schemeClr val="accent6">
                    <a:lumMod val="75000"/>
                  </a:schemeClr>
                </a:solidFill>
              </a:rPr>
              <a:t>:  Recruit</a:t>
            </a:r>
            <a:endParaRPr lang="en-US" sz="3600" b="1" dirty="0">
              <a:solidFill>
                <a:schemeClr val="accent6">
                  <a:lumMod val="75000"/>
                </a:schemeClr>
              </a:solidFill>
            </a:endParaRPr>
          </a:p>
        </p:txBody>
      </p:sp>
      <p:sp>
        <p:nvSpPr>
          <p:cNvPr id="6" name="TextBox 5"/>
          <p:cNvSpPr txBox="1"/>
          <p:nvPr/>
        </p:nvSpPr>
        <p:spPr>
          <a:xfrm rot="21004127">
            <a:off x="462616" y="1338654"/>
            <a:ext cx="4221348" cy="707886"/>
          </a:xfrm>
          <a:prstGeom prst="rect">
            <a:avLst/>
          </a:prstGeom>
          <a:noFill/>
        </p:spPr>
        <p:txBody>
          <a:bodyPr wrap="none" rtlCol="0">
            <a:spAutoFit/>
          </a:bodyPr>
          <a:lstStyle/>
          <a:p>
            <a:r>
              <a:rPr lang="en-US" sz="4000" b="1" dirty="0">
                <a:solidFill>
                  <a:srgbClr val="00B050"/>
                </a:solidFill>
              </a:rPr>
              <a:t>How do </a:t>
            </a:r>
            <a:r>
              <a:rPr lang="en-US" sz="4000" b="1" dirty="0" smtClean="0">
                <a:solidFill>
                  <a:srgbClr val="00B050"/>
                </a:solidFill>
              </a:rPr>
              <a:t>we </a:t>
            </a:r>
            <a:r>
              <a:rPr lang="en-US" sz="4000" b="1" dirty="0">
                <a:solidFill>
                  <a:srgbClr val="00B050"/>
                </a:solidFill>
              </a:rPr>
              <a:t>get EE</a:t>
            </a:r>
            <a:r>
              <a:rPr lang="en-US" sz="4000" b="1" dirty="0" smtClean="0">
                <a:solidFill>
                  <a:srgbClr val="00B050"/>
                </a:solidFill>
              </a:rPr>
              <a:t>?</a:t>
            </a:r>
            <a:endParaRPr lang="en-US" sz="4000" b="1" dirty="0">
              <a:solidFill>
                <a:srgbClr val="00B050"/>
              </a:solidFill>
            </a:endParaRPr>
          </a:p>
        </p:txBody>
      </p:sp>
      <p:sp>
        <p:nvSpPr>
          <p:cNvPr id="5" name="TextBox 4"/>
          <p:cNvSpPr txBox="1"/>
          <p:nvPr/>
        </p:nvSpPr>
        <p:spPr>
          <a:xfrm rot="1143402">
            <a:off x="5180536" y="1575525"/>
            <a:ext cx="3261021" cy="707886"/>
          </a:xfrm>
          <a:prstGeom prst="rect">
            <a:avLst/>
          </a:prstGeom>
          <a:noFill/>
        </p:spPr>
        <p:txBody>
          <a:bodyPr wrap="none" rtlCol="0">
            <a:spAutoFit/>
          </a:bodyPr>
          <a:lstStyle/>
          <a:p>
            <a:r>
              <a:rPr lang="en-US" sz="4000" b="1" dirty="0" smtClean="0">
                <a:solidFill>
                  <a:srgbClr val="00B050"/>
                </a:solidFill>
              </a:rPr>
              <a:t>Five Strategies</a:t>
            </a:r>
            <a:endParaRPr lang="en-US" sz="4000" b="1" dirty="0">
              <a:solidFill>
                <a:srgbClr val="00B050"/>
              </a:solidFill>
            </a:endParaRPr>
          </a:p>
        </p:txBody>
      </p:sp>
      <p:sp>
        <p:nvSpPr>
          <p:cNvPr id="4" name="TextBox 3"/>
          <p:cNvSpPr txBox="1"/>
          <p:nvPr/>
        </p:nvSpPr>
        <p:spPr>
          <a:xfrm>
            <a:off x="2770817" y="2819399"/>
            <a:ext cx="3738890" cy="830997"/>
          </a:xfrm>
          <a:prstGeom prst="rect">
            <a:avLst/>
          </a:prstGeom>
          <a:solidFill>
            <a:srgbClr val="00B050"/>
          </a:solidFill>
        </p:spPr>
        <p:txBody>
          <a:bodyPr wrap="square" rtlCol="0">
            <a:spAutoFit/>
          </a:bodyPr>
          <a:lstStyle/>
          <a:p>
            <a:pPr algn="ctr"/>
            <a:r>
              <a:rPr lang="en-US" sz="2400" b="1" dirty="0" smtClean="0">
                <a:solidFill>
                  <a:srgbClr val="FFFF00"/>
                </a:solidFill>
              </a:rPr>
              <a:t>HIRE</a:t>
            </a:r>
            <a:r>
              <a:rPr lang="en-US" sz="2400" b="1" dirty="0">
                <a:solidFill>
                  <a:srgbClr val="FFFF00"/>
                </a:solidFill>
              </a:rPr>
              <a:t>: for the right attitude; not the right aptitude.  </a:t>
            </a:r>
          </a:p>
        </p:txBody>
      </p:sp>
      <p:sp>
        <p:nvSpPr>
          <p:cNvPr id="7" name="Rectangle 6"/>
          <p:cNvSpPr/>
          <p:nvPr/>
        </p:nvSpPr>
        <p:spPr>
          <a:xfrm>
            <a:off x="1287462" y="4114800"/>
            <a:ext cx="6705600" cy="1077218"/>
          </a:xfrm>
          <a:prstGeom prst="rect">
            <a:avLst/>
          </a:prstGeom>
          <a:noFill/>
        </p:spPr>
        <p:txBody>
          <a:bodyPr wrap="square">
            <a:spAutoFit/>
          </a:bodyPr>
          <a:lstStyle/>
          <a:p>
            <a:pPr algn="ctr"/>
            <a:r>
              <a:rPr lang="en-US" sz="3200" b="1" dirty="0">
                <a:solidFill>
                  <a:schemeClr val="accent6">
                    <a:lumMod val="50000"/>
                  </a:schemeClr>
                </a:solidFill>
              </a:rPr>
              <a:t>Attract job candidates </a:t>
            </a:r>
            <a:r>
              <a:rPr lang="en-US" sz="3200" b="1" dirty="0" smtClean="0">
                <a:solidFill>
                  <a:schemeClr val="accent6">
                    <a:lumMod val="50000"/>
                  </a:schemeClr>
                </a:solidFill>
              </a:rPr>
              <a:t>by </a:t>
            </a:r>
            <a:r>
              <a:rPr lang="en-US" sz="3200" b="1" dirty="0">
                <a:solidFill>
                  <a:schemeClr val="accent6">
                    <a:lumMod val="50000"/>
                  </a:schemeClr>
                </a:solidFill>
              </a:rPr>
              <a:t>sharing your mission and vision.</a:t>
            </a:r>
          </a:p>
        </p:txBody>
      </p:sp>
    </p:spTree>
    <p:extLst>
      <p:ext uri="{BB962C8B-B14F-4D97-AF65-F5344CB8AC3E}">
        <p14:creationId xmlns:p14="http://schemas.microsoft.com/office/powerpoint/2010/main" val="3793988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209800"/>
            <a:ext cx="8077200" cy="3459163"/>
          </a:xfrm>
        </p:spPr>
        <p:txBody>
          <a:bodyPr/>
          <a:lstStyle/>
          <a:p>
            <a:pPr marL="0" indent="0" algn="ctr">
              <a:buNone/>
            </a:pPr>
            <a:r>
              <a:rPr lang="en-US" b="1" dirty="0" smtClean="0">
                <a:solidFill>
                  <a:srgbClr val="0000FF"/>
                </a:solidFill>
              </a:rPr>
              <a:t> </a:t>
            </a:r>
            <a:r>
              <a:rPr lang="en-US" sz="4400" b="1" dirty="0" smtClean="0">
                <a:solidFill>
                  <a:schemeClr val="accent6">
                    <a:lumMod val="75000"/>
                  </a:schemeClr>
                </a:solidFill>
              </a:rPr>
              <a:t>Recruit</a:t>
            </a:r>
          </a:p>
          <a:p>
            <a:pPr marL="0" indent="0" algn="ctr">
              <a:buNone/>
            </a:pPr>
            <a:endParaRPr lang="en-US" sz="4400" b="1" dirty="0">
              <a:solidFill>
                <a:schemeClr val="accent6">
                  <a:lumMod val="75000"/>
                </a:schemeClr>
              </a:solidFill>
            </a:endParaRPr>
          </a:p>
          <a:p>
            <a:pPr marL="0" indent="0" algn="ctr">
              <a:buNone/>
            </a:pPr>
            <a:endParaRPr lang="en-US" sz="4400" b="1" dirty="0" smtClean="0">
              <a:solidFill>
                <a:schemeClr val="accent6">
                  <a:lumMod val="75000"/>
                </a:schemeClr>
              </a:solidFill>
            </a:endParaRPr>
          </a:p>
          <a:p>
            <a:pPr marL="0" indent="0" algn="ctr">
              <a:buNone/>
            </a:pPr>
            <a:endParaRPr lang="en-US" sz="4400" b="1" dirty="0" smtClean="0">
              <a:solidFill>
                <a:schemeClr val="accent6">
                  <a:lumMod val="75000"/>
                </a:schemeClr>
              </a:solidFill>
            </a:endParaRPr>
          </a:p>
          <a:p>
            <a:pPr marL="0" indent="0" algn="ctr">
              <a:buNone/>
            </a:pPr>
            <a:endParaRPr lang="en-US" sz="4400" b="1" dirty="0">
              <a:solidFill>
                <a:schemeClr val="accent6">
                  <a:lumMod val="75000"/>
                </a:schemeClr>
              </a:solidFill>
            </a:endParaRPr>
          </a:p>
        </p:txBody>
      </p:sp>
      <p:sp>
        <p:nvSpPr>
          <p:cNvPr id="6" name="TextBox 5"/>
          <p:cNvSpPr txBox="1"/>
          <p:nvPr/>
        </p:nvSpPr>
        <p:spPr>
          <a:xfrm rot="21004127">
            <a:off x="462617" y="1343669"/>
            <a:ext cx="4221348" cy="707886"/>
          </a:xfrm>
          <a:prstGeom prst="rect">
            <a:avLst/>
          </a:prstGeom>
          <a:noFill/>
        </p:spPr>
        <p:txBody>
          <a:bodyPr wrap="none" rtlCol="0">
            <a:spAutoFit/>
          </a:bodyPr>
          <a:lstStyle/>
          <a:p>
            <a:r>
              <a:rPr lang="en-US" sz="4000" b="1" dirty="0">
                <a:solidFill>
                  <a:srgbClr val="00B050"/>
                </a:solidFill>
              </a:rPr>
              <a:t>How do </a:t>
            </a:r>
            <a:r>
              <a:rPr lang="en-US" sz="4000" b="1" dirty="0" smtClean="0">
                <a:solidFill>
                  <a:srgbClr val="00B050"/>
                </a:solidFill>
              </a:rPr>
              <a:t>we </a:t>
            </a:r>
            <a:r>
              <a:rPr lang="en-US" sz="4000" b="1" dirty="0">
                <a:solidFill>
                  <a:srgbClr val="00B050"/>
                </a:solidFill>
              </a:rPr>
              <a:t>get EE</a:t>
            </a:r>
            <a:r>
              <a:rPr lang="en-US" sz="4000" b="1" dirty="0" smtClean="0">
                <a:solidFill>
                  <a:srgbClr val="00B050"/>
                </a:solidFill>
              </a:rPr>
              <a:t>?</a:t>
            </a:r>
            <a:endParaRPr lang="en-US" sz="4000" b="1" dirty="0">
              <a:solidFill>
                <a:srgbClr val="00B050"/>
              </a:solidFill>
            </a:endParaRPr>
          </a:p>
        </p:txBody>
      </p:sp>
      <p:sp>
        <p:nvSpPr>
          <p:cNvPr id="5" name="TextBox 4"/>
          <p:cNvSpPr txBox="1"/>
          <p:nvPr/>
        </p:nvSpPr>
        <p:spPr>
          <a:xfrm rot="1143402">
            <a:off x="5180536" y="1575525"/>
            <a:ext cx="3261021" cy="707886"/>
          </a:xfrm>
          <a:prstGeom prst="rect">
            <a:avLst/>
          </a:prstGeom>
          <a:noFill/>
        </p:spPr>
        <p:txBody>
          <a:bodyPr wrap="none" rtlCol="0">
            <a:spAutoFit/>
          </a:bodyPr>
          <a:lstStyle/>
          <a:p>
            <a:r>
              <a:rPr lang="en-US" sz="4000" b="1" dirty="0" smtClean="0">
                <a:solidFill>
                  <a:srgbClr val="00B050"/>
                </a:solidFill>
              </a:rPr>
              <a:t>Five Strategies</a:t>
            </a:r>
            <a:endParaRPr lang="en-US" sz="4000" b="1" dirty="0">
              <a:solidFill>
                <a:srgbClr val="00B050"/>
              </a:solidFill>
            </a:endParaRPr>
          </a:p>
        </p:txBody>
      </p:sp>
      <p:sp>
        <p:nvSpPr>
          <p:cNvPr id="8" name="Rectangle 7"/>
          <p:cNvSpPr/>
          <p:nvPr/>
        </p:nvSpPr>
        <p:spPr>
          <a:xfrm>
            <a:off x="1752600" y="2819400"/>
            <a:ext cx="5943600" cy="400110"/>
          </a:xfrm>
          <a:prstGeom prst="rect">
            <a:avLst/>
          </a:prstGeom>
        </p:spPr>
        <p:txBody>
          <a:bodyPr wrap="square">
            <a:spAutoFit/>
          </a:bodyPr>
          <a:lstStyle/>
          <a:p>
            <a:pPr algn="ctr"/>
            <a:r>
              <a:rPr lang="en-US" sz="2000" b="1" dirty="0">
                <a:solidFill>
                  <a:schemeClr val="accent6">
                    <a:lumMod val="75000"/>
                  </a:schemeClr>
                </a:solidFill>
              </a:rPr>
              <a:t>Research by </a:t>
            </a:r>
            <a:r>
              <a:rPr lang="en-US" sz="2000" b="1" dirty="0" smtClean="0">
                <a:solidFill>
                  <a:schemeClr val="accent6">
                    <a:lumMod val="75000"/>
                  </a:schemeClr>
                </a:solidFill>
              </a:rPr>
              <a:t>Workforce Management </a:t>
            </a:r>
            <a:r>
              <a:rPr lang="en-US" sz="2000" b="1" dirty="0">
                <a:solidFill>
                  <a:schemeClr val="accent6">
                    <a:lumMod val="75000"/>
                  </a:schemeClr>
                </a:solidFill>
              </a:rPr>
              <a:t>magazine</a:t>
            </a:r>
          </a:p>
        </p:txBody>
      </p:sp>
      <p:sp>
        <p:nvSpPr>
          <p:cNvPr id="9" name="Rectangle 8"/>
          <p:cNvSpPr/>
          <p:nvPr/>
        </p:nvSpPr>
        <p:spPr>
          <a:xfrm>
            <a:off x="679110" y="3200400"/>
            <a:ext cx="8007690" cy="1938992"/>
          </a:xfrm>
          <a:prstGeom prst="rect">
            <a:avLst/>
          </a:prstGeom>
        </p:spPr>
        <p:txBody>
          <a:bodyPr wrap="square">
            <a:spAutoFit/>
          </a:bodyPr>
          <a:lstStyle/>
          <a:p>
            <a:pPr marL="342900" indent="-342900">
              <a:buFont typeface="Arial" panose="020B0604020202020204" pitchFamily="34" charset="0"/>
              <a:buChar char="•"/>
            </a:pPr>
            <a:r>
              <a:rPr lang="en-US" sz="2400" b="1" dirty="0">
                <a:solidFill>
                  <a:schemeClr val="accent6">
                    <a:lumMod val="50000"/>
                  </a:schemeClr>
                </a:solidFill>
              </a:rPr>
              <a:t>Visual and Social media will become standard business tools for attracting job </a:t>
            </a:r>
            <a:r>
              <a:rPr lang="en-US" sz="2400" b="1" dirty="0" smtClean="0">
                <a:solidFill>
                  <a:schemeClr val="accent6">
                    <a:lumMod val="50000"/>
                  </a:schemeClr>
                </a:solidFill>
              </a:rPr>
              <a:t>candidate</a:t>
            </a:r>
          </a:p>
          <a:p>
            <a:pPr marL="342900" indent="-342900">
              <a:buFont typeface="Arial" panose="020B0604020202020204" pitchFamily="34" charset="0"/>
              <a:buChar char="•"/>
            </a:pPr>
            <a:endParaRPr lang="en-US" sz="2400" b="1" dirty="0">
              <a:solidFill>
                <a:schemeClr val="accent6">
                  <a:lumMod val="50000"/>
                </a:schemeClr>
              </a:solidFill>
            </a:endParaRPr>
          </a:p>
          <a:p>
            <a:pPr marL="342900" indent="-342900">
              <a:buFont typeface="Arial" panose="020B0604020202020204" pitchFamily="34" charset="0"/>
              <a:buChar char="•"/>
            </a:pPr>
            <a:r>
              <a:rPr lang="en-US" sz="2400" b="1" dirty="0">
                <a:solidFill>
                  <a:schemeClr val="accent6">
                    <a:lumMod val="50000"/>
                  </a:schemeClr>
                </a:solidFill>
              </a:rPr>
              <a:t>Workplace flexibility with work/life balance is becoming a requirement by job </a:t>
            </a:r>
            <a:r>
              <a:rPr lang="en-US" sz="2400" b="1" dirty="0" smtClean="0">
                <a:solidFill>
                  <a:schemeClr val="accent6">
                    <a:lumMod val="50000"/>
                  </a:schemeClr>
                </a:solidFill>
              </a:rPr>
              <a:t>candidates</a:t>
            </a:r>
            <a:endParaRPr lang="en-US" sz="2400" b="1" dirty="0">
              <a:solidFill>
                <a:schemeClr val="accent6">
                  <a:lumMod val="50000"/>
                </a:schemeClr>
              </a:solidFill>
            </a:endParaRPr>
          </a:p>
        </p:txBody>
      </p:sp>
    </p:spTree>
    <p:extLst>
      <p:ext uri="{BB962C8B-B14F-4D97-AF65-F5344CB8AC3E}">
        <p14:creationId xmlns:p14="http://schemas.microsoft.com/office/powerpoint/2010/main" val="1270398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What is: 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438400"/>
            <a:ext cx="8458200" cy="4525963"/>
          </a:xfrm>
        </p:spPr>
        <p:txBody>
          <a:bodyPr>
            <a:normAutofit/>
          </a:bodyPr>
          <a:lstStyle/>
          <a:p>
            <a:r>
              <a:rPr lang="en-US" b="1" dirty="0">
                <a:solidFill>
                  <a:schemeClr val="accent3">
                    <a:lumMod val="75000"/>
                  </a:schemeClr>
                </a:solidFill>
              </a:rPr>
              <a:t>Meaningfulness</a:t>
            </a:r>
            <a:r>
              <a:rPr lang="en-US" dirty="0">
                <a:solidFill>
                  <a:schemeClr val="accent3">
                    <a:lumMod val="75000"/>
                  </a:schemeClr>
                </a:solidFill>
              </a:rPr>
              <a:t> – feeling like the work </a:t>
            </a:r>
            <a:r>
              <a:rPr lang="en-US" dirty="0" smtClean="0">
                <a:solidFill>
                  <a:schemeClr val="accent3">
                    <a:lumMod val="75000"/>
                  </a:schemeClr>
                </a:solidFill>
              </a:rPr>
              <a:t>matters</a:t>
            </a:r>
          </a:p>
          <a:p>
            <a:endParaRPr lang="en-US" dirty="0">
              <a:solidFill>
                <a:schemeClr val="accent3">
                  <a:lumMod val="75000"/>
                </a:schemeClr>
              </a:solidFill>
            </a:endParaRPr>
          </a:p>
          <a:p>
            <a:r>
              <a:rPr lang="en-US" b="1" dirty="0">
                <a:solidFill>
                  <a:schemeClr val="accent3">
                    <a:lumMod val="75000"/>
                  </a:schemeClr>
                </a:solidFill>
              </a:rPr>
              <a:t>Safety</a:t>
            </a:r>
            <a:r>
              <a:rPr lang="en-US" dirty="0">
                <a:solidFill>
                  <a:schemeClr val="accent3">
                    <a:lumMod val="75000"/>
                  </a:schemeClr>
                </a:solidFill>
              </a:rPr>
              <a:t> – feeling the work place is one of trust and </a:t>
            </a:r>
            <a:r>
              <a:rPr lang="en-US" dirty="0" smtClean="0">
                <a:solidFill>
                  <a:schemeClr val="accent3">
                    <a:lumMod val="75000"/>
                  </a:schemeClr>
                </a:solidFill>
              </a:rPr>
              <a:t>supportiveness</a:t>
            </a:r>
          </a:p>
          <a:p>
            <a:endParaRPr lang="en-US" dirty="0">
              <a:solidFill>
                <a:schemeClr val="accent3">
                  <a:lumMod val="75000"/>
                </a:schemeClr>
              </a:solidFill>
            </a:endParaRPr>
          </a:p>
          <a:p>
            <a:r>
              <a:rPr lang="en-US" b="1" dirty="0">
                <a:solidFill>
                  <a:schemeClr val="accent3">
                    <a:lumMod val="75000"/>
                  </a:schemeClr>
                </a:solidFill>
              </a:rPr>
              <a:t>Availability</a:t>
            </a:r>
            <a:r>
              <a:rPr lang="en-US" dirty="0">
                <a:solidFill>
                  <a:schemeClr val="accent3">
                    <a:lumMod val="75000"/>
                  </a:schemeClr>
                </a:solidFill>
              </a:rPr>
              <a:t> – worker has the physical, emotional, and psychological means to engage</a:t>
            </a:r>
          </a:p>
          <a:p>
            <a:pPr marL="0" indent="0" algn="ctr">
              <a:buNone/>
            </a:pPr>
            <a:endParaRPr lang="en-US" sz="4000" b="1" dirty="0">
              <a:solidFill>
                <a:srgbClr val="FF0000"/>
              </a:solidFill>
            </a:endParaRPr>
          </a:p>
        </p:txBody>
      </p:sp>
      <p:sp>
        <p:nvSpPr>
          <p:cNvPr id="6" name="TextBox 5"/>
          <p:cNvSpPr txBox="1"/>
          <p:nvPr/>
        </p:nvSpPr>
        <p:spPr>
          <a:xfrm>
            <a:off x="1855113" y="1524000"/>
            <a:ext cx="5334922" cy="707886"/>
          </a:xfrm>
          <a:prstGeom prst="rect">
            <a:avLst/>
          </a:prstGeom>
          <a:noFill/>
        </p:spPr>
        <p:txBody>
          <a:bodyPr wrap="none" rtlCol="0">
            <a:spAutoFit/>
          </a:bodyPr>
          <a:lstStyle/>
          <a:p>
            <a:r>
              <a:rPr lang="en-US" sz="4000" b="1" dirty="0" smtClean="0">
                <a:solidFill>
                  <a:schemeClr val="accent6">
                    <a:lumMod val="50000"/>
                  </a:schemeClr>
                </a:solidFill>
              </a:rPr>
              <a:t>Three components of EE</a:t>
            </a:r>
            <a:endParaRPr lang="en-US" sz="4000" b="1" dirty="0">
              <a:solidFill>
                <a:schemeClr val="accent6">
                  <a:lumMod val="50000"/>
                </a:schemeClr>
              </a:solidFill>
            </a:endParaRPr>
          </a:p>
        </p:txBody>
      </p:sp>
    </p:spTree>
    <p:extLst>
      <p:ext uri="{BB962C8B-B14F-4D97-AF65-F5344CB8AC3E}">
        <p14:creationId xmlns:p14="http://schemas.microsoft.com/office/powerpoint/2010/main" val="752861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04800"/>
            <a:ext cx="8229600" cy="1143000"/>
          </a:xfrm>
        </p:spPr>
        <p:txBody>
          <a:bodyPr>
            <a:normAutofit/>
          </a:bodyPr>
          <a:lstStyle/>
          <a:p>
            <a:r>
              <a:rPr lang="en-US" b="1" dirty="0" smtClean="0">
                <a:solidFill>
                  <a:schemeClr val="accent6">
                    <a:lumMod val="75000"/>
                  </a:schemeClr>
                </a:solidFill>
              </a:rPr>
              <a:t>Recruit</a:t>
            </a:r>
            <a:endParaRPr lang="en-US" b="1" dirty="0">
              <a:solidFill>
                <a:schemeClr val="accent6">
                  <a:lumMod val="75000"/>
                </a:schemeClr>
              </a:solidFill>
            </a:endParaRPr>
          </a:p>
        </p:txBody>
      </p:sp>
      <p:sp>
        <p:nvSpPr>
          <p:cNvPr id="6" name="Content Placeholder 5"/>
          <p:cNvSpPr>
            <a:spLocks noGrp="1"/>
          </p:cNvSpPr>
          <p:nvPr>
            <p:ph idx="1"/>
          </p:nvPr>
        </p:nvSpPr>
        <p:spPr/>
        <p:txBody>
          <a:bodyPr/>
          <a:lstStyle/>
          <a:p>
            <a:pPr marL="0" indent="0">
              <a:buNone/>
            </a:pPr>
            <a:r>
              <a:rPr lang="en-US" dirty="0" smtClean="0">
                <a:solidFill>
                  <a:schemeClr val="accent6">
                    <a:lumMod val="50000"/>
                  </a:schemeClr>
                </a:solidFill>
              </a:rPr>
              <a:t>Employees are highly engaged when they first go to work for an organization.  There is no better time to start fostering engagement than on day one.  </a:t>
            </a:r>
            <a:endParaRPr lang="en-US" dirty="0">
              <a:solidFill>
                <a:schemeClr val="accent6">
                  <a:lumMod val="50000"/>
                </a:schemeClr>
              </a:solidFill>
            </a:endParaRPr>
          </a:p>
        </p:txBody>
      </p:sp>
    </p:spTree>
    <p:extLst>
      <p:ext uri="{BB962C8B-B14F-4D97-AF65-F5344CB8AC3E}">
        <p14:creationId xmlns:p14="http://schemas.microsoft.com/office/powerpoint/2010/main" val="9273625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rPr>
              <a:t>Recruit the right managers</a:t>
            </a:r>
            <a:r>
              <a:rPr lang="en-US" sz="1600" b="1" dirty="0"/>
              <a:t/>
            </a:r>
            <a:br>
              <a:rPr lang="en-US" sz="1600" b="1" dirty="0"/>
            </a:br>
            <a:endParaRPr lang="en-US" dirty="0"/>
          </a:p>
        </p:txBody>
      </p:sp>
      <p:sp>
        <p:nvSpPr>
          <p:cNvPr id="3" name="Content Placeholder 2"/>
          <p:cNvSpPr>
            <a:spLocks noGrp="1"/>
          </p:cNvSpPr>
          <p:nvPr>
            <p:ph idx="1"/>
          </p:nvPr>
        </p:nvSpPr>
        <p:spPr/>
        <p:txBody>
          <a:bodyPr>
            <a:normAutofit fontScale="92500"/>
          </a:bodyPr>
          <a:lstStyle/>
          <a:p>
            <a:r>
              <a:rPr lang="en-US" dirty="0">
                <a:solidFill>
                  <a:schemeClr val="accent6">
                    <a:lumMod val="50000"/>
                  </a:schemeClr>
                </a:solidFill>
              </a:rPr>
              <a:t>Ultimately, people engage people. </a:t>
            </a:r>
            <a:r>
              <a:rPr lang="en-US" dirty="0" smtClean="0">
                <a:solidFill>
                  <a:schemeClr val="accent6">
                    <a:lumMod val="50000"/>
                  </a:schemeClr>
                </a:solidFill>
              </a:rPr>
              <a:t>The</a:t>
            </a:r>
            <a:r>
              <a:rPr lang="en-US" dirty="0">
                <a:solidFill>
                  <a:schemeClr val="accent6">
                    <a:lumMod val="50000"/>
                  </a:schemeClr>
                </a:solidFill>
              </a:rPr>
              <a:t> </a:t>
            </a:r>
            <a:r>
              <a:rPr lang="en-US" dirty="0" smtClean="0">
                <a:solidFill>
                  <a:schemeClr val="accent6">
                    <a:lumMod val="50000"/>
                  </a:schemeClr>
                </a:solidFill>
              </a:rPr>
              <a:t>reality </a:t>
            </a:r>
            <a:r>
              <a:rPr lang="en-US" dirty="0">
                <a:solidFill>
                  <a:schemeClr val="accent6">
                    <a:lumMod val="50000"/>
                  </a:schemeClr>
                </a:solidFill>
              </a:rPr>
              <a:t>is that many people who are the best </a:t>
            </a:r>
            <a:r>
              <a:rPr lang="en-US" dirty="0" smtClean="0">
                <a:solidFill>
                  <a:schemeClr val="accent6">
                    <a:lumMod val="50000"/>
                  </a:schemeClr>
                </a:solidFill>
              </a:rPr>
              <a:t>performers in </a:t>
            </a:r>
            <a:r>
              <a:rPr lang="en-US" dirty="0">
                <a:solidFill>
                  <a:schemeClr val="accent6">
                    <a:lumMod val="50000"/>
                  </a:schemeClr>
                </a:solidFill>
              </a:rPr>
              <a:t>their current roles do not have the talents necessary </a:t>
            </a:r>
            <a:r>
              <a:rPr lang="en-US" dirty="0" smtClean="0">
                <a:solidFill>
                  <a:schemeClr val="accent6">
                    <a:lumMod val="50000"/>
                  </a:schemeClr>
                </a:solidFill>
              </a:rPr>
              <a:t>to effectively manage people. </a:t>
            </a:r>
          </a:p>
          <a:p>
            <a:r>
              <a:rPr lang="en-US" dirty="0" smtClean="0">
                <a:solidFill>
                  <a:schemeClr val="accent6">
                    <a:lumMod val="50000"/>
                  </a:schemeClr>
                </a:solidFill>
              </a:rPr>
              <a:t>Great </a:t>
            </a:r>
            <a:r>
              <a:rPr lang="en-US" dirty="0">
                <a:solidFill>
                  <a:schemeClr val="accent6">
                    <a:lumMod val="50000"/>
                  </a:schemeClr>
                </a:solidFill>
              </a:rPr>
              <a:t>managers </a:t>
            </a:r>
            <a:r>
              <a:rPr lang="en-US" dirty="0" smtClean="0">
                <a:solidFill>
                  <a:schemeClr val="accent6">
                    <a:lumMod val="50000"/>
                  </a:schemeClr>
                </a:solidFill>
              </a:rPr>
              <a:t>have </a:t>
            </a:r>
            <a:r>
              <a:rPr lang="en-US" dirty="0">
                <a:solidFill>
                  <a:schemeClr val="accent6">
                    <a:lumMod val="50000"/>
                  </a:schemeClr>
                </a:solidFill>
              </a:rPr>
              <a:t>talent for supporting, positioning, empowering, and engaging their staff. Choosing the right managers in an organization has an immediate effect on employee engagement.</a:t>
            </a:r>
          </a:p>
          <a:p>
            <a:endParaRPr lang="en-US" dirty="0">
              <a:solidFill>
                <a:schemeClr val="accent6">
                  <a:lumMod val="50000"/>
                </a:schemeClr>
              </a:solidFill>
            </a:endParaRPr>
          </a:p>
        </p:txBody>
      </p:sp>
    </p:spTree>
    <p:extLst>
      <p:ext uri="{BB962C8B-B14F-4D97-AF65-F5344CB8AC3E}">
        <p14:creationId xmlns:p14="http://schemas.microsoft.com/office/powerpoint/2010/main" val="218889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Recruit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marL="0" indent="0" algn="ctr">
              <a:buNone/>
            </a:pPr>
            <a:r>
              <a:rPr lang="en-US" dirty="0" smtClean="0">
                <a:solidFill>
                  <a:schemeClr val="accent6">
                    <a:lumMod val="50000"/>
                  </a:schemeClr>
                </a:solidFill>
              </a:rPr>
              <a:t>Re-think your interview process</a:t>
            </a:r>
          </a:p>
          <a:p>
            <a:pPr marL="0" indent="0" algn="ctr">
              <a:buNone/>
            </a:pPr>
            <a:endParaRPr lang="en-US" dirty="0" smtClean="0"/>
          </a:p>
          <a:p>
            <a:pPr marL="0" indent="0">
              <a:buNone/>
            </a:pPr>
            <a:r>
              <a:rPr lang="en-US" dirty="0" smtClean="0">
                <a:solidFill>
                  <a:schemeClr val="accent6">
                    <a:lumMod val="50000"/>
                  </a:schemeClr>
                </a:solidFill>
              </a:rPr>
              <a:t>Set interview candidates at ease</a:t>
            </a:r>
          </a:p>
          <a:p>
            <a:pPr marL="0" indent="0">
              <a:buNone/>
            </a:pPr>
            <a:r>
              <a:rPr lang="en-US" dirty="0" smtClean="0">
                <a:solidFill>
                  <a:schemeClr val="accent6">
                    <a:lumMod val="50000"/>
                  </a:schemeClr>
                </a:solidFill>
              </a:rPr>
              <a:t>Don’t just focus only on previous work experience, ask about their life experiences</a:t>
            </a:r>
          </a:p>
          <a:p>
            <a:pPr marL="0" indent="0">
              <a:buNone/>
            </a:pPr>
            <a:r>
              <a:rPr lang="en-US" dirty="0" smtClean="0">
                <a:solidFill>
                  <a:schemeClr val="accent6">
                    <a:lumMod val="50000"/>
                  </a:schemeClr>
                </a:solidFill>
              </a:rPr>
              <a:t>Use value based interview questions</a:t>
            </a:r>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317767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28869" y="1905000"/>
            <a:ext cx="8077200" cy="3840163"/>
          </a:xfrm>
        </p:spPr>
        <p:txBody>
          <a:bodyPr/>
          <a:lstStyle/>
          <a:p>
            <a:pPr marL="0" indent="0" algn="ctr">
              <a:buNone/>
            </a:pPr>
            <a:r>
              <a:rPr lang="en-US" b="1" dirty="0" smtClean="0">
                <a:solidFill>
                  <a:schemeClr val="accent6">
                    <a:lumMod val="75000"/>
                  </a:schemeClr>
                </a:solidFill>
              </a:rPr>
              <a:t>  TRACK PROGRESS</a:t>
            </a:r>
            <a:endParaRPr lang="en-US" b="1" dirty="0">
              <a:solidFill>
                <a:schemeClr val="accent6">
                  <a:lumMod val="75000"/>
                </a:schemeClr>
              </a:solidFill>
            </a:endParaRPr>
          </a:p>
        </p:txBody>
      </p:sp>
      <p:sp>
        <p:nvSpPr>
          <p:cNvPr id="4" name="TextBox 3"/>
          <p:cNvSpPr txBox="1"/>
          <p:nvPr/>
        </p:nvSpPr>
        <p:spPr>
          <a:xfrm>
            <a:off x="1447800" y="2819399"/>
            <a:ext cx="6629399" cy="461665"/>
          </a:xfrm>
          <a:prstGeom prst="rect">
            <a:avLst/>
          </a:prstGeom>
          <a:solidFill>
            <a:srgbClr val="FFFF00"/>
          </a:solidFill>
        </p:spPr>
        <p:txBody>
          <a:bodyPr wrap="square" rtlCol="0">
            <a:spAutoFit/>
          </a:bodyPr>
          <a:lstStyle/>
          <a:p>
            <a:pPr algn="ctr"/>
            <a:r>
              <a:rPr lang="en-US" sz="2400" b="1" dirty="0">
                <a:solidFill>
                  <a:schemeClr val="accent6">
                    <a:lumMod val="50000"/>
                  </a:schemeClr>
                </a:solidFill>
              </a:rPr>
              <a:t>Survey your staff to continuously evaluate EE </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6568" y="3407265"/>
            <a:ext cx="3471861" cy="3298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8852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Measurement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6">
                    <a:lumMod val="50000"/>
                  </a:schemeClr>
                </a:solidFill>
                <a:latin typeface="ACaslonPro-Regular"/>
              </a:rPr>
              <a:t>Measurement without targeted action is useless</a:t>
            </a:r>
          </a:p>
          <a:p>
            <a:pPr marL="0" indent="0">
              <a:buNone/>
            </a:pPr>
            <a:r>
              <a:rPr lang="en-US" dirty="0" smtClean="0">
                <a:solidFill>
                  <a:schemeClr val="accent6">
                    <a:lumMod val="50000"/>
                  </a:schemeClr>
                </a:solidFill>
                <a:latin typeface="ACaslonPro-Regular"/>
              </a:rPr>
              <a:t>When </a:t>
            </a:r>
            <a:r>
              <a:rPr lang="en-US" dirty="0">
                <a:solidFill>
                  <a:schemeClr val="accent6">
                    <a:lumMod val="50000"/>
                  </a:schemeClr>
                </a:solidFill>
                <a:latin typeface="ACaslonPro-Regular"/>
              </a:rPr>
              <a:t>a company asks its </a:t>
            </a:r>
            <a:r>
              <a:rPr lang="en-US" dirty="0" smtClean="0">
                <a:solidFill>
                  <a:schemeClr val="accent6">
                    <a:lumMod val="50000"/>
                  </a:schemeClr>
                </a:solidFill>
                <a:latin typeface="ACaslonPro-Regular"/>
              </a:rPr>
              <a:t>employees for </a:t>
            </a:r>
            <a:r>
              <a:rPr lang="en-US" dirty="0">
                <a:solidFill>
                  <a:schemeClr val="accent6">
                    <a:lumMod val="50000"/>
                  </a:schemeClr>
                </a:solidFill>
                <a:latin typeface="ACaslonPro-Regular"/>
              </a:rPr>
              <a:t>their opinions, </a:t>
            </a:r>
            <a:r>
              <a:rPr lang="en-US" dirty="0" smtClean="0">
                <a:solidFill>
                  <a:schemeClr val="accent6">
                    <a:lumMod val="50000"/>
                  </a:schemeClr>
                </a:solidFill>
                <a:latin typeface="ACaslonPro-Regular"/>
              </a:rPr>
              <a:t>the employees </a:t>
            </a:r>
            <a:r>
              <a:rPr lang="en-US" dirty="0">
                <a:solidFill>
                  <a:schemeClr val="accent6">
                    <a:lumMod val="50000"/>
                  </a:schemeClr>
                </a:solidFill>
                <a:latin typeface="ACaslonPro-Regular"/>
              </a:rPr>
              <a:t>expect </a:t>
            </a:r>
            <a:r>
              <a:rPr lang="en-US" dirty="0" smtClean="0">
                <a:solidFill>
                  <a:schemeClr val="accent6">
                    <a:lumMod val="50000"/>
                  </a:schemeClr>
                </a:solidFill>
                <a:latin typeface="ACaslonPro-Regular"/>
              </a:rPr>
              <a:t>action to </a:t>
            </a:r>
            <a:r>
              <a:rPr lang="en-US" dirty="0">
                <a:solidFill>
                  <a:schemeClr val="accent6">
                    <a:lumMod val="50000"/>
                  </a:schemeClr>
                </a:solidFill>
                <a:latin typeface="ACaslonPro-Regular"/>
              </a:rPr>
              <a:t>follow</a:t>
            </a:r>
            <a:r>
              <a:rPr lang="en-US" dirty="0" smtClean="0">
                <a:solidFill>
                  <a:schemeClr val="accent6">
                    <a:lumMod val="50000"/>
                  </a:schemeClr>
                </a:solidFill>
                <a:latin typeface="ACaslonPro-Regular"/>
              </a:rPr>
              <a:t>.</a:t>
            </a:r>
          </a:p>
          <a:p>
            <a:pPr marL="0" indent="0">
              <a:buNone/>
            </a:pPr>
            <a:r>
              <a:rPr lang="en-US" dirty="0" smtClean="0">
                <a:solidFill>
                  <a:schemeClr val="accent6">
                    <a:lumMod val="50000"/>
                  </a:schemeClr>
                </a:solidFill>
                <a:latin typeface="ACaslonPro-Regular"/>
              </a:rPr>
              <a:t>Use a survey with questions that are specific</a:t>
            </a:r>
            <a:r>
              <a:rPr lang="en-US" dirty="0">
                <a:solidFill>
                  <a:schemeClr val="accent6">
                    <a:lumMod val="50000"/>
                  </a:schemeClr>
                </a:solidFill>
                <a:latin typeface="ACaslonPro-Regular"/>
              </a:rPr>
              <a:t>, relevant, and </a:t>
            </a:r>
            <a:r>
              <a:rPr lang="en-US" dirty="0" smtClean="0">
                <a:solidFill>
                  <a:schemeClr val="accent6">
                    <a:lumMod val="50000"/>
                  </a:schemeClr>
                </a:solidFill>
                <a:latin typeface="ACaslonPro-Regular"/>
              </a:rPr>
              <a:t>actionable.  The questions should measure an employee’s emotional engagement with their job. </a:t>
            </a:r>
            <a:endParaRPr lang="en-US" dirty="0">
              <a:solidFill>
                <a:schemeClr val="accent6">
                  <a:lumMod val="50000"/>
                </a:schemeClr>
              </a:solidFill>
            </a:endParaRPr>
          </a:p>
        </p:txBody>
      </p:sp>
    </p:spTree>
    <p:extLst>
      <p:ext uri="{BB962C8B-B14F-4D97-AF65-F5344CB8AC3E}">
        <p14:creationId xmlns:p14="http://schemas.microsoft.com/office/powerpoint/2010/main" val="3625513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EE Survey of VR Staff</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6">
                    <a:lumMod val="50000"/>
                  </a:schemeClr>
                </a:solidFill>
              </a:rPr>
              <a:t>In 2008:  N =211 68</a:t>
            </a:r>
            <a:r>
              <a:rPr lang="en-US" dirty="0">
                <a:solidFill>
                  <a:schemeClr val="accent6">
                    <a:lumMod val="50000"/>
                  </a:schemeClr>
                </a:solidFill>
              </a:rPr>
              <a:t>% response rate</a:t>
            </a:r>
            <a:r>
              <a:rPr lang="en-US" dirty="0" smtClean="0">
                <a:solidFill>
                  <a:schemeClr val="accent6">
                    <a:lumMod val="50000"/>
                  </a:schemeClr>
                </a:solidFill>
              </a:rPr>
              <a:t>.</a:t>
            </a:r>
          </a:p>
          <a:p>
            <a:pPr marL="0" indent="0">
              <a:buNone/>
            </a:pPr>
            <a:endParaRPr lang="en-US" dirty="0">
              <a:solidFill>
                <a:schemeClr val="accent6">
                  <a:lumMod val="50000"/>
                </a:schemeClr>
              </a:solidFill>
            </a:endParaRPr>
          </a:p>
          <a:p>
            <a:pPr marL="0" indent="0">
              <a:buNone/>
            </a:pPr>
            <a:endParaRPr lang="en-US" dirty="0" smtClean="0">
              <a:solidFill>
                <a:schemeClr val="accent6">
                  <a:lumMod val="50000"/>
                </a:schemeClr>
              </a:solidFill>
            </a:endParaRPr>
          </a:p>
          <a:p>
            <a:pPr marL="0" indent="0">
              <a:buNone/>
            </a:pPr>
            <a:endParaRPr lang="en-US" dirty="0">
              <a:solidFill>
                <a:schemeClr val="accent6">
                  <a:lumMod val="50000"/>
                </a:schemeClr>
              </a:solidFill>
            </a:endParaRPr>
          </a:p>
          <a:p>
            <a:r>
              <a:rPr lang="en-US" dirty="0" smtClean="0">
                <a:solidFill>
                  <a:schemeClr val="accent6">
                    <a:lumMod val="50000"/>
                  </a:schemeClr>
                </a:solidFill>
              </a:rPr>
              <a:t>In 2014:   N =192  62% response rate.</a:t>
            </a:r>
          </a:p>
          <a:p>
            <a:endParaRPr lang="en-US" dirty="0">
              <a:solidFill>
                <a:schemeClr val="accent6">
                  <a:lumMod val="50000"/>
                </a:schemeClr>
              </a:solidFill>
            </a:endParaRPr>
          </a:p>
          <a:p>
            <a:pPr marL="0" indent="0">
              <a:buNone/>
            </a:pPr>
            <a:endParaRPr lang="en-US" dirty="0"/>
          </a:p>
        </p:txBody>
      </p:sp>
    </p:spTree>
    <p:extLst>
      <p:ext uri="{BB962C8B-B14F-4D97-AF65-F5344CB8AC3E}">
        <p14:creationId xmlns:p14="http://schemas.microsoft.com/office/powerpoint/2010/main" val="32999655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2008 Overall Engagement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endParaRPr lang="en-US" sz="1800" u="sng" dirty="0" smtClean="0"/>
          </a:p>
          <a:p>
            <a:pPr marL="0" indent="0">
              <a:buNone/>
            </a:pPr>
            <a:endParaRPr lang="en-US" sz="1800" u="sng" dirty="0"/>
          </a:p>
          <a:p>
            <a:pPr marL="0" indent="0">
              <a:buNone/>
            </a:pPr>
            <a:endParaRPr lang="en-US" sz="1800" u="sng" dirty="0" smtClean="0"/>
          </a:p>
          <a:p>
            <a:pPr marL="0" indent="0">
              <a:buNone/>
            </a:pPr>
            <a:endParaRPr lang="en-US" sz="1800" u="sng" dirty="0"/>
          </a:p>
          <a:p>
            <a:pPr marL="0" indent="0">
              <a:buNone/>
            </a:pPr>
            <a:r>
              <a:rPr lang="en-US" sz="1800" u="sng" dirty="0" smtClean="0">
                <a:solidFill>
                  <a:schemeClr val="accent6">
                    <a:lumMod val="50000"/>
                  </a:schemeClr>
                </a:solidFill>
              </a:rPr>
              <a:t>Participant’s </a:t>
            </a:r>
            <a:r>
              <a:rPr lang="en-US" sz="1800" u="sng" dirty="0">
                <a:solidFill>
                  <a:schemeClr val="accent6">
                    <a:lumMod val="50000"/>
                  </a:schemeClr>
                </a:solidFill>
              </a:rPr>
              <a:t>Total Engagement Score___________________________________</a:t>
            </a:r>
            <a:endParaRPr lang="en-US" sz="1800" dirty="0">
              <a:solidFill>
                <a:schemeClr val="accent6">
                  <a:lumMod val="50000"/>
                </a:schemeClr>
              </a:solidFill>
            </a:endParaRPr>
          </a:p>
          <a:p>
            <a:pPr marL="0" indent="0">
              <a:buNone/>
            </a:pPr>
            <a:r>
              <a:rPr lang="en-US" sz="1800" dirty="0">
                <a:solidFill>
                  <a:schemeClr val="accent6">
                    <a:lumMod val="50000"/>
                  </a:schemeClr>
                </a:solidFill>
              </a:rPr>
              <a:t>	</a:t>
            </a:r>
            <a:r>
              <a:rPr lang="en-US" sz="1800" dirty="0" smtClean="0">
                <a:solidFill>
                  <a:schemeClr val="accent6">
                    <a:lumMod val="50000"/>
                  </a:schemeClr>
                </a:solidFill>
              </a:rPr>
              <a:t>      N</a:t>
            </a:r>
            <a:r>
              <a:rPr lang="en-US" sz="1800" dirty="0">
                <a:solidFill>
                  <a:schemeClr val="accent6">
                    <a:lumMod val="50000"/>
                  </a:schemeClr>
                </a:solidFill>
              </a:rPr>
              <a:t>	 </a:t>
            </a:r>
            <a:r>
              <a:rPr lang="en-US" sz="1800" dirty="0" smtClean="0">
                <a:solidFill>
                  <a:schemeClr val="accent6">
                    <a:lumMod val="50000"/>
                  </a:schemeClr>
                </a:solidFill>
              </a:rPr>
              <a:t>Low Score        High Score</a:t>
            </a:r>
            <a:r>
              <a:rPr lang="en-US" sz="1800" dirty="0">
                <a:solidFill>
                  <a:schemeClr val="accent6">
                    <a:lumMod val="50000"/>
                  </a:schemeClr>
                </a:solidFill>
              </a:rPr>
              <a:t>	Mean	    </a:t>
            </a:r>
            <a:r>
              <a:rPr lang="en-US" sz="1800" dirty="0" smtClean="0">
                <a:solidFill>
                  <a:schemeClr val="accent6">
                    <a:lumMod val="50000"/>
                  </a:schemeClr>
                </a:solidFill>
              </a:rPr>
              <a:t>           </a:t>
            </a:r>
            <a:endParaRPr lang="en-US" sz="1800" dirty="0">
              <a:solidFill>
                <a:schemeClr val="accent6">
                  <a:lumMod val="50000"/>
                </a:schemeClr>
              </a:solidFill>
            </a:endParaRPr>
          </a:p>
          <a:p>
            <a:pPr marL="0" indent="0">
              <a:buNone/>
            </a:pPr>
            <a:r>
              <a:rPr lang="en-US" sz="1800" u="sng" dirty="0">
                <a:solidFill>
                  <a:schemeClr val="accent6">
                    <a:lumMod val="50000"/>
                  </a:schemeClr>
                </a:solidFill>
              </a:rPr>
              <a:t>Total Score   </a:t>
            </a:r>
            <a:r>
              <a:rPr lang="en-US" sz="1800" u="sng" dirty="0" smtClean="0">
                <a:solidFill>
                  <a:schemeClr val="accent6">
                    <a:lumMod val="50000"/>
                  </a:schemeClr>
                </a:solidFill>
              </a:rPr>
              <a:t>211         16                         48           	 39.19        	_______</a:t>
            </a:r>
            <a:endParaRPr lang="en-US" sz="1800" dirty="0">
              <a:solidFill>
                <a:schemeClr val="accent6">
                  <a:lumMod val="50000"/>
                </a:schemeClr>
              </a:solidFill>
            </a:endParaRPr>
          </a:p>
          <a:p>
            <a:pPr lvl="0"/>
            <a:r>
              <a:rPr lang="en-US" dirty="0">
                <a:solidFill>
                  <a:schemeClr val="accent6">
                    <a:lumMod val="50000"/>
                  </a:schemeClr>
                </a:solidFill>
              </a:rPr>
              <a:t>Overall Engagement of </a:t>
            </a:r>
            <a:r>
              <a:rPr lang="en-US" dirty="0" smtClean="0">
                <a:solidFill>
                  <a:schemeClr val="accent6">
                    <a:lumMod val="50000"/>
                  </a:schemeClr>
                </a:solidFill>
              </a:rPr>
              <a:t>VR </a:t>
            </a:r>
            <a:r>
              <a:rPr lang="en-US" dirty="0">
                <a:solidFill>
                  <a:schemeClr val="accent6">
                    <a:lumMod val="50000"/>
                  </a:schemeClr>
                </a:solidFill>
              </a:rPr>
              <a:t>staff:  81%</a:t>
            </a:r>
          </a:p>
          <a:p>
            <a:endParaRPr lang="en-US" dirty="0"/>
          </a:p>
        </p:txBody>
      </p:sp>
    </p:spTree>
    <p:extLst>
      <p:ext uri="{BB962C8B-B14F-4D97-AF65-F5344CB8AC3E}">
        <p14:creationId xmlns:p14="http://schemas.microsoft.com/office/powerpoint/2010/main" val="12507108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solidFill>
                  <a:schemeClr val="accent6">
                    <a:lumMod val="75000"/>
                  </a:schemeClr>
                </a:solidFill>
              </a:rPr>
              <a:t>2014 Overall Engagement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dirty="0" smtClean="0"/>
              <a:t>  </a:t>
            </a:r>
          </a:p>
          <a:p>
            <a:endParaRPr lang="en-US" sz="1800" u="sng" dirty="0"/>
          </a:p>
          <a:p>
            <a:endParaRPr lang="en-US" sz="1800" u="sng" dirty="0" smtClean="0"/>
          </a:p>
          <a:p>
            <a:pPr marL="0" indent="0">
              <a:buNone/>
            </a:pPr>
            <a:r>
              <a:rPr lang="en-US" sz="1800" u="sng" dirty="0" smtClean="0">
                <a:solidFill>
                  <a:schemeClr val="accent6">
                    <a:lumMod val="50000"/>
                  </a:schemeClr>
                </a:solidFill>
              </a:rPr>
              <a:t>Participant’s </a:t>
            </a:r>
            <a:r>
              <a:rPr lang="en-US" sz="1800" u="sng" dirty="0">
                <a:solidFill>
                  <a:schemeClr val="accent6">
                    <a:lumMod val="50000"/>
                  </a:schemeClr>
                </a:solidFill>
              </a:rPr>
              <a:t>Total Engagement Score___________________________________</a:t>
            </a:r>
            <a:endParaRPr lang="en-US" sz="1800" dirty="0">
              <a:solidFill>
                <a:schemeClr val="accent6">
                  <a:lumMod val="50000"/>
                </a:schemeClr>
              </a:solidFill>
            </a:endParaRPr>
          </a:p>
          <a:p>
            <a:pPr marL="0" indent="0">
              <a:buNone/>
            </a:pPr>
            <a:r>
              <a:rPr lang="en-US" sz="1800" dirty="0">
                <a:solidFill>
                  <a:schemeClr val="accent6">
                    <a:lumMod val="50000"/>
                  </a:schemeClr>
                </a:solidFill>
              </a:rPr>
              <a:t>	</a:t>
            </a:r>
            <a:r>
              <a:rPr lang="en-US" sz="1800" dirty="0" smtClean="0">
                <a:solidFill>
                  <a:schemeClr val="accent6">
                    <a:lumMod val="50000"/>
                  </a:schemeClr>
                </a:solidFill>
              </a:rPr>
              <a:t>      N</a:t>
            </a:r>
            <a:r>
              <a:rPr lang="en-US" sz="1800" dirty="0">
                <a:solidFill>
                  <a:schemeClr val="accent6">
                    <a:lumMod val="50000"/>
                  </a:schemeClr>
                </a:solidFill>
              </a:rPr>
              <a:t>	 </a:t>
            </a:r>
            <a:r>
              <a:rPr lang="en-US" sz="1800" dirty="0" smtClean="0">
                <a:solidFill>
                  <a:schemeClr val="accent6">
                    <a:lumMod val="50000"/>
                  </a:schemeClr>
                </a:solidFill>
              </a:rPr>
              <a:t> Low Score        High Score </a:t>
            </a:r>
            <a:r>
              <a:rPr lang="en-US" sz="1800" dirty="0">
                <a:solidFill>
                  <a:schemeClr val="accent6">
                    <a:lumMod val="50000"/>
                  </a:schemeClr>
                </a:solidFill>
              </a:rPr>
              <a:t>	</a:t>
            </a:r>
            <a:r>
              <a:rPr lang="en-US" sz="1800" dirty="0" smtClean="0">
                <a:solidFill>
                  <a:schemeClr val="accent6">
                    <a:lumMod val="50000"/>
                  </a:schemeClr>
                </a:solidFill>
              </a:rPr>
              <a:t>  Mean</a:t>
            </a:r>
            <a:r>
              <a:rPr lang="en-US" sz="1800" dirty="0">
                <a:solidFill>
                  <a:schemeClr val="accent6">
                    <a:lumMod val="50000"/>
                  </a:schemeClr>
                </a:solidFill>
              </a:rPr>
              <a:t>	    </a:t>
            </a:r>
            <a:r>
              <a:rPr lang="en-US" sz="1800" dirty="0" smtClean="0">
                <a:solidFill>
                  <a:schemeClr val="accent6">
                    <a:lumMod val="50000"/>
                  </a:schemeClr>
                </a:solidFill>
              </a:rPr>
              <a:t>           </a:t>
            </a:r>
            <a:endParaRPr lang="en-US" sz="1800" dirty="0">
              <a:solidFill>
                <a:schemeClr val="accent6">
                  <a:lumMod val="50000"/>
                </a:schemeClr>
              </a:solidFill>
            </a:endParaRPr>
          </a:p>
          <a:p>
            <a:pPr marL="0" indent="0">
              <a:buNone/>
            </a:pPr>
            <a:r>
              <a:rPr lang="en-US" sz="1800" u="sng" dirty="0">
                <a:solidFill>
                  <a:schemeClr val="accent6">
                    <a:lumMod val="50000"/>
                  </a:schemeClr>
                </a:solidFill>
              </a:rPr>
              <a:t>Total Score   </a:t>
            </a:r>
            <a:r>
              <a:rPr lang="en-US" sz="1800" u="sng" dirty="0" smtClean="0">
                <a:solidFill>
                  <a:schemeClr val="accent6">
                    <a:lumMod val="50000"/>
                  </a:schemeClr>
                </a:solidFill>
              </a:rPr>
              <a:t> 192                   8            	   48      	_____39.46__</a:t>
            </a:r>
            <a:endParaRPr lang="en-US" sz="1800" dirty="0">
              <a:solidFill>
                <a:schemeClr val="accent6">
                  <a:lumMod val="50000"/>
                </a:schemeClr>
              </a:solidFill>
            </a:endParaRPr>
          </a:p>
          <a:p>
            <a:pPr lvl="0"/>
            <a:r>
              <a:rPr lang="en-US" dirty="0">
                <a:solidFill>
                  <a:schemeClr val="accent6">
                    <a:lumMod val="50000"/>
                  </a:schemeClr>
                </a:solidFill>
              </a:rPr>
              <a:t>Overall Engagement of </a:t>
            </a:r>
            <a:r>
              <a:rPr lang="en-US" dirty="0" smtClean="0">
                <a:solidFill>
                  <a:schemeClr val="accent6">
                    <a:lumMod val="50000"/>
                  </a:schemeClr>
                </a:solidFill>
              </a:rPr>
              <a:t>VR </a:t>
            </a:r>
            <a:r>
              <a:rPr lang="en-US" dirty="0">
                <a:solidFill>
                  <a:schemeClr val="accent6">
                    <a:lumMod val="50000"/>
                  </a:schemeClr>
                </a:solidFill>
              </a:rPr>
              <a:t>staff:  81%</a:t>
            </a:r>
          </a:p>
          <a:p>
            <a:endParaRPr lang="en-US" dirty="0"/>
          </a:p>
        </p:txBody>
      </p:sp>
    </p:spTree>
    <p:extLst>
      <p:ext uri="{BB962C8B-B14F-4D97-AF65-F5344CB8AC3E}">
        <p14:creationId xmlns:p14="http://schemas.microsoft.com/office/powerpoint/2010/main" val="8293928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Interesting Findings 2008</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a:solidFill>
                  <a:schemeClr val="accent6">
                    <a:lumMod val="50000"/>
                  </a:schemeClr>
                </a:solidFill>
              </a:rPr>
              <a:t>S</a:t>
            </a:r>
            <a:r>
              <a:rPr lang="en-US" dirty="0" smtClean="0">
                <a:solidFill>
                  <a:schemeClr val="accent6">
                    <a:lumMod val="50000"/>
                  </a:schemeClr>
                </a:solidFill>
              </a:rPr>
              <a:t>taff </a:t>
            </a:r>
            <a:r>
              <a:rPr lang="en-US" dirty="0">
                <a:solidFill>
                  <a:schemeClr val="accent6">
                    <a:lumMod val="50000"/>
                  </a:schemeClr>
                </a:solidFill>
              </a:rPr>
              <a:t>working in urban areas, and those with less than 5 years of service are more likely to consider leaving their jobs in the next two years </a:t>
            </a:r>
          </a:p>
          <a:p>
            <a:r>
              <a:rPr lang="en-US" dirty="0">
                <a:solidFill>
                  <a:schemeClr val="accent6">
                    <a:lumMod val="50000"/>
                  </a:schemeClr>
                </a:solidFill>
              </a:rPr>
              <a:t>as years of service went up, engagement did too</a:t>
            </a:r>
          </a:p>
          <a:p>
            <a:r>
              <a:rPr lang="en-US" dirty="0" smtClean="0">
                <a:solidFill>
                  <a:schemeClr val="accent6">
                    <a:lumMod val="50000"/>
                  </a:schemeClr>
                </a:solidFill>
              </a:rPr>
              <a:t>Supervisors scored higher in engagement </a:t>
            </a:r>
            <a:endParaRPr lang="en-US" dirty="0">
              <a:solidFill>
                <a:schemeClr val="accent6">
                  <a:lumMod val="50000"/>
                </a:schemeClr>
              </a:solidFill>
            </a:endParaRPr>
          </a:p>
        </p:txBody>
      </p:sp>
    </p:spTree>
    <p:extLst>
      <p:ext uri="{BB962C8B-B14F-4D97-AF65-F5344CB8AC3E}">
        <p14:creationId xmlns:p14="http://schemas.microsoft.com/office/powerpoint/2010/main" val="8887712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solidFill>
                  <a:schemeClr val="accent6">
                    <a:lumMod val="75000"/>
                  </a:schemeClr>
                </a:solidFill>
              </a:rPr>
              <a:t>Interesting Findings 2014</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sz="2400" dirty="0" smtClean="0">
                <a:solidFill>
                  <a:schemeClr val="accent6">
                    <a:lumMod val="50000"/>
                  </a:schemeClr>
                </a:solidFill>
              </a:rPr>
              <a:t>15 out of 52 comments focused on technology deficits of the agency:  need better access to internet while traveling, need agency to provide a cell phone, need to use social media for interactions with clients…etc. </a:t>
            </a:r>
          </a:p>
          <a:p>
            <a:r>
              <a:rPr lang="en-US" sz="2400" dirty="0" smtClean="0">
                <a:solidFill>
                  <a:schemeClr val="accent6">
                    <a:lumMod val="50000"/>
                  </a:schemeClr>
                </a:solidFill>
              </a:rPr>
              <a:t>Striking similarity in responses to the 2008 study.  However,  157 employees have left since Jan 2008. </a:t>
            </a:r>
          </a:p>
          <a:p>
            <a:r>
              <a:rPr lang="en-US" sz="2400" dirty="0" smtClean="0">
                <a:solidFill>
                  <a:schemeClr val="accent6">
                    <a:lumMod val="50000"/>
                  </a:schemeClr>
                </a:solidFill>
              </a:rPr>
              <a:t> Supervisors still score higher in overall engagement.</a:t>
            </a:r>
            <a:endParaRPr lang="en-US" sz="2400" dirty="0">
              <a:solidFill>
                <a:schemeClr val="accent6">
                  <a:lumMod val="50000"/>
                </a:schemeClr>
              </a:solidFill>
            </a:endParaRPr>
          </a:p>
        </p:txBody>
      </p:sp>
    </p:spTree>
    <p:extLst>
      <p:ext uri="{BB962C8B-B14F-4D97-AF65-F5344CB8AC3E}">
        <p14:creationId xmlns:p14="http://schemas.microsoft.com/office/powerpoint/2010/main" val="1701521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1219200" y="2133600"/>
            <a:ext cx="6781800" cy="4525963"/>
          </a:xfrm>
        </p:spPr>
        <p:txBody>
          <a:bodyPr>
            <a:normAutofit/>
          </a:bodyPr>
          <a:lstStyle/>
          <a:p>
            <a:pPr marL="0" indent="0" algn="ctr">
              <a:buNone/>
            </a:pPr>
            <a:r>
              <a:rPr lang="en-US" sz="4000" b="1" dirty="0">
                <a:solidFill>
                  <a:schemeClr val="accent6">
                    <a:lumMod val="50000"/>
                  </a:schemeClr>
                </a:solidFill>
              </a:rPr>
              <a:t>Engagement is more than simple job satisfaction.  Satisfied employees focus on what they “</a:t>
            </a:r>
            <a:r>
              <a:rPr lang="en-US" sz="4000" b="1" i="1" dirty="0">
                <a:solidFill>
                  <a:schemeClr val="accent6">
                    <a:lumMod val="50000"/>
                  </a:schemeClr>
                </a:solidFill>
              </a:rPr>
              <a:t>get</a:t>
            </a:r>
            <a:r>
              <a:rPr lang="en-US" sz="4000" b="1" dirty="0">
                <a:solidFill>
                  <a:schemeClr val="accent6">
                    <a:lumMod val="50000"/>
                  </a:schemeClr>
                </a:solidFill>
              </a:rPr>
              <a:t>” from their job.  Engaged employees focus on what they “</a:t>
            </a:r>
            <a:r>
              <a:rPr lang="en-US" sz="4000" b="1" i="1" dirty="0">
                <a:solidFill>
                  <a:schemeClr val="accent6">
                    <a:lumMod val="50000"/>
                  </a:schemeClr>
                </a:solidFill>
              </a:rPr>
              <a:t>give</a:t>
            </a:r>
            <a:r>
              <a:rPr lang="en-US" sz="4000" b="1" dirty="0">
                <a:solidFill>
                  <a:schemeClr val="accent6">
                    <a:lumMod val="50000"/>
                  </a:schemeClr>
                </a:solidFill>
              </a:rPr>
              <a:t>” </a:t>
            </a:r>
          </a:p>
          <a:p>
            <a:pPr marL="0" indent="0" algn="ctr">
              <a:buNone/>
            </a:pPr>
            <a:endParaRPr lang="en-US" sz="4000" b="1" dirty="0">
              <a:solidFill>
                <a:srgbClr val="FF0000"/>
              </a:solidFill>
            </a:endParaRPr>
          </a:p>
        </p:txBody>
      </p:sp>
      <p:sp>
        <p:nvSpPr>
          <p:cNvPr id="6" name="TextBox 5"/>
          <p:cNvSpPr txBox="1"/>
          <p:nvPr/>
        </p:nvSpPr>
        <p:spPr>
          <a:xfrm rot="20956653">
            <a:off x="499902" y="1383502"/>
            <a:ext cx="2651752" cy="707886"/>
          </a:xfrm>
          <a:prstGeom prst="rect">
            <a:avLst/>
          </a:prstGeom>
          <a:noFill/>
        </p:spPr>
        <p:txBody>
          <a:bodyPr wrap="none" rtlCol="0">
            <a:spAutoFit/>
          </a:bodyPr>
          <a:lstStyle/>
          <a:p>
            <a:r>
              <a:rPr lang="en-US" sz="4000" b="1" dirty="0" smtClean="0">
                <a:solidFill>
                  <a:schemeClr val="accent6">
                    <a:lumMod val="60000"/>
                    <a:lumOff val="40000"/>
                  </a:schemeClr>
                </a:solidFill>
              </a:rPr>
              <a:t>What is EE?</a:t>
            </a:r>
            <a:endParaRPr lang="en-US" sz="4000" b="1" dirty="0">
              <a:solidFill>
                <a:schemeClr val="accent6">
                  <a:lumMod val="60000"/>
                  <a:lumOff val="40000"/>
                </a:schemeClr>
              </a:solidFill>
            </a:endParaRPr>
          </a:p>
        </p:txBody>
      </p:sp>
    </p:spTree>
    <p:extLst>
      <p:ext uri="{BB962C8B-B14F-4D97-AF65-F5344CB8AC3E}">
        <p14:creationId xmlns:p14="http://schemas.microsoft.com/office/powerpoint/2010/main" val="7775828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Beyond the Survey </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6">
                    <a:lumMod val="50000"/>
                  </a:schemeClr>
                </a:solidFill>
              </a:rPr>
              <a:t>Voluntary Staff Turnover</a:t>
            </a:r>
          </a:p>
          <a:p>
            <a:endParaRPr lang="en-US" dirty="0"/>
          </a:p>
          <a:p>
            <a:r>
              <a:rPr lang="en-US" dirty="0" smtClean="0">
                <a:solidFill>
                  <a:schemeClr val="accent6">
                    <a:lumMod val="50000"/>
                  </a:schemeClr>
                </a:solidFill>
              </a:rPr>
              <a:t>Performance Measures</a:t>
            </a:r>
          </a:p>
          <a:p>
            <a:endParaRPr lang="en-US" dirty="0">
              <a:solidFill>
                <a:schemeClr val="accent6">
                  <a:lumMod val="50000"/>
                </a:schemeClr>
              </a:solidFill>
            </a:endParaRPr>
          </a:p>
          <a:p>
            <a:r>
              <a:rPr lang="en-US" dirty="0" smtClean="0">
                <a:solidFill>
                  <a:schemeClr val="accent6">
                    <a:lumMod val="50000"/>
                  </a:schemeClr>
                </a:solidFill>
              </a:rPr>
              <a:t>Employee Awards and Accomplishments</a:t>
            </a:r>
          </a:p>
          <a:p>
            <a:endParaRPr lang="en-US" dirty="0">
              <a:solidFill>
                <a:schemeClr val="accent6">
                  <a:lumMod val="50000"/>
                </a:schemeClr>
              </a:solidFill>
            </a:endParaRPr>
          </a:p>
          <a:p>
            <a:r>
              <a:rPr lang="en-US" dirty="0" smtClean="0">
                <a:solidFill>
                  <a:schemeClr val="accent6">
                    <a:lumMod val="50000"/>
                  </a:schemeClr>
                </a:solidFill>
              </a:rPr>
              <a:t>Staff Participation in activities, programs, and events</a:t>
            </a:r>
            <a:endParaRPr lang="en-US" dirty="0">
              <a:solidFill>
                <a:schemeClr val="accent6">
                  <a:lumMod val="50000"/>
                </a:schemeClr>
              </a:solidFill>
            </a:endParaRPr>
          </a:p>
        </p:txBody>
      </p:sp>
    </p:spTree>
    <p:extLst>
      <p:ext uri="{BB962C8B-B14F-4D97-AF65-F5344CB8AC3E}">
        <p14:creationId xmlns:p14="http://schemas.microsoft.com/office/powerpoint/2010/main" val="32444055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838201"/>
            <a:ext cx="59436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702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1219200" y="2133600"/>
            <a:ext cx="6781800" cy="4525963"/>
          </a:xfrm>
        </p:spPr>
        <p:txBody>
          <a:bodyPr>
            <a:normAutofit fontScale="92500" lnSpcReduction="20000"/>
          </a:bodyPr>
          <a:lstStyle/>
          <a:p>
            <a:pPr marL="0" indent="0" algn="ctr">
              <a:buNone/>
            </a:pPr>
            <a:r>
              <a:rPr lang="en-US" sz="4000" b="1" dirty="0" smtClean="0">
                <a:solidFill>
                  <a:schemeClr val="accent6">
                    <a:lumMod val="50000"/>
                  </a:schemeClr>
                </a:solidFill>
              </a:rPr>
              <a:t>Engaged employees identify </a:t>
            </a:r>
            <a:r>
              <a:rPr lang="en-US" sz="4000" b="1" dirty="0">
                <a:solidFill>
                  <a:schemeClr val="accent6">
                    <a:lumMod val="50000"/>
                  </a:schemeClr>
                </a:solidFill>
              </a:rPr>
              <a:t>with the agency </a:t>
            </a:r>
            <a:r>
              <a:rPr lang="en-US" sz="4000" b="1" dirty="0" smtClean="0">
                <a:solidFill>
                  <a:schemeClr val="accent6">
                    <a:lumMod val="50000"/>
                  </a:schemeClr>
                </a:solidFill>
              </a:rPr>
              <a:t>mission, feel empowered, </a:t>
            </a:r>
            <a:r>
              <a:rPr lang="en-US" sz="4000" b="1" dirty="0">
                <a:solidFill>
                  <a:schemeClr val="accent6">
                    <a:lumMod val="50000"/>
                  </a:schemeClr>
                </a:solidFill>
              </a:rPr>
              <a:t>and are willing to commit </a:t>
            </a:r>
            <a:r>
              <a:rPr lang="en-US" sz="4000" b="1" dirty="0" smtClean="0">
                <a:solidFill>
                  <a:schemeClr val="accent6">
                    <a:lumMod val="50000"/>
                  </a:schemeClr>
                </a:solidFill>
              </a:rPr>
              <a:t>the </a:t>
            </a:r>
            <a:r>
              <a:rPr lang="en-US" sz="4000" b="1" dirty="0">
                <a:solidFill>
                  <a:schemeClr val="accent6">
                    <a:lumMod val="50000"/>
                  </a:schemeClr>
                </a:solidFill>
              </a:rPr>
              <a:t>emotional and personal energy necessary to excel in their work. </a:t>
            </a:r>
            <a:r>
              <a:rPr lang="en-US" sz="4000" b="1" dirty="0" smtClean="0">
                <a:solidFill>
                  <a:schemeClr val="accent6">
                    <a:lumMod val="50000"/>
                  </a:schemeClr>
                </a:solidFill>
              </a:rPr>
              <a:t>They </a:t>
            </a:r>
            <a:r>
              <a:rPr lang="en-US" sz="4000" b="1" dirty="0">
                <a:solidFill>
                  <a:schemeClr val="accent6">
                    <a:lumMod val="50000"/>
                  </a:schemeClr>
                </a:solidFill>
              </a:rPr>
              <a:t>drive innovation and move the organization forward.</a:t>
            </a:r>
          </a:p>
          <a:p>
            <a:pPr marL="0" indent="0" algn="ctr">
              <a:buNone/>
            </a:pPr>
            <a:r>
              <a:rPr lang="en-US" sz="4000" b="1" dirty="0" smtClean="0">
                <a:solidFill>
                  <a:srgbClr val="0000FF"/>
                </a:solidFill>
              </a:rPr>
              <a:t> </a:t>
            </a:r>
            <a:endParaRPr lang="en-US" sz="4000" b="1" dirty="0">
              <a:solidFill>
                <a:srgbClr val="FF0000"/>
              </a:solidFill>
            </a:endParaRPr>
          </a:p>
        </p:txBody>
      </p:sp>
      <p:sp>
        <p:nvSpPr>
          <p:cNvPr id="6" name="TextBox 5"/>
          <p:cNvSpPr txBox="1"/>
          <p:nvPr/>
        </p:nvSpPr>
        <p:spPr>
          <a:xfrm rot="20956653">
            <a:off x="499902" y="1383502"/>
            <a:ext cx="2651752" cy="707886"/>
          </a:xfrm>
          <a:prstGeom prst="rect">
            <a:avLst/>
          </a:prstGeom>
          <a:noFill/>
        </p:spPr>
        <p:txBody>
          <a:bodyPr wrap="none" rtlCol="0">
            <a:spAutoFit/>
          </a:bodyPr>
          <a:lstStyle/>
          <a:p>
            <a:r>
              <a:rPr lang="en-US" sz="4000" b="1" dirty="0" smtClean="0">
                <a:solidFill>
                  <a:schemeClr val="accent6">
                    <a:lumMod val="60000"/>
                    <a:lumOff val="40000"/>
                  </a:schemeClr>
                </a:solidFill>
              </a:rPr>
              <a:t>What is EE?</a:t>
            </a:r>
            <a:endParaRPr lang="en-US" sz="4000" b="1" dirty="0">
              <a:solidFill>
                <a:schemeClr val="accent6">
                  <a:lumMod val="60000"/>
                  <a:lumOff val="40000"/>
                </a:schemeClr>
              </a:solidFill>
            </a:endParaRPr>
          </a:p>
        </p:txBody>
      </p:sp>
    </p:spTree>
    <p:extLst>
      <p:ext uri="{BB962C8B-B14F-4D97-AF65-F5344CB8AC3E}">
        <p14:creationId xmlns:p14="http://schemas.microsoft.com/office/powerpoint/2010/main" val="2490428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81000"/>
            <a:ext cx="8229600" cy="1143000"/>
          </a:xfrm>
        </p:spPr>
        <p:txBody>
          <a:bodyPr/>
          <a:lstStyle/>
          <a:p>
            <a:r>
              <a:rPr lang="en-US" b="1" dirty="0" smtClean="0">
                <a:solidFill>
                  <a:schemeClr val="accent6">
                    <a:lumMod val="50000"/>
                  </a:schemeClr>
                </a:solidFill>
              </a:rPr>
              <a:t>Three Categories of Workers</a:t>
            </a:r>
            <a:endParaRPr lang="en-US" b="1" dirty="0">
              <a:solidFill>
                <a:schemeClr val="accent6">
                  <a:lumMod val="50000"/>
                </a:schemeClr>
              </a:solidFill>
            </a:endParaRPr>
          </a:p>
        </p:txBody>
      </p:sp>
      <p:sp>
        <p:nvSpPr>
          <p:cNvPr id="6" name="Text Placeholder 5"/>
          <p:cNvSpPr>
            <a:spLocks noGrp="1"/>
          </p:cNvSpPr>
          <p:nvPr>
            <p:ph type="body" idx="1"/>
          </p:nvPr>
        </p:nvSpPr>
        <p:spPr/>
        <p:txBody>
          <a:bodyPr/>
          <a:lstStyle/>
          <a:p>
            <a:r>
              <a:rPr lang="en-US" dirty="0" smtClean="0">
                <a:solidFill>
                  <a:schemeClr val="accent6">
                    <a:lumMod val="50000"/>
                  </a:schemeClr>
                </a:solidFill>
              </a:rPr>
              <a:t>Engaged</a:t>
            </a:r>
            <a:endParaRPr lang="en-US" dirty="0">
              <a:solidFill>
                <a:schemeClr val="accent6">
                  <a:lumMod val="50000"/>
                </a:schemeClr>
              </a:solidFill>
            </a:endParaRPr>
          </a:p>
        </p:txBody>
      </p:sp>
      <p:sp>
        <p:nvSpPr>
          <p:cNvPr id="7" name="Content Placeholder 6"/>
          <p:cNvSpPr>
            <a:spLocks noGrp="1"/>
          </p:cNvSpPr>
          <p:nvPr>
            <p:ph sz="half" idx="2"/>
          </p:nvPr>
        </p:nvSpPr>
        <p:spPr/>
        <p:txBody>
          <a:bodyPr>
            <a:normAutofit fontScale="92500" lnSpcReduction="20000"/>
          </a:bodyPr>
          <a:lstStyle/>
          <a:p>
            <a:pPr marL="0" indent="0">
              <a:buNone/>
            </a:pPr>
            <a:r>
              <a:rPr lang="en-US" dirty="0">
                <a:solidFill>
                  <a:schemeClr val="accent6">
                    <a:lumMod val="50000"/>
                  </a:schemeClr>
                </a:solidFill>
              </a:rPr>
              <a:t>Engaged employees are the best colleagues. They cooperate to build an organization, </a:t>
            </a:r>
            <a:r>
              <a:rPr lang="en-US" dirty="0" smtClean="0">
                <a:solidFill>
                  <a:schemeClr val="accent6">
                    <a:lumMod val="50000"/>
                  </a:schemeClr>
                </a:solidFill>
              </a:rPr>
              <a:t>and </a:t>
            </a:r>
            <a:r>
              <a:rPr lang="en-US" dirty="0">
                <a:solidFill>
                  <a:schemeClr val="accent6">
                    <a:lumMod val="50000"/>
                  </a:schemeClr>
                </a:solidFill>
              </a:rPr>
              <a:t>they are behind everything good that happens there. These employees are involved in, enthusiastic about, and committed to their work. </a:t>
            </a:r>
            <a:r>
              <a:rPr lang="en-US" dirty="0" smtClean="0">
                <a:solidFill>
                  <a:schemeClr val="accent6">
                    <a:lumMod val="50000"/>
                  </a:schemeClr>
                </a:solidFill>
              </a:rPr>
              <a:t>They know </a:t>
            </a:r>
            <a:r>
              <a:rPr lang="en-US" dirty="0">
                <a:solidFill>
                  <a:schemeClr val="accent6">
                    <a:lumMod val="50000"/>
                  </a:schemeClr>
                </a:solidFill>
              </a:rPr>
              <a:t>the scope of their jobs and look for new and better ways to achieve outcomes. They are 100% psychologically</a:t>
            </a:r>
          </a:p>
          <a:p>
            <a:pPr marL="0" indent="0">
              <a:buNone/>
            </a:pPr>
            <a:r>
              <a:rPr lang="en-US" dirty="0">
                <a:solidFill>
                  <a:schemeClr val="accent6">
                    <a:lumMod val="50000"/>
                  </a:schemeClr>
                </a:solidFill>
              </a:rPr>
              <a:t>committed to their work.  </a:t>
            </a:r>
            <a:r>
              <a:rPr lang="en-US" dirty="0" smtClean="0">
                <a:solidFill>
                  <a:schemeClr val="accent6">
                    <a:lumMod val="50000"/>
                  </a:schemeClr>
                </a:solidFill>
              </a:rPr>
              <a:t>They </a:t>
            </a:r>
            <a:r>
              <a:rPr lang="en-US" dirty="0">
                <a:solidFill>
                  <a:schemeClr val="accent6">
                    <a:lumMod val="50000"/>
                  </a:schemeClr>
                </a:solidFill>
              </a:rPr>
              <a:t>are the </a:t>
            </a:r>
            <a:r>
              <a:rPr lang="en-US" dirty="0" smtClean="0">
                <a:solidFill>
                  <a:schemeClr val="accent6">
                    <a:lumMod val="50000"/>
                  </a:schemeClr>
                </a:solidFill>
              </a:rPr>
              <a:t>people in the organization </a:t>
            </a:r>
            <a:r>
              <a:rPr lang="en-US" dirty="0">
                <a:solidFill>
                  <a:schemeClr val="accent6">
                    <a:lumMod val="50000"/>
                  </a:schemeClr>
                </a:solidFill>
              </a:rPr>
              <a:t>who create new customers.</a:t>
            </a:r>
          </a:p>
          <a:p>
            <a:endParaRPr lang="en-US" dirty="0"/>
          </a:p>
        </p:txBody>
      </p:sp>
      <p:sp>
        <p:nvSpPr>
          <p:cNvPr id="8" name="Text Placeholder 7"/>
          <p:cNvSpPr>
            <a:spLocks noGrp="1"/>
          </p:cNvSpPr>
          <p:nvPr>
            <p:ph type="body" sz="quarter" idx="3"/>
          </p:nvPr>
        </p:nvSpPr>
        <p:spPr/>
        <p:txBody>
          <a:bodyPr/>
          <a:lstStyle/>
          <a:p>
            <a:r>
              <a:rPr lang="en-US" dirty="0" smtClean="0">
                <a:solidFill>
                  <a:schemeClr val="accent6">
                    <a:lumMod val="75000"/>
                  </a:schemeClr>
                </a:solidFill>
              </a:rPr>
              <a:t>Not Engaged</a:t>
            </a:r>
            <a:endParaRPr lang="en-US" dirty="0">
              <a:solidFill>
                <a:schemeClr val="accent6">
                  <a:lumMod val="75000"/>
                </a:schemeClr>
              </a:solidFill>
            </a:endParaRPr>
          </a:p>
        </p:txBody>
      </p:sp>
      <p:sp>
        <p:nvSpPr>
          <p:cNvPr id="9" name="Content Placeholder 8"/>
          <p:cNvSpPr>
            <a:spLocks noGrp="1"/>
          </p:cNvSpPr>
          <p:nvPr>
            <p:ph sz="quarter" idx="4"/>
          </p:nvPr>
        </p:nvSpPr>
        <p:spPr/>
        <p:txBody>
          <a:bodyPr>
            <a:normAutofit fontScale="62500" lnSpcReduction="20000"/>
          </a:bodyPr>
          <a:lstStyle/>
          <a:p>
            <a:pPr marL="0" indent="0">
              <a:buNone/>
            </a:pPr>
            <a:r>
              <a:rPr lang="en-US" b="1" dirty="0">
                <a:solidFill>
                  <a:schemeClr val="accent6">
                    <a:lumMod val="75000"/>
                  </a:schemeClr>
                </a:solidFill>
              </a:rPr>
              <a:t>Not engaged </a:t>
            </a:r>
            <a:r>
              <a:rPr lang="en-US" dirty="0">
                <a:solidFill>
                  <a:schemeClr val="accent6">
                    <a:lumMod val="75000"/>
                  </a:schemeClr>
                </a:solidFill>
              </a:rPr>
              <a:t>workers can be difficult to spot: They </a:t>
            </a:r>
            <a:r>
              <a:rPr lang="en-US" dirty="0" smtClean="0">
                <a:solidFill>
                  <a:schemeClr val="accent6">
                    <a:lumMod val="75000"/>
                  </a:schemeClr>
                </a:solidFill>
              </a:rPr>
              <a:t>are not </a:t>
            </a:r>
            <a:r>
              <a:rPr lang="en-US" dirty="0">
                <a:solidFill>
                  <a:schemeClr val="accent6">
                    <a:lumMod val="75000"/>
                  </a:schemeClr>
                </a:solidFill>
              </a:rPr>
              <a:t>hostile or disruptive. They show up and put time, but not energy or passion into their work. They show little or no concern about customers, productivity, profitability, waste, safety, mission and purpose of the teams, or developing customers. They are thinking about</a:t>
            </a:r>
          </a:p>
          <a:p>
            <a:pPr marL="0" indent="0">
              <a:buNone/>
            </a:pPr>
            <a:r>
              <a:rPr lang="en-US" dirty="0">
                <a:solidFill>
                  <a:schemeClr val="accent6">
                    <a:lumMod val="75000"/>
                  </a:schemeClr>
                </a:solidFill>
              </a:rPr>
              <a:t>lunch or their next break. They are essentially “</a:t>
            </a:r>
            <a:r>
              <a:rPr lang="en-US" dirty="0" smtClean="0">
                <a:solidFill>
                  <a:schemeClr val="accent6">
                    <a:lumMod val="75000"/>
                  </a:schemeClr>
                </a:solidFill>
              </a:rPr>
              <a:t>checked out</a:t>
            </a:r>
            <a:r>
              <a:rPr lang="en-US" dirty="0">
                <a:solidFill>
                  <a:schemeClr val="accent6">
                    <a:lumMod val="75000"/>
                  </a:schemeClr>
                </a:solidFill>
              </a:rPr>
              <a:t>.” Surprisingly, these people are not only a part of </a:t>
            </a:r>
            <a:r>
              <a:rPr lang="en-US" dirty="0" smtClean="0">
                <a:solidFill>
                  <a:schemeClr val="accent6">
                    <a:lumMod val="75000"/>
                  </a:schemeClr>
                </a:solidFill>
              </a:rPr>
              <a:t>your professional staff, </a:t>
            </a:r>
            <a:r>
              <a:rPr lang="en-US" dirty="0">
                <a:solidFill>
                  <a:schemeClr val="accent6">
                    <a:lumMod val="75000"/>
                  </a:schemeClr>
                </a:solidFill>
              </a:rPr>
              <a:t>but they are also sitting on your executive committee</a:t>
            </a:r>
            <a:r>
              <a:rPr lang="en-US" dirty="0" smtClean="0">
                <a:solidFill>
                  <a:schemeClr val="accent6">
                    <a:lumMod val="75000"/>
                  </a:schemeClr>
                </a:solidFill>
              </a:rPr>
              <a:t>.</a:t>
            </a:r>
          </a:p>
          <a:p>
            <a:pPr marL="0" indent="0">
              <a:buNone/>
            </a:pPr>
            <a:endParaRPr lang="en-US" dirty="0" smtClean="0"/>
          </a:p>
          <a:p>
            <a:pPr marL="0" indent="0">
              <a:buNone/>
            </a:pPr>
            <a:r>
              <a:rPr lang="en-US" b="1" dirty="0">
                <a:solidFill>
                  <a:srgbClr val="FF0000"/>
                </a:solidFill>
              </a:rPr>
              <a:t>Actively Disengaged </a:t>
            </a:r>
            <a:r>
              <a:rPr lang="en-US" dirty="0">
                <a:solidFill>
                  <a:srgbClr val="FF0000"/>
                </a:solidFill>
              </a:rPr>
              <a:t>employees aren’t just unhappy at work; they’re busy acting out their unhappiness. Every day, these workers undermine what their engaged coworkers accomplish.</a:t>
            </a:r>
          </a:p>
          <a:p>
            <a:pPr marL="0" indent="0">
              <a:buNone/>
            </a:pPr>
            <a:endParaRPr lang="en-US" dirty="0"/>
          </a:p>
          <a:p>
            <a:endParaRPr lang="en-US" dirty="0"/>
          </a:p>
        </p:txBody>
      </p:sp>
    </p:spTree>
    <p:extLst>
      <p:ext uri="{BB962C8B-B14F-4D97-AF65-F5344CB8AC3E}">
        <p14:creationId xmlns:p14="http://schemas.microsoft.com/office/powerpoint/2010/main" val="3623680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Gallup</a:t>
            </a:r>
            <a:r>
              <a:rPr lang="en-US" dirty="0" smtClean="0"/>
              <a:t> </a:t>
            </a:r>
            <a:endParaRPr lang="en-US" dirty="0"/>
          </a:p>
        </p:txBody>
      </p:sp>
      <p:sp>
        <p:nvSpPr>
          <p:cNvPr id="3" name="Content Placeholder 2"/>
          <p:cNvSpPr>
            <a:spLocks noGrp="1"/>
          </p:cNvSpPr>
          <p:nvPr>
            <p:ph idx="1"/>
          </p:nvPr>
        </p:nvSpPr>
        <p:spPr/>
        <p:txBody>
          <a:bodyPr/>
          <a:lstStyle/>
          <a:p>
            <a:r>
              <a:rPr lang="en-US" dirty="0">
                <a:solidFill>
                  <a:schemeClr val="accent6">
                    <a:lumMod val="50000"/>
                  </a:schemeClr>
                </a:solidFill>
              </a:rPr>
              <a:t>Worldwide, only </a:t>
            </a:r>
            <a:r>
              <a:rPr lang="en-US" dirty="0" smtClean="0">
                <a:solidFill>
                  <a:schemeClr val="accent6">
                    <a:lumMod val="50000"/>
                  </a:schemeClr>
                </a:solidFill>
              </a:rPr>
              <a:t>30% of Employees </a:t>
            </a:r>
            <a:r>
              <a:rPr lang="en-US" dirty="0">
                <a:solidFill>
                  <a:schemeClr val="accent6">
                    <a:lumMod val="50000"/>
                  </a:schemeClr>
                </a:solidFill>
              </a:rPr>
              <a:t>Are </a:t>
            </a:r>
            <a:r>
              <a:rPr lang="en-US" dirty="0" smtClean="0">
                <a:solidFill>
                  <a:schemeClr val="accent6">
                    <a:lumMod val="50000"/>
                  </a:schemeClr>
                </a:solidFill>
              </a:rPr>
              <a:t>Engaged at Work</a:t>
            </a:r>
          </a:p>
          <a:p>
            <a:endParaRPr lang="en-US" b="1" dirty="0">
              <a:solidFill>
                <a:schemeClr val="accent6">
                  <a:lumMod val="50000"/>
                </a:schemeClr>
              </a:solidFill>
            </a:endParaRPr>
          </a:p>
          <a:p>
            <a:r>
              <a:rPr lang="en-US" dirty="0">
                <a:solidFill>
                  <a:schemeClr val="accent6">
                    <a:lumMod val="50000"/>
                  </a:schemeClr>
                </a:solidFill>
              </a:rPr>
              <a:t>A</a:t>
            </a:r>
            <a:r>
              <a:rPr lang="en-US" dirty="0" smtClean="0">
                <a:solidFill>
                  <a:schemeClr val="accent6">
                    <a:lumMod val="50000"/>
                  </a:schemeClr>
                </a:solidFill>
              </a:rPr>
              <a:t>ctively </a:t>
            </a:r>
            <a:r>
              <a:rPr lang="en-US" dirty="0">
                <a:solidFill>
                  <a:schemeClr val="accent6">
                    <a:lumMod val="50000"/>
                  </a:schemeClr>
                </a:solidFill>
              </a:rPr>
              <a:t>disengaged employees outnumber engaged </a:t>
            </a:r>
            <a:r>
              <a:rPr lang="en-US" dirty="0" smtClean="0">
                <a:solidFill>
                  <a:schemeClr val="accent6">
                    <a:lumMod val="50000"/>
                  </a:schemeClr>
                </a:solidFill>
              </a:rPr>
              <a:t>employees </a:t>
            </a:r>
            <a:r>
              <a:rPr lang="en-US" dirty="0">
                <a:solidFill>
                  <a:schemeClr val="accent6">
                    <a:lumMod val="50000"/>
                  </a:schemeClr>
                </a:solidFill>
              </a:rPr>
              <a:t>by nearly </a:t>
            </a:r>
            <a:r>
              <a:rPr lang="en-US" b="1" dirty="0" smtClean="0">
                <a:solidFill>
                  <a:schemeClr val="accent6">
                    <a:lumMod val="50000"/>
                  </a:schemeClr>
                </a:solidFill>
              </a:rPr>
              <a:t>2-to-1</a:t>
            </a:r>
            <a:endParaRPr lang="en-US" dirty="0">
              <a:solidFill>
                <a:schemeClr val="accent6">
                  <a:lumMod val="50000"/>
                </a:schemeClr>
              </a:solidFill>
            </a:endParaRPr>
          </a:p>
          <a:p>
            <a:endParaRPr lang="en-US" b="1" dirty="0" smtClean="0"/>
          </a:p>
          <a:p>
            <a:endParaRPr lang="en-US" b="1" dirty="0"/>
          </a:p>
          <a:p>
            <a:endParaRPr lang="en-US" b="1" dirty="0" smtClean="0"/>
          </a:p>
          <a:p>
            <a:endParaRPr lang="en-US" b="1" dirty="0" smtClean="0"/>
          </a:p>
        </p:txBody>
      </p:sp>
    </p:spTree>
    <p:extLst>
      <p:ext uri="{BB962C8B-B14F-4D97-AF65-F5344CB8AC3E}">
        <p14:creationId xmlns:p14="http://schemas.microsoft.com/office/powerpoint/2010/main" val="324025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smtClean="0">
                <a:solidFill>
                  <a:schemeClr val="accent6">
                    <a:lumMod val="75000"/>
                  </a:schemeClr>
                </a:solidFill>
              </a:rPr>
              <a:t>WHY</a:t>
            </a:r>
            <a:r>
              <a:rPr lang="en-US" dirty="0" smtClean="0">
                <a:solidFill>
                  <a:schemeClr val="accent6">
                    <a:lumMod val="75000"/>
                  </a:schemeClr>
                </a:solidFill>
              </a:rPr>
              <a:t> do we want</a:t>
            </a:r>
            <a:endParaRPr lang="en-US" dirty="0">
              <a:solidFill>
                <a:schemeClr val="accent6">
                  <a:lumMod val="75000"/>
                </a:schemeClr>
              </a:solidFill>
            </a:endParaRPr>
          </a:p>
        </p:txBody>
      </p:sp>
      <p:sp>
        <p:nvSpPr>
          <p:cNvPr id="6" name="Subtitle 5"/>
          <p:cNvSpPr>
            <a:spLocks noGrp="1"/>
          </p:cNvSpPr>
          <p:nvPr>
            <p:ph type="subTitle" idx="1"/>
          </p:nvPr>
        </p:nvSpPr>
        <p:spPr/>
        <p:txBody>
          <a:bodyPr>
            <a:normAutofit/>
          </a:bodyPr>
          <a:lstStyle/>
          <a:p>
            <a:r>
              <a:rPr lang="en-US" sz="4000" b="1" dirty="0" smtClean="0">
                <a:solidFill>
                  <a:schemeClr val="accent6">
                    <a:lumMod val="50000"/>
                  </a:schemeClr>
                </a:solidFill>
              </a:rPr>
              <a:t>EMPLOYEE ENGAGEMENT?</a:t>
            </a:r>
            <a:endParaRPr lang="en-US" sz="4000" b="1" dirty="0">
              <a:solidFill>
                <a:schemeClr val="accent6">
                  <a:lumMod val="50000"/>
                </a:schemeClr>
              </a:solidFill>
            </a:endParaRPr>
          </a:p>
        </p:txBody>
      </p:sp>
    </p:spTree>
    <p:extLst>
      <p:ext uri="{BB962C8B-B14F-4D97-AF65-F5344CB8AC3E}">
        <p14:creationId xmlns:p14="http://schemas.microsoft.com/office/powerpoint/2010/main" val="1661244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Employee Engagement</a:t>
            </a:r>
            <a:endParaRPr lang="en-US" b="1" dirty="0">
              <a:solidFill>
                <a:schemeClr val="accent6">
                  <a:lumMod val="75000"/>
                </a:schemeClr>
              </a:solidFill>
            </a:endParaRPr>
          </a:p>
        </p:txBody>
      </p:sp>
      <p:sp>
        <p:nvSpPr>
          <p:cNvPr id="3" name="Content Placeholder 2"/>
          <p:cNvSpPr>
            <a:spLocks noGrp="1"/>
          </p:cNvSpPr>
          <p:nvPr>
            <p:ph sz="half" idx="1"/>
          </p:nvPr>
        </p:nvSpPr>
        <p:spPr>
          <a:xfrm>
            <a:off x="457200" y="2209800"/>
            <a:ext cx="8458200" cy="4525963"/>
          </a:xfrm>
        </p:spPr>
        <p:txBody>
          <a:bodyPr>
            <a:normAutofit/>
          </a:bodyPr>
          <a:lstStyle/>
          <a:p>
            <a:pPr marL="0" indent="0" algn="ctr">
              <a:buNone/>
            </a:pPr>
            <a:r>
              <a:rPr lang="en-US" sz="3600" b="1" dirty="0">
                <a:solidFill>
                  <a:schemeClr val="accent6">
                    <a:lumMod val="50000"/>
                  </a:schemeClr>
                </a:solidFill>
              </a:rPr>
              <a:t>S</a:t>
            </a:r>
            <a:r>
              <a:rPr lang="en-US" sz="3600" b="1" dirty="0" smtClean="0">
                <a:solidFill>
                  <a:schemeClr val="accent6">
                    <a:lumMod val="50000"/>
                  </a:schemeClr>
                </a:solidFill>
              </a:rPr>
              <a:t>erious </a:t>
            </a:r>
            <a:r>
              <a:rPr lang="en-US" sz="3600" b="1" dirty="0">
                <a:solidFill>
                  <a:schemeClr val="accent6">
                    <a:lumMod val="50000"/>
                  </a:schemeClr>
                </a:solidFill>
              </a:rPr>
              <a:t>risks associated with not having EE</a:t>
            </a:r>
          </a:p>
          <a:p>
            <a:r>
              <a:rPr lang="en-US" sz="2400" b="1" dirty="0">
                <a:solidFill>
                  <a:schemeClr val="accent6">
                    <a:lumMod val="50000"/>
                  </a:schemeClr>
                </a:solidFill>
              </a:rPr>
              <a:t>Decreased customer satisfaction</a:t>
            </a:r>
          </a:p>
          <a:p>
            <a:r>
              <a:rPr lang="en-US" sz="2400" b="1" dirty="0">
                <a:solidFill>
                  <a:schemeClr val="accent6">
                    <a:lumMod val="50000"/>
                  </a:schemeClr>
                </a:solidFill>
              </a:rPr>
              <a:t>Poor performance on crucial tasks</a:t>
            </a:r>
          </a:p>
          <a:p>
            <a:r>
              <a:rPr lang="en-US" sz="2400" b="1" dirty="0">
                <a:solidFill>
                  <a:schemeClr val="accent6">
                    <a:lumMod val="50000"/>
                  </a:schemeClr>
                </a:solidFill>
              </a:rPr>
              <a:t>Increased cost of doing business</a:t>
            </a:r>
          </a:p>
          <a:p>
            <a:r>
              <a:rPr lang="en-US" sz="2400" b="1" dirty="0">
                <a:solidFill>
                  <a:schemeClr val="accent6">
                    <a:lumMod val="50000"/>
                  </a:schemeClr>
                </a:solidFill>
              </a:rPr>
              <a:t>Disengaged workers can actually turn other workers against the organization</a:t>
            </a:r>
          </a:p>
          <a:p>
            <a:r>
              <a:rPr lang="en-US" sz="2400" b="1" dirty="0">
                <a:solidFill>
                  <a:schemeClr val="accent6">
                    <a:lumMod val="50000"/>
                  </a:schemeClr>
                </a:solidFill>
              </a:rPr>
              <a:t>H</a:t>
            </a:r>
            <a:r>
              <a:rPr lang="en-US" sz="2400" b="1" dirty="0" smtClean="0">
                <a:solidFill>
                  <a:schemeClr val="accent6">
                    <a:lumMod val="50000"/>
                  </a:schemeClr>
                </a:solidFill>
              </a:rPr>
              <a:t>igher </a:t>
            </a:r>
            <a:r>
              <a:rPr lang="en-US" sz="2400" b="1" dirty="0">
                <a:solidFill>
                  <a:schemeClr val="accent6">
                    <a:lumMod val="50000"/>
                  </a:schemeClr>
                </a:solidFill>
              </a:rPr>
              <a:t>turnover </a:t>
            </a:r>
            <a:r>
              <a:rPr lang="en-US" sz="2400" b="1" dirty="0" smtClean="0">
                <a:solidFill>
                  <a:schemeClr val="accent6">
                    <a:lumMod val="50000"/>
                  </a:schemeClr>
                </a:solidFill>
              </a:rPr>
              <a:t>rates</a:t>
            </a:r>
          </a:p>
          <a:p>
            <a:r>
              <a:rPr lang="en-US" sz="2400" b="1" dirty="0" smtClean="0">
                <a:solidFill>
                  <a:schemeClr val="accent6">
                    <a:lumMod val="50000"/>
                  </a:schemeClr>
                </a:solidFill>
              </a:rPr>
              <a:t>Disengaged workers monopolize managers time</a:t>
            </a:r>
          </a:p>
          <a:p>
            <a:r>
              <a:rPr lang="en-US" sz="2400" b="1" dirty="0" smtClean="0">
                <a:solidFill>
                  <a:schemeClr val="accent6">
                    <a:lumMod val="50000"/>
                  </a:schemeClr>
                </a:solidFill>
              </a:rPr>
              <a:t>More on the job accidents</a:t>
            </a:r>
          </a:p>
          <a:p>
            <a:endParaRPr lang="en-US" b="1" dirty="0">
              <a:solidFill>
                <a:schemeClr val="accent6">
                  <a:lumMod val="50000"/>
                </a:schemeClr>
              </a:solidFill>
            </a:endParaRPr>
          </a:p>
          <a:p>
            <a:pPr marL="0" indent="0" algn="ctr">
              <a:buNone/>
            </a:pPr>
            <a:endParaRPr lang="en-US" sz="4000" b="1" dirty="0">
              <a:solidFill>
                <a:srgbClr val="FF0000"/>
              </a:solidFill>
            </a:endParaRPr>
          </a:p>
        </p:txBody>
      </p:sp>
      <p:sp>
        <p:nvSpPr>
          <p:cNvPr id="6" name="TextBox 5"/>
          <p:cNvSpPr txBox="1"/>
          <p:nvPr/>
        </p:nvSpPr>
        <p:spPr>
          <a:xfrm rot="21004127">
            <a:off x="237330" y="1268913"/>
            <a:ext cx="4671920" cy="707886"/>
          </a:xfrm>
          <a:prstGeom prst="rect">
            <a:avLst/>
          </a:prstGeom>
          <a:noFill/>
        </p:spPr>
        <p:txBody>
          <a:bodyPr wrap="none" rtlCol="0">
            <a:spAutoFit/>
          </a:bodyPr>
          <a:lstStyle/>
          <a:p>
            <a:r>
              <a:rPr lang="en-US" sz="4000" b="1" dirty="0">
                <a:solidFill>
                  <a:srgbClr val="00B050"/>
                </a:solidFill>
              </a:rPr>
              <a:t>Why Do </a:t>
            </a:r>
            <a:r>
              <a:rPr lang="en-US" sz="4000" b="1" dirty="0" smtClean="0">
                <a:solidFill>
                  <a:srgbClr val="00B050"/>
                </a:solidFill>
              </a:rPr>
              <a:t>we </a:t>
            </a:r>
            <a:r>
              <a:rPr lang="en-US" sz="4000" b="1" dirty="0">
                <a:solidFill>
                  <a:srgbClr val="00B050"/>
                </a:solidFill>
              </a:rPr>
              <a:t>want EE?</a:t>
            </a:r>
          </a:p>
        </p:txBody>
      </p:sp>
    </p:spTree>
    <p:extLst>
      <p:ext uri="{BB962C8B-B14F-4D97-AF65-F5344CB8AC3E}">
        <p14:creationId xmlns:p14="http://schemas.microsoft.com/office/powerpoint/2010/main" val="448424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7558</TotalTime>
  <Words>1587</Words>
  <Application>Microsoft Office PowerPoint</Application>
  <PresentationFormat>On-screen Show (4:3)</PresentationFormat>
  <Paragraphs>262</Paragraphs>
  <Slides>41</Slides>
  <Notes>39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ENGAGING THE FUTURE OF VOCATIONAL REHABILITATION 2015 </vt:lpstr>
      <vt:lpstr>Employee Engagement</vt:lpstr>
      <vt:lpstr>What is: Employee Engagement</vt:lpstr>
      <vt:lpstr>Employee Engagement</vt:lpstr>
      <vt:lpstr>Employee Engagement</vt:lpstr>
      <vt:lpstr>Three Categories of Workers</vt:lpstr>
      <vt:lpstr>Gallup </vt:lpstr>
      <vt:lpstr>WHY do we want</vt:lpstr>
      <vt:lpstr>Employee Engagement</vt:lpstr>
      <vt:lpstr>Benefits of Having an Engaged Staff</vt:lpstr>
      <vt:lpstr>Employee Engagement</vt:lpstr>
      <vt:lpstr>Employee Engagement</vt:lpstr>
      <vt:lpstr>Mission</vt:lpstr>
      <vt:lpstr>Employee Engagement</vt:lpstr>
      <vt:lpstr>GREAT ORGANIZATIONS</vt:lpstr>
      <vt:lpstr>Great Leaders</vt:lpstr>
      <vt:lpstr>PowerPoint Presentation</vt:lpstr>
      <vt:lpstr>Employee Engagement</vt:lpstr>
      <vt:lpstr>Communication</vt:lpstr>
      <vt:lpstr>Communication</vt:lpstr>
      <vt:lpstr>PowerPoint Presentation</vt:lpstr>
      <vt:lpstr>Feedback</vt:lpstr>
      <vt:lpstr>Employee Engagement</vt:lpstr>
      <vt:lpstr>PowerPoint Presentation</vt:lpstr>
      <vt:lpstr>PowerPoint Presentation</vt:lpstr>
      <vt:lpstr>Luckily</vt:lpstr>
      <vt:lpstr>Reward with Recognition</vt:lpstr>
      <vt:lpstr>Employee Engagement</vt:lpstr>
      <vt:lpstr>Employee Engagement</vt:lpstr>
      <vt:lpstr>Recruit</vt:lpstr>
      <vt:lpstr>Recruit the right managers </vt:lpstr>
      <vt:lpstr>Recruit</vt:lpstr>
      <vt:lpstr>Employee Engagement</vt:lpstr>
      <vt:lpstr>Measurement</vt:lpstr>
      <vt:lpstr>EE Survey of VR Staff</vt:lpstr>
      <vt:lpstr>2008 Overall Engagement</vt:lpstr>
      <vt:lpstr>2014 Overall Engagement</vt:lpstr>
      <vt:lpstr>Interesting Findings 2008</vt:lpstr>
      <vt:lpstr>Interesting Findings 2014</vt:lpstr>
      <vt:lpstr>Beyond the Survey </vt:lpstr>
      <vt:lpstr>PowerPoint Presentation</vt:lpstr>
    </vt:vector>
  </TitlesOfParts>
  <Company>DESE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ENGAGEMENT</dc:title>
  <dc:creator>Wilson, Karen</dc:creator>
  <cp:lastModifiedBy>Wilson, Karen</cp:lastModifiedBy>
  <cp:revision>324</cp:revision>
  <cp:lastPrinted>2015-02-05T18:34:15Z</cp:lastPrinted>
  <dcterms:created xsi:type="dcterms:W3CDTF">2013-11-29T15:20:10Z</dcterms:created>
  <dcterms:modified xsi:type="dcterms:W3CDTF">2015-08-06T19:05:44Z</dcterms:modified>
</cp:coreProperties>
</file>