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1" r:id="rId1"/>
    <p:sldMasterId id="2147483663" r:id="rId2"/>
  </p:sldMasterIdLst>
  <p:notesMasterIdLst>
    <p:notesMasterId r:id="rId61"/>
  </p:notesMasterIdLst>
  <p:handoutMasterIdLst>
    <p:handoutMasterId r:id="rId62"/>
  </p:handoutMasterIdLst>
  <p:sldIdLst>
    <p:sldId id="257" r:id="rId3"/>
    <p:sldId id="326" r:id="rId4"/>
    <p:sldId id="327" r:id="rId5"/>
    <p:sldId id="328" r:id="rId6"/>
    <p:sldId id="286" r:id="rId7"/>
    <p:sldId id="352" r:id="rId8"/>
    <p:sldId id="353" r:id="rId9"/>
    <p:sldId id="354" r:id="rId10"/>
    <p:sldId id="355" r:id="rId11"/>
    <p:sldId id="356" r:id="rId12"/>
    <p:sldId id="357" r:id="rId13"/>
    <p:sldId id="358" r:id="rId14"/>
    <p:sldId id="359" r:id="rId15"/>
    <p:sldId id="360" r:id="rId16"/>
    <p:sldId id="361" r:id="rId17"/>
    <p:sldId id="362" r:id="rId18"/>
    <p:sldId id="363" r:id="rId19"/>
    <p:sldId id="385" r:id="rId20"/>
    <p:sldId id="384" r:id="rId21"/>
    <p:sldId id="364" r:id="rId22"/>
    <p:sldId id="365" r:id="rId23"/>
    <p:sldId id="366" r:id="rId24"/>
    <p:sldId id="367" r:id="rId25"/>
    <p:sldId id="368" r:id="rId26"/>
    <p:sldId id="369" r:id="rId27"/>
    <p:sldId id="370" r:id="rId28"/>
    <p:sldId id="371" r:id="rId29"/>
    <p:sldId id="372" r:id="rId30"/>
    <p:sldId id="373" r:id="rId31"/>
    <p:sldId id="374" r:id="rId32"/>
    <p:sldId id="375" r:id="rId33"/>
    <p:sldId id="376" r:id="rId34"/>
    <p:sldId id="377" r:id="rId35"/>
    <p:sldId id="383" r:id="rId36"/>
    <p:sldId id="379" r:id="rId37"/>
    <p:sldId id="380" r:id="rId38"/>
    <p:sldId id="330" r:id="rId39"/>
    <p:sldId id="321" r:id="rId40"/>
    <p:sldId id="322" r:id="rId41"/>
    <p:sldId id="323" r:id="rId42"/>
    <p:sldId id="324" r:id="rId43"/>
    <p:sldId id="325" r:id="rId44"/>
    <p:sldId id="331" r:id="rId45"/>
    <p:sldId id="334" r:id="rId46"/>
    <p:sldId id="344" r:id="rId47"/>
    <p:sldId id="345" r:id="rId48"/>
    <p:sldId id="350" r:id="rId49"/>
    <p:sldId id="332" r:id="rId50"/>
    <p:sldId id="333" r:id="rId51"/>
    <p:sldId id="340" r:id="rId52"/>
    <p:sldId id="343" r:id="rId53"/>
    <p:sldId id="339" r:id="rId54"/>
    <p:sldId id="338" r:id="rId55"/>
    <p:sldId id="346" r:id="rId56"/>
    <p:sldId id="347" r:id="rId57"/>
    <p:sldId id="348" r:id="rId58"/>
    <p:sldId id="349" r:id="rId59"/>
    <p:sldId id="382"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D5E3C3"/>
    <a:srgbClr val="66FFCC"/>
    <a:srgbClr val="99FF99"/>
    <a:srgbClr val="033825"/>
    <a:srgbClr val="0048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3804" autoAdjust="0"/>
  </p:normalViewPr>
  <p:slideViewPr>
    <p:cSldViewPr>
      <p:cViewPr>
        <p:scale>
          <a:sx n="23" d="100"/>
          <a:sy n="23" d="100"/>
        </p:scale>
        <p:origin x="-860" y="-4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a:defRPr/>
            </a:pPr>
            <a:fld id="{920EBADA-1384-F74D-BA19-BD5EE76AAEFC}" type="datetimeFigureOut">
              <a:rPr lang="en-US"/>
              <a:pPr>
                <a:defRPr/>
              </a:pPr>
              <a:t>9/20/2016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3743AA6E-422C-3146-936F-0B25BF0631ED}" type="slidenum">
              <a:rPr lang="en-US"/>
              <a:pPr>
                <a:defRPr/>
              </a:pPr>
              <a:t>‹#›</a:t>
            </a:fld>
            <a:endParaRPr lang="en-US" dirty="0"/>
          </a:p>
        </p:txBody>
      </p:sp>
    </p:spTree>
    <p:extLst>
      <p:ext uri="{BB962C8B-B14F-4D97-AF65-F5344CB8AC3E}">
        <p14:creationId xmlns:p14="http://schemas.microsoft.com/office/powerpoint/2010/main" val="2160445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charset="0"/>
                <a:cs typeface="+mn-cs"/>
              </a:defRPr>
            </a:lvl1pPr>
          </a:lstStyle>
          <a:p>
            <a:pPr>
              <a:defRPr/>
            </a:pPr>
            <a:fld id="{59F4D3E1-7725-974E-967E-3600958F46F6}" type="datetimeFigureOut">
              <a:rPr lang="en-US"/>
              <a:pPr>
                <a:defRPr/>
              </a:pPr>
              <a:t>9/20/2016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charset="0"/>
                <a:cs typeface="+mn-cs"/>
              </a:defRPr>
            </a:lvl1pPr>
          </a:lstStyle>
          <a:p>
            <a:pPr>
              <a:defRPr/>
            </a:pPr>
            <a:fld id="{6D0744BA-51B8-DB48-942A-99C470B8B50E}" type="slidenum">
              <a:rPr lang="en-US"/>
              <a:pPr>
                <a:defRPr/>
              </a:pPr>
              <a:t>‹#›</a:t>
            </a:fld>
            <a:endParaRPr lang="en-US" dirty="0"/>
          </a:p>
        </p:txBody>
      </p:sp>
    </p:spTree>
    <p:extLst>
      <p:ext uri="{BB962C8B-B14F-4D97-AF65-F5344CB8AC3E}">
        <p14:creationId xmlns:p14="http://schemas.microsoft.com/office/powerpoint/2010/main" val="1387461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1</a:t>
            </a:fld>
            <a:endParaRPr lang="en-US" dirty="0"/>
          </a:p>
        </p:txBody>
      </p:sp>
    </p:spTree>
    <p:extLst>
      <p:ext uri="{BB962C8B-B14F-4D97-AF65-F5344CB8AC3E}">
        <p14:creationId xmlns:p14="http://schemas.microsoft.com/office/powerpoint/2010/main" val="2467582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3003089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728303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535226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575710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004520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53744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830348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864932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224328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352064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2</a:t>
            </a:fld>
            <a:endParaRPr lang="en-US" dirty="0"/>
          </a:p>
        </p:txBody>
      </p:sp>
    </p:spTree>
    <p:extLst>
      <p:ext uri="{BB962C8B-B14F-4D97-AF65-F5344CB8AC3E}">
        <p14:creationId xmlns:p14="http://schemas.microsoft.com/office/powerpoint/2010/main" val="16368855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607828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7391414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2875142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25655304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5137322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29534906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20926443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39652370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2499550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3909316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3</a:t>
            </a:fld>
            <a:endParaRPr lang="en-US" dirty="0"/>
          </a:p>
        </p:txBody>
      </p:sp>
    </p:spTree>
    <p:extLst>
      <p:ext uri="{BB962C8B-B14F-4D97-AF65-F5344CB8AC3E}">
        <p14:creationId xmlns:p14="http://schemas.microsoft.com/office/powerpoint/2010/main" val="40398937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15153556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20647612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CDD74-2604-6540-964F-C41ADA674512}" type="slidenum">
              <a:rPr lang="en-US">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27950567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45</a:t>
            </a:fld>
            <a:endParaRPr lang="en-US" dirty="0"/>
          </a:p>
        </p:txBody>
      </p:sp>
    </p:spTree>
    <p:extLst>
      <p:ext uri="{BB962C8B-B14F-4D97-AF65-F5344CB8AC3E}">
        <p14:creationId xmlns:p14="http://schemas.microsoft.com/office/powerpoint/2010/main" val="38446499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46</a:t>
            </a:fld>
            <a:endParaRPr lang="en-US" dirty="0"/>
          </a:p>
        </p:txBody>
      </p:sp>
    </p:spTree>
    <p:extLst>
      <p:ext uri="{BB962C8B-B14F-4D97-AF65-F5344CB8AC3E}">
        <p14:creationId xmlns:p14="http://schemas.microsoft.com/office/powerpoint/2010/main" val="3944430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47</a:t>
            </a:fld>
            <a:endParaRPr lang="en-US" dirty="0"/>
          </a:p>
        </p:txBody>
      </p:sp>
    </p:spTree>
    <p:extLst>
      <p:ext uri="{BB962C8B-B14F-4D97-AF65-F5344CB8AC3E}">
        <p14:creationId xmlns:p14="http://schemas.microsoft.com/office/powerpoint/2010/main" val="29446863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49</a:t>
            </a:fld>
            <a:endParaRPr lang="en-US" dirty="0"/>
          </a:p>
        </p:txBody>
      </p:sp>
    </p:spTree>
    <p:extLst>
      <p:ext uri="{BB962C8B-B14F-4D97-AF65-F5344CB8AC3E}">
        <p14:creationId xmlns:p14="http://schemas.microsoft.com/office/powerpoint/2010/main" val="28847169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50</a:t>
            </a:fld>
            <a:endParaRPr lang="en-US" dirty="0"/>
          </a:p>
        </p:txBody>
      </p:sp>
    </p:spTree>
    <p:extLst>
      <p:ext uri="{BB962C8B-B14F-4D97-AF65-F5344CB8AC3E}">
        <p14:creationId xmlns:p14="http://schemas.microsoft.com/office/powerpoint/2010/main" val="4447603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53</a:t>
            </a:fld>
            <a:endParaRPr lang="en-US" dirty="0"/>
          </a:p>
        </p:txBody>
      </p:sp>
    </p:spTree>
    <p:extLst>
      <p:ext uri="{BB962C8B-B14F-4D97-AF65-F5344CB8AC3E}">
        <p14:creationId xmlns:p14="http://schemas.microsoft.com/office/powerpoint/2010/main" val="5227771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54</a:t>
            </a:fld>
            <a:endParaRPr lang="en-US" dirty="0"/>
          </a:p>
        </p:txBody>
      </p:sp>
    </p:spTree>
    <p:extLst>
      <p:ext uri="{BB962C8B-B14F-4D97-AF65-F5344CB8AC3E}">
        <p14:creationId xmlns:p14="http://schemas.microsoft.com/office/powerpoint/2010/main" val="2761791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4</a:t>
            </a:fld>
            <a:endParaRPr lang="en-US" dirty="0"/>
          </a:p>
        </p:txBody>
      </p:sp>
    </p:spTree>
    <p:extLst>
      <p:ext uri="{BB962C8B-B14F-4D97-AF65-F5344CB8AC3E}">
        <p14:creationId xmlns:p14="http://schemas.microsoft.com/office/powerpoint/2010/main" val="12921640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55</a:t>
            </a:fld>
            <a:endParaRPr lang="en-US" dirty="0"/>
          </a:p>
        </p:txBody>
      </p:sp>
    </p:spTree>
    <p:extLst>
      <p:ext uri="{BB962C8B-B14F-4D97-AF65-F5344CB8AC3E}">
        <p14:creationId xmlns:p14="http://schemas.microsoft.com/office/powerpoint/2010/main" val="2831918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56</a:t>
            </a:fld>
            <a:endParaRPr lang="en-US" dirty="0"/>
          </a:p>
        </p:txBody>
      </p:sp>
    </p:spTree>
    <p:extLst>
      <p:ext uri="{BB962C8B-B14F-4D97-AF65-F5344CB8AC3E}">
        <p14:creationId xmlns:p14="http://schemas.microsoft.com/office/powerpoint/2010/main" val="34890809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57</a:t>
            </a:fld>
            <a:endParaRPr lang="en-US" dirty="0"/>
          </a:p>
        </p:txBody>
      </p:sp>
    </p:spTree>
    <p:extLst>
      <p:ext uri="{BB962C8B-B14F-4D97-AF65-F5344CB8AC3E}">
        <p14:creationId xmlns:p14="http://schemas.microsoft.com/office/powerpoint/2010/main" val="440142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58</a:t>
            </a:fld>
            <a:endParaRPr lang="en-US" dirty="0"/>
          </a:p>
        </p:txBody>
      </p:sp>
    </p:spTree>
    <p:extLst>
      <p:ext uri="{BB962C8B-B14F-4D97-AF65-F5344CB8AC3E}">
        <p14:creationId xmlns:p14="http://schemas.microsoft.com/office/powerpoint/2010/main" val="3661187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0744BA-51B8-DB48-942A-99C470B8B50E}" type="slidenum">
              <a:rPr lang="en-US" smtClean="0"/>
              <a:pPr>
                <a:defRPr/>
              </a:pPr>
              <a:t>5</a:t>
            </a:fld>
            <a:endParaRPr lang="en-US" dirty="0"/>
          </a:p>
        </p:txBody>
      </p:sp>
    </p:spTree>
    <p:extLst>
      <p:ext uri="{BB962C8B-B14F-4D97-AF65-F5344CB8AC3E}">
        <p14:creationId xmlns:p14="http://schemas.microsoft.com/office/powerpoint/2010/main" val="3171424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672699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651228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715114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4366BB-638C-49E4-9D71-D827E963B74B}" type="slidenum">
              <a:rPr lang="en-US">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239594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p:cNvSpPr>
            <a:spLocks noGrp="1"/>
          </p:cNvSpPr>
          <p:nvPr>
            <p:ph type="title"/>
          </p:nvPr>
        </p:nvSpPr>
        <p:spPr>
          <a:xfrm>
            <a:off x="683811" y="1151931"/>
            <a:ext cx="8228413" cy="1538883"/>
          </a:xfrm>
        </p:spPr>
        <p:txBody>
          <a:bodyPr>
            <a:normAutofit/>
          </a:bodyPr>
          <a:lstStyle>
            <a:lvl1pPr>
              <a:defRPr/>
            </a:lvl1pPr>
          </a:lstStyle>
          <a:p>
            <a:r>
              <a:rPr lang="en-US" smtClean="0"/>
              <a:t>Click to edit Master title style</a:t>
            </a:r>
            <a:endParaRPr lang="en-US" dirty="0"/>
          </a:p>
        </p:txBody>
      </p:sp>
      <p:sp>
        <p:nvSpPr>
          <p:cNvPr id="15" name="Subtitle"/>
          <p:cNvSpPr>
            <a:spLocks noGrp="1"/>
          </p:cNvSpPr>
          <p:nvPr>
            <p:ph type="body" sz="quarter" idx="16"/>
          </p:nvPr>
        </p:nvSpPr>
        <p:spPr>
          <a:xfrm>
            <a:off x="684213" y="2935288"/>
            <a:ext cx="8228012" cy="1263650"/>
          </a:xfrm>
        </p:spPr>
        <p:txBody>
          <a:bodyPr/>
          <a:lstStyle/>
          <a:p>
            <a:pPr lvl="0"/>
            <a:r>
              <a:rPr lang="en-US" smtClean="0"/>
              <a:t>Click to edit Master text styles</a:t>
            </a:r>
          </a:p>
        </p:txBody>
      </p:sp>
      <p:sp>
        <p:nvSpPr>
          <p:cNvPr id="13" name="Text Placeholder"/>
          <p:cNvSpPr>
            <a:spLocks noGrp="1"/>
          </p:cNvSpPr>
          <p:nvPr>
            <p:ph type="body" sz="quarter" idx="15" hasCustomPrompt="1"/>
          </p:nvPr>
        </p:nvSpPr>
        <p:spPr>
          <a:xfrm>
            <a:off x="684213" y="4427538"/>
            <a:ext cx="8228012" cy="904875"/>
          </a:xfrm>
        </p:spPr>
        <p:txBody>
          <a:bodyPr/>
          <a:lstStyle>
            <a:lvl2pPr>
              <a:defRPr/>
            </a:lvl2pPr>
            <a:lvl3pPr>
              <a:defRPr/>
            </a:lvl3pPr>
          </a:lstStyle>
          <a:p>
            <a:pPr lvl="1"/>
            <a:r>
              <a:rPr lang="en-US" dirty="0" smtClean="0"/>
              <a:t>Name</a:t>
            </a:r>
          </a:p>
          <a:p>
            <a:pPr lvl="2"/>
            <a:r>
              <a:rPr lang="en-US" dirty="0" smtClean="0"/>
              <a:t>Position</a:t>
            </a:r>
            <a:endParaRPr lang="en-US" dirty="0"/>
          </a:p>
        </p:txBody>
      </p:sp>
    </p:spTree>
    <p:extLst>
      <p:ext uri="{BB962C8B-B14F-4D97-AF65-F5344CB8AC3E}">
        <p14:creationId xmlns:p14="http://schemas.microsoft.com/office/powerpoint/2010/main" val="11575825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pPr>
              <a:defRPr/>
            </a:pPr>
            <a:fld id="{C33B3C17-D851-2645-8BC4-7621AD1A6F41}" type="slidenum">
              <a:rPr lang="en-US"/>
              <a:pPr>
                <a:defRPr/>
              </a:pPr>
              <a:t>‹#›</a:t>
            </a:fld>
            <a:endParaRPr lang="en-US" dirty="0"/>
          </a:p>
        </p:txBody>
      </p:sp>
    </p:spTree>
    <p:extLst>
      <p:ext uri="{BB962C8B-B14F-4D97-AF65-F5344CB8AC3E}">
        <p14:creationId xmlns:p14="http://schemas.microsoft.com/office/powerpoint/2010/main" val="2074705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pPr>
              <a:defRPr/>
            </a:pPr>
            <a:fld id="{EB0B73DD-0E33-1B44-94C1-A3F9107BE4A8}" type="slidenum">
              <a:rPr lang="en-US" smtClean="0"/>
              <a:pPr>
                <a:defRPr/>
              </a:pPr>
              <a:t>‹#›</a:t>
            </a:fld>
            <a:endParaRPr lang="en-US" dirty="0"/>
          </a:p>
        </p:txBody>
      </p:sp>
    </p:spTree>
    <p:extLst>
      <p:ext uri="{BB962C8B-B14F-4D97-AF65-F5344CB8AC3E}">
        <p14:creationId xmlns:p14="http://schemas.microsoft.com/office/powerpoint/2010/main" val="140343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pPr>
              <a:defRPr/>
            </a:pPr>
            <a:fld id="{0AC89125-BDF8-3B46-A7DA-B98BF2207E28}" type="slidenum">
              <a:rPr lang="en-US"/>
              <a:pPr>
                <a:defRPr/>
              </a:pPr>
              <a:t>‹#›</a:t>
            </a:fld>
            <a:endParaRPr lang="en-US" dirty="0"/>
          </a:p>
        </p:txBody>
      </p:sp>
    </p:spTree>
    <p:extLst>
      <p:ext uri="{BB962C8B-B14F-4D97-AF65-F5344CB8AC3E}">
        <p14:creationId xmlns:p14="http://schemas.microsoft.com/office/powerpoint/2010/main" val="423650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p:txBody>
          <a:bodyPr/>
          <a:lstStyle>
            <a:lvl1pPr>
              <a:defRPr/>
            </a:lvl1pPr>
          </a:lstStyle>
          <a:p>
            <a:pPr>
              <a:defRPr/>
            </a:pPr>
            <a:fld id="{8F65A477-2286-FE41-8F5E-5BF5E7FE2F99}" type="slidenum">
              <a:rPr lang="en-US"/>
              <a:pPr>
                <a:defRPr/>
              </a:pPr>
              <a:t>‹#›</a:t>
            </a:fld>
            <a:endParaRPr lang="en-US" dirty="0"/>
          </a:p>
        </p:txBody>
      </p:sp>
    </p:spTree>
    <p:extLst>
      <p:ext uri="{BB962C8B-B14F-4D97-AF65-F5344CB8AC3E}">
        <p14:creationId xmlns:p14="http://schemas.microsoft.com/office/powerpoint/2010/main" val="3943528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12"/>
          </p:nvPr>
        </p:nvSpPr>
        <p:spPr/>
        <p:txBody>
          <a:bodyPr/>
          <a:lstStyle>
            <a:lvl1pPr>
              <a:defRPr/>
            </a:lvl1pPr>
          </a:lstStyle>
          <a:p>
            <a:pPr>
              <a:defRPr/>
            </a:pPr>
            <a:fld id="{DC12B2BA-1AF5-F74D-8847-AA75F872B238}" type="slidenum">
              <a:rPr lang="en-US"/>
              <a:pPr>
                <a:defRPr/>
              </a:pPr>
              <a:t>‹#›</a:t>
            </a:fld>
            <a:endParaRPr lang="en-US" dirty="0"/>
          </a:p>
        </p:txBody>
      </p:sp>
    </p:spTree>
    <p:extLst>
      <p:ext uri="{BB962C8B-B14F-4D97-AF65-F5344CB8AC3E}">
        <p14:creationId xmlns:p14="http://schemas.microsoft.com/office/powerpoint/2010/main" val="392244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2"/>
          </p:nvPr>
        </p:nvSpPr>
        <p:spPr/>
        <p:txBody>
          <a:bodyPr/>
          <a:lstStyle>
            <a:lvl1pPr>
              <a:defRPr/>
            </a:lvl1pPr>
          </a:lstStyle>
          <a:p>
            <a:pPr>
              <a:defRPr/>
            </a:pPr>
            <a:fld id="{A476C1D3-47E9-354A-9E8B-0A18570CEF28}" type="slidenum">
              <a:rPr lang="en-US"/>
              <a:pPr>
                <a:defRPr/>
              </a:pPr>
              <a:t>‹#›</a:t>
            </a:fld>
            <a:endParaRPr lang="en-US" dirty="0"/>
          </a:p>
        </p:txBody>
      </p:sp>
    </p:spTree>
    <p:extLst>
      <p:ext uri="{BB962C8B-B14F-4D97-AF65-F5344CB8AC3E}">
        <p14:creationId xmlns:p14="http://schemas.microsoft.com/office/powerpoint/2010/main" val="1245478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pPr>
              <a:defRPr/>
            </a:pPr>
            <a:fld id="{4FAB75A9-2767-AC48-B08C-8F82D6992AF0}" type="slidenum">
              <a:rPr lang="en-US"/>
              <a:pPr>
                <a:defRPr/>
              </a:pPr>
              <a:t>‹#›</a:t>
            </a:fld>
            <a:endParaRPr lang="en-US" dirty="0"/>
          </a:p>
        </p:txBody>
      </p:sp>
    </p:spTree>
    <p:extLst>
      <p:ext uri="{BB962C8B-B14F-4D97-AF65-F5344CB8AC3E}">
        <p14:creationId xmlns:p14="http://schemas.microsoft.com/office/powerpoint/2010/main" val="140775451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1" name="Title"/>
          <p:cNvSpPr>
            <a:spLocks noGrp="1"/>
          </p:cNvSpPr>
          <p:nvPr>
            <p:ph type="title"/>
          </p:nvPr>
        </p:nvSpPr>
        <p:spPr bwMode="gray">
          <a:xfrm>
            <a:off x="683811" y="1151931"/>
            <a:ext cx="8228417" cy="153888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smtClean="0"/>
              <a:t>Click to edit Master title style</a:t>
            </a:r>
            <a:endParaRPr lang="en-US" dirty="0" smtClean="0"/>
          </a:p>
        </p:txBody>
      </p:sp>
      <p:sp>
        <p:nvSpPr>
          <p:cNvPr id="2052" name="Text"/>
          <p:cNvSpPr>
            <a:spLocks noGrp="1"/>
          </p:cNvSpPr>
          <p:nvPr>
            <p:ph type="body" idx="1"/>
          </p:nvPr>
        </p:nvSpPr>
        <p:spPr bwMode="gray">
          <a:xfrm>
            <a:off x="683893" y="2935823"/>
            <a:ext cx="8228331" cy="1646605"/>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 name="Date Placeholder 1"/>
          <p:cNvSpPr>
            <a:spLocks noGrp="1"/>
          </p:cNvSpPr>
          <p:nvPr>
            <p:ph type="dt" sz="half" idx="2"/>
          </p:nvPr>
        </p:nvSpPr>
        <p:spPr bwMode="gray">
          <a:xfrm>
            <a:off x="6419849" y="6046887"/>
            <a:ext cx="2492375" cy="153888"/>
          </a:xfrm>
          <a:prstGeom prst="rect">
            <a:avLst/>
          </a:prstGeom>
        </p:spPr>
        <p:txBody>
          <a:bodyPr vert="horz" lIns="0" tIns="0" rIns="0" bIns="0" rtlCol="0" anchor="ctr">
            <a:spAutoFit/>
          </a:bodyPr>
          <a:lstStyle>
            <a:lvl1pPr algn="r">
              <a:defRPr sz="1000">
                <a:solidFill>
                  <a:schemeClr val="tx2">
                    <a:lumMod val="75000"/>
                  </a:schemeClr>
                </a:solidFill>
              </a:defRPr>
            </a:lvl1pPr>
          </a:lstStyle>
          <a:p>
            <a:endParaRPr lang="en-US" dirty="0"/>
          </a:p>
        </p:txBody>
      </p:sp>
      <p:sp>
        <p:nvSpPr>
          <p:cNvPr id="6" name="Rectangle 5"/>
          <p:cNvSpPr/>
          <p:nvPr userDrawn="1"/>
        </p:nvSpPr>
        <p:spPr>
          <a:xfrm>
            <a:off x="0" y="5715000"/>
            <a:ext cx="91440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6631102"/>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5000" b="1" kern="1200">
          <a:solidFill>
            <a:schemeClr val="bg1"/>
          </a:solidFill>
          <a:latin typeface="+mj-lt"/>
          <a:ea typeface="+mj-ea"/>
          <a:cs typeface="+mj-cs"/>
        </a:defRPr>
      </a:lvl1pPr>
      <a:lvl2pPr algn="l" rtl="0" eaLnBrk="1" fontAlgn="base" hangingPunct="1">
        <a:spcBef>
          <a:spcPct val="0"/>
        </a:spcBef>
        <a:spcAft>
          <a:spcPct val="0"/>
        </a:spcAft>
        <a:defRPr sz="2800">
          <a:solidFill>
            <a:schemeClr val="tx1"/>
          </a:solidFill>
          <a:latin typeface="Franklin Gothic Demi" pitchFamily="34" charset="0"/>
        </a:defRPr>
      </a:lvl2pPr>
      <a:lvl3pPr algn="l" rtl="0" eaLnBrk="1" fontAlgn="base" hangingPunct="1">
        <a:spcBef>
          <a:spcPct val="0"/>
        </a:spcBef>
        <a:spcAft>
          <a:spcPct val="0"/>
        </a:spcAft>
        <a:defRPr sz="2800">
          <a:solidFill>
            <a:schemeClr val="tx1"/>
          </a:solidFill>
          <a:latin typeface="Franklin Gothic Demi" pitchFamily="34" charset="0"/>
        </a:defRPr>
      </a:lvl3pPr>
      <a:lvl4pPr algn="l" rtl="0" eaLnBrk="1" fontAlgn="base" hangingPunct="1">
        <a:spcBef>
          <a:spcPct val="0"/>
        </a:spcBef>
        <a:spcAft>
          <a:spcPct val="0"/>
        </a:spcAft>
        <a:defRPr sz="2800">
          <a:solidFill>
            <a:schemeClr val="tx1"/>
          </a:solidFill>
          <a:latin typeface="Franklin Gothic Demi" pitchFamily="34" charset="0"/>
        </a:defRPr>
      </a:lvl4pPr>
      <a:lvl5pPr algn="l" rtl="0" eaLnBrk="1" fontAlgn="base" hangingPunct="1">
        <a:spcBef>
          <a:spcPct val="0"/>
        </a:spcBef>
        <a:spcAft>
          <a:spcPct val="0"/>
        </a:spcAft>
        <a:defRPr sz="2800">
          <a:solidFill>
            <a:schemeClr val="tx1"/>
          </a:solidFill>
          <a:latin typeface="Franklin Gothic Demi" pitchFamily="34" charset="0"/>
        </a:defRPr>
      </a:lvl5pPr>
      <a:lvl6pPr marL="457200" algn="l" rtl="0" eaLnBrk="1" fontAlgn="base" hangingPunct="1">
        <a:spcBef>
          <a:spcPct val="0"/>
        </a:spcBef>
        <a:spcAft>
          <a:spcPct val="0"/>
        </a:spcAft>
        <a:defRPr sz="2800">
          <a:solidFill>
            <a:schemeClr val="tx1"/>
          </a:solidFill>
          <a:latin typeface="Franklin Gothic Demi" pitchFamily="34" charset="0"/>
        </a:defRPr>
      </a:lvl6pPr>
      <a:lvl7pPr marL="914400" algn="l" rtl="0" eaLnBrk="1" fontAlgn="base" hangingPunct="1">
        <a:spcBef>
          <a:spcPct val="0"/>
        </a:spcBef>
        <a:spcAft>
          <a:spcPct val="0"/>
        </a:spcAft>
        <a:defRPr sz="2800">
          <a:solidFill>
            <a:schemeClr val="tx1"/>
          </a:solidFill>
          <a:latin typeface="Franklin Gothic Demi" pitchFamily="34" charset="0"/>
        </a:defRPr>
      </a:lvl7pPr>
      <a:lvl8pPr marL="1371600" algn="l" rtl="0" eaLnBrk="1" fontAlgn="base" hangingPunct="1">
        <a:spcBef>
          <a:spcPct val="0"/>
        </a:spcBef>
        <a:spcAft>
          <a:spcPct val="0"/>
        </a:spcAft>
        <a:defRPr sz="2800">
          <a:solidFill>
            <a:schemeClr val="tx1"/>
          </a:solidFill>
          <a:latin typeface="Franklin Gothic Demi" pitchFamily="34" charset="0"/>
        </a:defRPr>
      </a:lvl8pPr>
      <a:lvl9pPr marL="1828800" algn="l" rtl="0" eaLnBrk="1" fontAlgn="base" hangingPunct="1">
        <a:spcBef>
          <a:spcPct val="0"/>
        </a:spcBef>
        <a:spcAft>
          <a:spcPct val="0"/>
        </a:spcAft>
        <a:defRPr sz="2800">
          <a:solidFill>
            <a:schemeClr val="tx1"/>
          </a:solidFill>
          <a:latin typeface="Franklin Gothic Demi" pitchFamily="34" charset="0"/>
        </a:defRPr>
      </a:lvl9pPr>
    </p:titleStyle>
    <p:bodyStyle>
      <a:lvl1pPr indent="0" algn="l" rtl="0" eaLnBrk="1" fontAlgn="base" hangingPunct="1">
        <a:spcBef>
          <a:spcPts val="600"/>
        </a:spcBef>
        <a:spcAft>
          <a:spcPct val="0"/>
        </a:spcAft>
        <a:defRPr sz="3200" kern="1200">
          <a:solidFill>
            <a:schemeClr val="bg2">
              <a:lumMod val="75000"/>
            </a:schemeClr>
          </a:solidFill>
          <a:latin typeface="+mn-lt"/>
          <a:ea typeface="+mn-ea"/>
          <a:cs typeface="Arial" pitchFamily="34" charset="0"/>
        </a:defRPr>
      </a:lvl1pPr>
      <a:lvl2pPr marL="0" indent="0" algn="l" rtl="0" eaLnBrk="1" fontAlgn="base" hangingPunct="1">
        <a:spcBef>
          <a:spcPts val="600"/>
        </a:spcBef>
        <a:spcAft>
          <a:spcPct val="0"/>
        </a:spcAft>
        <a:defRPr sz="2400" kern="1200">
          <a:solidFill>
            <a:schemeClr val="bg1"/>
          </a:solidFill>
          <a:latin typeface="+mn-lt"/>
          <a:ea typeface="+mn-ea"/>
          <a:cs typeface="Arial" pitchFamily="34" charset="0"/>
        </a:defRPr>
      </a:lvl2pPr>
      <a:lvl3pPr marL="0" indent="0" algn="l" rtl="0" eaLnBrk="1" fontAlgn="base" hangingPunct="1">
        <a:spcBef>
          <a:spcPts val="600"/>
        </a:spcBef>
        <a:spcAft>
          <a:spcPct val="0"/>
        </a:spcAft>
        <a:defRPr sz="2000" kern="1200">
          <a:solidFill>
            <a:schemeClr val="bg1"/>
          </a:solidFill>
          <a:latin typeface="+mn-lt"/>
          <a:ea typeface="+mn-ea"/>
          <a:cs typeface="Arial" pitchFamily="34" charset="0"/>
        </a:defRPr>
      </a:lvl3pPr>
      <a:lvl4pPr marL="0" indent="0" algn="l" rtl="0" eaLnBrk="1" fontAlgn="base" hangingPunct="1">
        <a:spcBef>
          <a:spcPts val="600"/>
        </a:spcBef>
        <a:spcAft>
          <a:spcPct val="0"/>
        </a:spcAft>
        <a:defRPr sz="1600" kern="1200">
          <a:solidFill>
            <a:schemeClr val="bg1"/>
          </a:solidFill>
          <a:latin typeface="+mn-lt"/>
          <a:ea typeface="+mn-ea"/>
          <a:cs typeface="+mn-cs"/>
        </a:defRPr>
      </a:lvl4pPr>
      <a:lvl5pPr marL="2057400" indent="-228600" algn="l" rtl="0" eaLnBrk="1" fontAlgn="base" hangingPunct="1">
        <a:spcBef>
          <a:spcPct val="20000"/>
        </a:spcBef>
        <a:spcAft>
          <a:spcPct val="0"/>
        </a:spcAf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05200" y="6400800"/>
            <a:ext cx="2133600" cy="245402"/>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chemeClr val="tx1"/>
                </a:solidFill>
                <a:latin typeface="+mj-lt"/>
                <a:cs typeface="+mn-cs"/>
              </a:defRPr>
            </a:lvl1pPr>
          </a:lstStyle>
          <a:p>
            <a:pPr>
              <a:defRPr/>
            </a:pPr>
            <a:fld id="{F28106AA-BFFB-6142-8F50-D829B2846085}" type="slidenum">
              <a:rPr lang="en-US" smtClean="0"/>
              <a:pPr>
                <a:defRPr/>
              </a:pPr>
              <a:t>‹#›</a:t>
            </a:fld>
            <a:endParaRPr lang="en-US" dirty="0"/>
          </a:p>
        </p:txBody>
      </p:sp>
      <p:sp>
        <p:nvSpPr>
          <p:cNvPr id="2" name="Rectangle 1"/>
          <p:cNvSpPr/>
          <p:nvPr userDrawn="1"/>
        </p:nvSpPr>
        <p:spPr bwMode="auto">
          <a:xfrm>
            <a:off x="0" y="0"/>
            <a:ext cx="9144000" cy="2286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8" name="Rectangle 7"/>
          <p:cNvSpPr/>
          <p:nvPr userDrawn="1"/>
        </p:nvSpPr>
        <p:spPr bwMode="auto">
          <a:xfrm>
            <a:off x="0" y="6646202"/>
            <a:ext cx="9144000" cy="2286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Lst>
  <p:hf hdr="0" ftr="0" dt="0"/>
  <p:txStyles>
    <p:titleStyle>
      <a:lvl1pPr algn="ctr" rtl="0" eaLnBrk="0" fontAlgn="base" hangingPunct="0">
        <a:spcBef>
          <a:spcPct val="0"/>
        </a:spcBef>
        <a:spcAft>
          <a:spcPct val="0"/>
        </a:spcAft>
        <a:defRPr sz="4000" b="1">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Font typeface="Arial" charset="0"/>
        <a:buChar char="•"/>
        <a:defRPr sz="1800">
          <a:solidFill>
            <a:schemeClr val="tx1"/>
          </a:solidFill>
          <a:latin typeface="+mn-lt"/>
          <a:ea typeface="ＭＳ Ｐゴシック" charset="0"/>
        </a:defRPr>
      </a:lvl3pPr>
      <a:lvl4pPr marL="1600200" indent="-228600" algn="l" rtl="0" eaLnBrk="0" fontAlgn="base" hangingPunct="0">
        <a:spcBef>
          <a:spcPct val="20000"/>
        </a:spcBef>
        <a:spcAft>
          <a:spcPct val="0"/>
        </a:spcAft>
        <a:buFont typeface="Arial" charset="0"/>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Font typeface="Arial" charset="0"/>
        <a:buChar char="»"/>
        <a:defRPr sz="1400">
          <a:solidFill>
            <a:schemeClr val="tx1"/>
          </a:solidFill>
          <a:latin typeface="+mn-lt"/>
          <a:ea typeface="ＭＳ Ｐゴシック" charset="0"/>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dx.doi.org/10.1186/1748-5908-8-7"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slide" Target="slide29.xml"/><Relationship Id="rId4" Type="http://schemas.openxmlformats.org/officeDocument/2006/relationships/slide" Target="slide26.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slide" Target="slide29.xml"/><Relationship Id="rId4" Type="http://schemas.openxmlformats.org/officeDocument/2006/relationships/slide" Target="slide26.xml"/></Relationships>
</file>

<file path=ppt/slides/_rels/slide2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slide" Target="slide29.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slide" Target="slide29.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slide" Target="slide29.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slide" Target="slide29.xml"/><Relationship Id="rId4" Type="http://schemas.openxmlformats.org/officeDocument/2006/relationships/slide" Target="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slide" Target="slide29.xml"/><Relationship Id="rId4" Type="http://schemas.openxmlformats.org/officeDocument/2006/relationships/slide" Target="slide26.xml"/></Relationships>
</file>

<file path=ppt/slides/_rels/slide2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slide" Target="slide29.xml"/><Relationship Id="rId4" Type="http://schemas.openxmlformats.org/officeDocument/2006/relationships/slide" Target="slide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slide" Target="slide29.xml"/><Relationship Id="rId4" Type="http://schemas.openxmlformats.org/officeDocument/2006/relationships/slide" Target="slide26.xml"/></Relationships>
</file>

<file path=ppt/slides/_rels/slide31.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mailto:ccai@air.org" TargetMode="External"/><Relationship Id="rId7" Type="http://schemas.openxmlformats.org/officeDocument/2006/relationships/hyperlink" Target="mailto:Kirsten.Rowe@dars.virginia.gov" TargetMode="External"/><Relationship Id="rId2" Type="http://schemas.openxmlformats.org/officeDocument/2006/relationships/notesSlide" Target="../notesSlides/notesSlide43.xml"/><Relationship Id="rId1" Type="http://schemas.openxmlformats.org/officeDocument/2006/relationships/slideLayout" Target="../slideLayouts/slideLayout3.xml"/><Relationship Id="rId6" Type="http://schemas.openxmlformats.org/officeDocument/2006/relationships/hyperlink" Target="mailto:bpark@air.org" TargetMode="External"/><Relationship Id="rId5" Type="http://schemas.openxmlformats.org/officeDocument/2006/relationships/hyperlink" Target="mailto:rwillimas@air.org" TargetMode="External"/><Relationship Id="rId4" Type="http://schemas.openxmlformats.org/officeDocument/2006/relationships/hyperlink" Target="mailto:myin@air.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3811" y="990600"/>
            <a:ext cx="8228413" cy="1293812"/>
          </a:xfrm>
        </p:spPr>
        <p:txBody>
          <a:bodyPr>
            <a:noAutofit/>
          </a:bodyPr>
          <a:lstStyle/>
          <a:p>
            <a:pPr>
              <a:lnSpc>
                <a:spcPct val="90000"/>
              </a:lnSpc>
              <a:defRPr/>
            </a:pPr>
            <a:r>
              <a:rPr lang="en-US" sz="3600" dirty="0">
                <a:solidFill>
                  <a:schemeClr val="tx1"/>
                </a:solidFill>
                <a:latin typeface="Arial" charset="0"/>
                <a:cs typeface="Arial" charset="0"/>
              </a:rPr>
              <a:t>Changing World, Unchanging Principles: Evaluation of Complex </a:t>
            </a:r>
            <a:r>
              <a:rPr lang="en-US" sz="3600" dirty="0" smtClean="0">
                <a:solidFill>
                  <a:schemeClr val="tx1"/>
                </a:solidFill>
                <a:latin typeface="Arial" charset="0"/>
                <a:cs typeface="Arial" charset="0"/>
              </a:rPr>
              <a:t>VR Initiatives</a:t>
            </a:r>
            <a:endParaRPr lang="en-US" sz="3200" dirty="0">
              <a:solidFill>
                <a:schemeClr val="tx1"/>
              </a:solidFill>
            </a:endParaRPr>
          </a:p>
        </p:txBody>
      </p:sp>
      <p:sp>
        <p:nvSpPr>
          <p:cNvPr id="7" name="Text Placeholder 6"/>
          <p:cNvSpPr>
            <a:spLocks noGrp="1"/>
          </p:cNvSpPr>
          <p:nvPr>
            <p:ph type="body" sz="quarter" idx="16"/>
          </p:nvPr>
        </p:nvSpPr>
        <p:spPr>
          <a:xfrm>
            <a:off x="684213" y="2743200"/>
            <a:ext cx="8228012" cy="1225550"/>
          </a:xfrm>
        </p:spPr>
        <p:txBody>
          <a:bodyPr/>
          <a:lstStyle/>
          <a:p>
            <a:r>
              <a:rPr lang="en-US" dirty="0">
                <a:solidFill>
                  <a:schemeClr val="tx1"/>
                </a:solidFill>
                <a:latin typeface="Arial" charset="0"/>
                <a:cs typeface="Arial" charset="0"/>
              </a:rPr>
              <a:t>9th Annual Summit on Performance Management in Vocational Rehabilitation</a:t>
            </a:r>
            <a:endParaRPr lang="en-US" dirty="0">
              <a:solidFill>
                <a:schemeClr val="tx1"/>
              </a:solidFill>
            </a:endParaRPr>
          </a:p>
        </p:txBody>
      </p:sp>
      <p:sp>
        <p:nvSpPr>
          <p:cNvPr id="6" name="Text Placeholder 5"/>
          <p:cNvSpPr>
            <a:spLocks noGrp="1"/>
          </p:cNvSpPr>
          <p:nvPr>
            <p:ph type="body" sz="quarter" idx="15"/>
          </p:nvPr>
        </p:nvSpPr>
        <p:spPr/>
        <p:txBody>
          <a:bodyPr>
            <a:normAutofit/>
          </a:bodyPr>
          <a:lstStyle/>
          <a:p>
            <a:r>
              <a:rPr lang="en-US" sz="2800" dirty="0">
                <a:solidFill>
                  <a:schemeClr val="tx1"/>
                </a:solidFill>
                <a:latin typeface="Arial" charset="0"/>
                <a:cs typeface="Arial" charset="0"/>
              </a:rPr>
              <a:t>September 8, 2016</a:t>
            </a:r>
            <a:br>
              <a:rPr lang="en-US" sz="2800" dirty="0">
                <a:solidFill>
                  <a:schemeClr val="tx1"/>
                </a:solidFill>
                <a:latin typeface="Arial" charset="0"/>
                <a:cs typeface="Arial" charset="0"/>
              </a:rPr>
            </a:br>
            <a:r>
              <a:rPr lang="en-US" sz="2800" dirty="0">
                <a:solidFill>
                  <a:schemeClr val="tx1"/>
                </a:solidFill>
                <a:latin typeface="Arial" charset="0"/>
                <a:cs typeface="Arial" charset="0"/>
              </a:rPr>
              <a:t>Richmond, VA</a:t>
            </a:r>
            <a:endParaRPr lang="en-US" sz="2800" dirty="0">
              <a:solidFill>
                <a:schemeClr val="tx1"/>
              </a:solidFill>
            </a:endParaRPr>
          </a:p>
        </p:txBody>
      </p:sp>
      <p:pic>
        <p:nvPicPr>
          <p:cNvPr id="1027" name="Picture 2" descr="DARS logo-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537213" y="5761939"/>
            <a:ext cx="3361363" cy="682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39525" y="5903137"/>
            <a:ext cx="1367074" cy="54130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RL Intervention</a:t>
            </a:r>
            <a:endParaRPr lang="en-US" sz="3600" dirty="0"/>
          </a:p>
        </p:txBody>
      </p:sp>
      <p:sp>
        <p:nvSpPr>
          <p:cNvPr id="3" name="Content Placeholder 2"/>
          <p:cNvSpPr>
            <a:spLocks noGrp="1"/>
          </p:cNvSpPr>
          <p:nvPr>
            <p:ph idx="1"/>
          </p:nvPr>
        </p:nvSpPr>
        <p:spPr/>
        <p:txBody>
          <a:bodyPr/>
          <a:lstStyle/>
          <a:p>
            <a:r>
              <a:rPr lang="en-US" dirty="0" smtClean="0"/>
              <a:t>Recruit VR supervisors and business consultants to serve as RLs for their staff and organizations</a:t>
            </a:r>
          </a:p>
          <a:p>
            <a:r>
              <a:rPr lang="en-US" dirty="0" smtClean="0"/>
              <a:t>RLs will participate in training, including:</a:t>
            </a:r>
          </a:p>
          <a:p>
            <a:pPr lvl="1"/>
            <a:r>
              <a:rPr lang="en-US" dirty="0" smtClean="0"/>
              <a:t>Plain language evidence summaries from prioritized scoping reviews</a:t>
            </a:r>
          </a:p>
          <a:p>
            <a:pPr lvl="1"/>
            <a:r>
              <a:rPr lang="en-US" dirty="0" smtClean="0"/>
              <a:t>A webcast reviewing the results of the scoping review and how the results relate to practice, facilitated by a technical working group (TWG)</a:t>
            </a:r>
          </a:p>
          <a:p>
            <a:pPr lvl="1"/>
            <a:r>
              <a:rPr lang="en-US" dirty="0" smtClean="0"/>
              <a:t>Follow-up supports (monthly check-ins with KTER staff, online resources at KTER.org, listserv and TWG access)</a:t>
            </a:r>
          </a:p>
          <a:p>
            <a:pPr lvl="1"/>
            <a:endParaRPr lang="en-US" sz="2400" dirty="0" smtClean="0"/>
          </a:p>
          <a:p>
            <a:pPr lvl="1"/>
            <a:endParaRPr lang="en-US" sz="2400"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10</a:t>
            </a:fld>
            <a:endParaRPr lang="en-US" dirty="0"/>
          </a:p>
        </p:txBody>
      </p:sp>
    </p:spTree>
    <p:extLst>
      <p:ext uri="{BB962C8B-B14F-4D97-AF65-F5344CB8AC3E}">
        <p14:creationId xmlns:p14="http://schemas.microsoft.com/office/powerpoint/2010/main" val="1698408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RL Intervention</a:t>
            </a:r>
            <a:endParaRPr lang="en-US" sz="3600" dirty="0"/>
          </a:p>
        </p:txBody>
      </p:sp>
      <p:sp>
        <p:nvSpPr>
          <p:cNvPr id="3" name="Content Placeholder 2"/>
          <p:cNvSpPr>
            <a:spLocks noGrp="1"/>
          </p:cNvSpPr>
          <p:nvPr>
            <p:ph idx="1"/>
          </p:nvPr>
        </p:nvSpPr>
        <p:spPr/>
        <p:txBody>
          <a:bodyPr/>
          <a:lstStyle/>
          <a:p>
            <a:r>
              <a:rPr lang="en-US" dirty="0" smtClean="0"/>
              <a:t>Three tracks:</a:t>
            </a:r>
          </a:p>
          <a:p>
            <a:pPr marL="728663" lvl="1" indent="-385763">
              <a:buFont typeface="+mj-lt"/>
              <a:buAutoNum type="alphaUcPeriod"/>
            </a:pPr>
            <a:r>
              <a:rPr lang="en-US" dirty="0" smtClean="0"/>
              <a:t>Transition-aged youth</a:t>
            </a:r>
          </a:p>
          <a:p>
            <a:pPr marL="728663" lvl="1" indent="-385763">
              <a:buFont typeface="+mj-lt"/>
              <a:buAutoNum type="alphaUcPeriod"/>
            </a:pPr>
            <a:r>
              <a:rPr lang="en-US" dirty="0" smtClean="0"/>
              <a:t>Adults with autism</a:t>
            </a:r>
          </a:p>
          <a:p>
            <a:pPr marL="728663" lvl="1" indent="-385763">
              <a:buFont typeface="+mj-lt"/>
              <a:buAutoNum type="alphaUcPeriod"/>
            </a:pPr>
            <a:r>
              <a:rPr lang="en-US" dirty="0" smtClean="0"/>
              <a:t>Business-oriented needs</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11</a:t>
            </a:fld>
            <a:endParaRPr lang="en-US" dirty="0"/>
          </a:p>
        </p:txBody>
      </p:sp>
    </p:spTree>
    <p:extLst>
      <p:ext uri="{BB962C8B-B14F-4D97-AF65-F5344CB8AC3E}">
        <p14:creationId xmlns:p14="http://schemas.microsoft.com/office/powerpoint/2010/main" val="453857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Research Questions</a:t>
            </a:r>
            <a:endParaRPr lang="en-US" sz="3600" dirty="0"/>
          </a:p>
        </p:txBody>
      </p:sp>
      <p:sp>
        <p:nvSpPr>
          <p:cNvPr id="3" name="Content Placeholder 2"/>
          <p:cNvSpPr>
            <a:spLocks noGrp="1"/>
          </p:cNvSpPr>
          <p:nvPr>
            <p:ph idx="1"/>
          </p:nvPr>
        </p:nvSpPr>
        <p:spPr/>
        <p:txBody>
          <a:bodyPr>
            <a:normAutofit/>
          </a:bodyPr>
          <a:lstStyle/>
          <a:p>
            <a:r>
              <a:rPr lang="en-US" dirty="0" smtClean="0"/>
              <a:t>Tracks A and B:</a:t>
            </a:r>
          </a:p>
          <a:p>
            <a:pPr marL="728663" lvl="1" indent="-385763">
              <a:buFont typeface="+mj-lt"/>
              <a:buAutoNum type="arabicPeriod"/>
            </a:pPr>
            <a:r>
              <a:rPr lang="en-US" dirty="0" smtClean="0"/>
              <a:t>Do </a:t>
            </a:r>
            <a:r>
              <a:rPr lang="en-US" dirty="0"/>
              <a:t>RLs who receive research-based information experience greater awareness </a:t>
            </a:r>
            <a:r>
              <a:rPr lang="en-US" dirty="0" smtClean="0"/>
              <a:t>and knowledge </a:t>
            </a:r>
            <a:r>
              <a:rPr lang="en-US" dirty="0"/>
              <a:t>gains than those who receive research-based information through “business </a:t>
            </a:r>
            <a:r>
              <a:rPr lang="en-US" dirty="0" smtClean="0"/>
              <a:t>as usual?”</a:t>
            </a:r>
          </a:p>
          <a:p>
            <a:pPr marL="728663" lvl="1" indent="-385763">
              <a:buFont typeface="+mj-lt"/>
              <a:buAutoNum type="arabicPeriod"/>
            </a:pPr>
            <a:r>
              <a:rPr lang="en-US" dirty="0" smtClean="0"/>
              <a:t>Do </a:t>
            </a:r>
            <a:r>
              <a:rPr lang="en-US" dirty="0"/>
              <a:t>VR counselors who receive research-based mentoring from an RL experience </a:t>
            </a:r>
            <a:r>
              <a:rPr lang="en-US" dirty="0" smtClean="0"/>
              <a:t>greater awareness </a:t>
            </a:r>
            <a:r>
              <a:rPr lang="en-US" dirty="0"/>
              <a:t>and knowledge gains than those who receive information through “business </a:t>
            </a:r>
            <a:r>
              <a:rPr lang="en-US" dirty="0" smtClean="0"/>
              <a:t>as usual?”</a:t>
            </a:r>
          </a:p>
          <a:p>
            <a:pPr marL="728663" lvl="1" indent="-385763">
              <a:buFont typeface="+mj-lt"/>
              <a:buAutoNum type="arabicPeriod"/>
            </a:pPr>
            <a:r>
              <a:rPr lang="en-US" dirty="0" smtClean="0"/>
              <a:t>Do </a:t>
            </a:r>
            <a:r>
              <a:rPr lang="en-US" dirty="0"/>
              <a:t>consumers served by VR counselors who receive research-based mentoring from </a:t>
            </a:r>
            <a:r>
              <a:rPr lang="en-US" dirty="0" smtClean="0"/>
              <a:t>an RL </a:t>
            </a:r>
            <a:r>
              <a:rPr lang="en-US" dirty="0"/>
              <a:t>have improved labor market outcomes </a:t>
            </a:r>
            <a:r>
              <a:rPr lang="en-US" dirty="0" smtClean="0"/>
              <a:t>(e.g., greater </a:t>
            </a:r>
            <a:r>
              <a:rPr lang="en-US" dirty="0"/>
              <a:t>entry to competitive </a:t>
            </a:r>
            <a:r>
              <a:rPr lang="en-US" dirty="0" smtClean="0"/>
              <a:t>employment, higher </a:t>
            </a:r>
            <a:r>
              <a:rPr lang="en-US" dirty="0"/>
              <a:t>wages) than consumers served by VR counselors who receive information </a:t>
            </a:r>
            <a:r>
              <a:rPr lang="en-US" dirty="0" smtClean="0"/>
              <a:t>through “business </a:t>
            </a:r>
            <a:r>
              <a:rPr lang="en-US" dirty="0"/>
              <a:t>as </a:t>
            </a:r>
            <a:r>
              <a:rPr lang="en-US" dirty="0" smtClean="0"/>
              <a:t>usual?”</a:t>
            </a:r>
          </a:p>
          <a:p>
            <a:pPr marL="385763" indent="-385763">
              <a:buFont typeface="+mj-lt"/>
              <a:buAutoNum type="arabicPeriod"/>
            </a:pPr>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12</a:t>
            </a:fld>
            <a:endParaRPr lang="en-US" dirty="0"/>
          </a:p>
        </p:txBody>
      </p:sp>
    </p:spTree>
    <p:extLst>
      <p:ext uri="{BB962C8B-B14F-4D97-AF65-F5344CB8AC3E}">
        <p14:creationId xmlns:p14="http://schemas.microsoft.com/office/powerpoint/2010/main" val="3851771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Research Questions</a:t>
            </a:r>
            <a:endParaRPr lang="en-US" sz="3600" dirty="0"/>
          </a:p>
        </p:txBody>
      </p:sp>
      <p:sp>
        <p:nvSpPr>
          <p:cNvPr id="3" name="Content Placeholder 2"/>
          <p:cNvSpPr>
            <a:spLocks noGrp="1"/>
          </p:cNvSpPr>
          <p:nvPr>
            <p:ph idx="1"/>
          </p:nvPr>
        </p:nvSpPr>
        <p:spPr/>
        <p:txBody>
          <a:bodyPr>
            <a:normAutofit/>
          </a:bodyPr>
          <a:lstStyle/>
          <a:p>
            <a:r>
              <a:rPr lang="en-US" dirty="0" smtClean="0"/>
              <a:t>Track C:</a:t>
            </a:r>
          </a:p>
          <a:p>
            <a:pPr marL="728663" lvl="1" indent="-385763">
              <a:buFont typeface="+mj-lt"/>
              <a:buAutoNum type="arabicPeriod"/>
            </a:pPr>
            <a:r>
              <a:rPr lang="en-US" dirty="0"/>
              <a:t>Do business consultants who receive research-based information experience </a:t>
            </a:r>
            <a:r>
              <a:rPr lang="en-US" dirty="0" smtClean="0"/>
              <a:t>greater awareness </a:t>
            </a:r>
            <a:r>
              <a:rPr lang="en-US" dirty="0"/>
              <a:t>and knowledge gains than those who receive information through “business </a:t>
            </a:r>
            <a:r>
              <a:rPr lang="en-US" dirty="0" smtClean="0"/>
              <a:t>as usual?”</a:t>
            </a:r>
          </a:p>
          <a:p>
            <a:pPr marL="728663" lvl="1" indent="-385763">
              <a:buFont typeface="+mj-lt"/>
              <a:buAutoNum type="arabicPeriod"/>
            </a:pPr>
            <a:r>
              <a:rPr lang="en-US" dirty="0" smtClean="0"/>
              <a:t>Do </a:t>
            </a:r>
            <a:r>
              <a:rPr lang="en-US" dirty="0"/>
              <a:t>the businesses working with business consultants who receive </a:t>
            </a:r>
            <a:r>
              <a:rPr lang="en-US" dirty="0" smtClean="0"/>
              <a:t>research-based mentoring </a:t>
            </a:r>
            <a:r>
              <a:rPr lang="en-US" dirty="0"/>
              <a:t>report more usage of employment research findings in their practices (e.g</a:t>
            </a:r>
            <a:r>
              <a:rPr lang="en-US" dirty="0" smtClean="0"/>
              <a:t>., higher </a:t>
            </a:r>
            <a:r>
              <a:rPr lang="en-US" dirty="0"/>
              <a:t>probability of hiring people with disabilities or offering </a:t>
            </a:r>
            <a:r>
              <a:rPr lang="en-US" dirty="0" smtClean="0"/>
              <a:t>reasonable accommodations </a:t>
            </a:r>
            <a:r>
              <a:rPr lang="en-US" dirty="0"/>
              <a:t>to employees with disabilities) than do those who receive VR </a:t>
            </a:r>
            <a:r>
              <a:rPr lang="en-US" dirty="0" smtClean="0"/>
              <a:t>services through </a:t>
            </a:r>
            <a:r>
              <a:rPr lang="en-US" dirty="0"/>
              <a:t>“business as </a:t>
            </a:r>
            <a:r>
              <a:rPr lang="en-US" dirty="0" smtClean="0"/>
              <a:t>usual?”</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13</a:t>
            </a:fld>
            <a:endParaRPr lang="en-US" dirty="0"/>
          </a:p>
        </p:txBody>
      </p:sp>
    </p:spTree>
    <p:extLst>
      <p:ext uri="{BB962C8B-B14F-4D97-AF65-F5344CB8AC3E}">
        <p14:creationId xmlns:p14="http://schemas.microsoft.com/office/powerpoint/2010/main" val="312789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Design</a:t>
            </a:r>
            <a:endParaRPr lang="en-US" sz="3600" dirty="0"/>
          </a:p>
        </p:txBody>
      </p:sp>
      <p:sp>
        <p:nvSpPr>
          <p:cNvPr id="3" name="Content Placeholder 2"/>
          <p:cNvSpPr>
            <a:spLocks noGrp="1"/>
          </p:cNvSpPr>
          <p:nvPr>
            <p:ph idx="1"/>
          </p:nvPr>
        </p:nvSpPr>
        <p:spPr/>
        <p:txBody>
          <a:bodyPr/>
          <a:lstStyle/>
          <a:p>
            <a:r>
              <a:rPr lang="en-US" dirty="0" smtClean="0"/>
              <a:t>We will use a randomized controlled trial (RCT) to evaluate the efficacy of the RL intervention.</a:t>
            </a:r>
          </a:p>
          <a:p>
            <a:r>
              <a:rPr lang="en-US" dirty="0" smtClean="0"/>
              <a:t>For tracks A and B, we will recruit 24 VR supervisors and randomly assign 12 into the RL condition.</a:t>
            </a:r>
          </a:p>
          <a:p>
            <a:r>
              <a:rPr lang="en-US" dirty="0" smtClean="0"/>
              <a:t>For track C, we will recruit 28 business consultants and randomly assign 14 into the RL condition.</a:t>
            </a:r>
          </a:p>
          <a:p>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14</a:t>
            </a:fld>
            <a:endParaRPr lang="en-US" dirty="0"/>
          </a:p>
        </p:txBody>
      </p:sp>
    </p:spTree>
    <p:extLst>
      <p:ext uri="{BB962C8B-B14F-4D97-AF65-F5344CB8AC3E}">
        <p14:creationId xmlns:p14="http://schemas.microsoft.com/office/powerpoint/2010/main" val="4109087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Outcomes Measures</a:t>
            </a:r>
            <a:endParaRPr lang="en-US" sz="3600" dirty="0"/>
          </a:p>
        </p:txBody>
      </p:sp>
      <p:sp>
        <p:nvSpPr>
          <p:cNvPr id="3" name="Content Placeholder 2"/>
          <p:cNvSpPr>
            <a:spLocks noGrp="1"/>
          </p:cNvSpPr>
          <p:nvPr>
            <p:ph idx="1"/>
          </p:nvPr>
        </p:nvSpPr>
        <p:spPr>
          <a:xfrm>
            <a:off x="457200" y="1600200"/>
            <a:ext cx="8458200" cy="4525963"/>
          </a:xfrm>
        </p:spPr>
        <p:txBody>
          <a:bodyPr/>
          <a:lstStyle/>
          <a:p>
            <a:r>
              <a:rPr lang="en-US" sz="2400" dirty="0" smtClean="0"/>
              <a:t>Tracks A and B: Survey and administrative data related to:</a:t>
            </a:r>
          </a:p>
          <a:p>
            <a:pPr lvl="1"/>
            <a:r>
              <a:rPr lang="en-US" sz="2000" dirty="0" smtClean="0"/>
              <a:t>Awareness and knowledge of evidence-based practices and research findings (as identified through prioritized scoping reviews)</a:t>
            </a:r>
          </a:p>
          <a:p>
            <a:pPr lvl="1"/>
            <a:r>
              <a:rPr lang="en-US" sz="2000" dirty="0" smtClean="0"/>
              <a:t>Attitudes toward evidence-based decision making</a:t>
            </a:r>
          </a:p>
          <a:p>
            <a:pPr lvl="1"/>
            <a:r>
              <a:rPr lang="en-US" sz="2000" dirty="0" smtClean="0"/>
              <a:t>Frequency of using research-based practices and participation in related trainings</a:t>
            </a:r>
          </a:p>
          <a:p>
            <a:r>
              <a:rPr lang="en-US" sz="2400" dirty="0" smtClean="0"/>
              <a:t>Track C: Survey and administrative data related to: </a:t>
            </a:r>
          </a:p>
          <a:p>
            <a:pPr lvl="1"/>
            <a:r>
              <a:rPr lang="en-US" sz="2000" dirty="0" smtClean="0"/>
              <a:t>Satisfaction with VR services </a:t>
            </a:r>
          </a:p>
          <a:p>
            <a:pPr lvl="1"/>
            <a:r>
              <a:rPr lang="en-US" sz="2000" dirty="0" smtClean="0"/>
              <a:t>Frequency of using employment research findings to inform decisions about hiring and accommodations</a:t>
            </a:r>
          </a:p>
          <a:p>
            <a:pPr lvl="1"/>
            <a:r>
              <a:rPr lang="en-US" sz="2000" dirty="0" smtClean="0"/>
              <a:t>Frequency of hiring people with disabilities and providing accommodations</a:t>
            </a:r>
          </a:p>
          <a:p>
            <a:pPr lvl="1"/>
            <a:endParaRPr lang="en-US" sz="2000"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15</a:t>
            </a:fld>
            <a:endParaRPr lang="en-US" dirty="0"/>
          </a:p>
        </p:txBody>
      </p:sp>
    </p:spTree>
    <p:extLst>
      <p:ext uri="{BB962C8B-B14F-4D97-AF65-F5344CB8AC3E}">
        <p14:creationId xmlns:p14="http://schemas.microsoft.com/office/powerpoint/2010/main" val="3555497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Current Phase</a:t>
            </a:r>
            <a:endParaRPr lang="en-US" sz="3600" dirty="0"/>
          </a:p>
        </p:txBody>
      </p:sp>
      <p:sp>
        <p:nvSpPr>
          <p:cNvPr id="3" name="Content Placeholder 2"/>
          <p:cNvSpPr>
            <a:spLocks noGrp="1"/>
          </p:cNvSpPr>
          <p:nvPr>
            <p:ph idx="1"/>
          </p:nvPr>
        </p:nvSpPr>
        <p:spPr/>
        <p:txBody>
          <a:bodyPr/>
          <a:lstStyle/>
          <a:p>
            <a:r>
              <a:rPr lang="en-US" dirty="0" smtClean="0"/>
              <a:t>Conducting focus groups to identify pressing needs in each of the three tracks</a:t>
            </a:r>
          </a:p>
          <a:p>
            <a:r>
              <a:rPr lang="en-US" dirty="0" smtClean="0"/>
              <a:t>Conducting (broad) scoping reviews on evidence-based intervention strategies for each track</a:t>
            </a:r>
          </a:p>
          <a:p>
            <a:pPr lvl="1"/>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16</a:t>
            </a:fld>
            <a:endParaRPr lang="en-US" dirty="0"/>
          </a:p>
        </p:txBody>
      </p:sp>
    </p:spTree>
    <p:extLst>
      <p:ext uri="{BB962C8B-B14F-4D97-AF65-F5344CB8AC3E}">
        <p14:creationId xmlns:p14="http://schemas.microsoft.com/office/powerpoint/2010/main" val="2118535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882"/>
            <a:ext cx="8229600" cy="1143000"/>
          </a:xfrm>
        </p:spPr>
        <p:txBody>
          <a:bodyPr/>
          <a:lstStyle/>
          <a:p>
            <a:r>
              <a:rPr lang="en-US" sz="3600" dirty="0" smtClean="0"/>
              <a:t>Lessons Learned From KT Broker Intervention Evaluation </a:t>
            </a:r>
            <a:endParaRPr lang="en-US" sz="3600" dirty="0"/>
          </a:p>
        </p:txBody>
      </p:sp>
      <p:sp>
        <p:nvSpPr>
          <p:cNvPr id="3" name="Content Placeholder 2"/>
          <p:cNvSpPr>
            <a:spLocks noGrp="1"/>
          </p:cNvSpPr>
          <p:nvPr>
            <p:ph idx="1"/>
          </p:nvPr>
        </p:nvSpPr>
        <p:spPr/>
        <p:txBody>
          <a:bodyPr/>
          <a:lstStyle/>
          <a:p>
            <a:r>
              <a:rPr lang="en-US" dirty="0" smtClean="0"/>
              <a:t>Early, but…</a:t>
            </a:r>
          </a:p>
          <a:p>
            <a:r>
              <a:rPr lang="en-US" dirty="0" smtClean="0"/>
              <a:t>Having active and engaged TWGs has really benefited the early stages of this research project</a:t>
            </a:r>
          </a:p>
          <a:p>
            <a:pPr lvl="1"/>
            <a:r>
              <a:rPr lang="en-US" dirty="0" smtClean="0"/>
              <a:t>Identifying potential evidence-based intervention areas for focus group protocols</a:t>
            </a:r>
          </a:p>
          <a:p>
            <a:pPr lvl="1"/>
            <a:r>
              <a:rPr lang="en-US" dirty="0" smtClean="0"/>
              <a:t>Multiple perspectives at the table</a:t>
            </a:r>
          </a:p>
          <a:p>
            <a:pPr lvl="1"/>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17</a:t>
            </a:fld>
            <a:endParaRPr lang="en-US" dirty="0"/>
          </a:p>
        </p:txBody>
      </p:sp>
    </p:spTree>
    <p:extLst>
      <p:ext uri="{BB962C8B-B14F-4D97-AF65-F5344CB8AC3E}">
        <p14:creationId xmlns:p14="http://schemas.microsoft.com/office/powerpoint/2010/main" val="2921785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882"/>
            <a:ext cx="8229600" cy="1143000"/>
          </a:xfrm>
        </p:spPr>
        <p:txBody>
          <a:bodyPr/>
          <a:lstStyle/>
          <a:p>
            <a:r>
              <a:rPr lang="en-US" sz="3600" dirty="0" smtClean="0"/>
              <a:t>References</a:t>
            </a:r>
            <a:endParaRPr lang="en-US" sz="3600" dirty="0"/>
          </a:p>
        </p:txBody>
      </p:sp>
      <p:sp>
        <p:nvSpPr>
          <p:cNvPr id="3" name="Content Placeholder 2"/>
          <p:cNvSpPr>
            <a:spLocks noGrp="1"/>
          </p:cNvSpPr>
          <p:nvPr>
            <p:ph idx="1"/>
          </p:nvPr>
        </p:nvSpPr>
        <p:spPr/>
        <p:txBody>
          <a:bodyPr/>
          <a:lstStyle/>
          <a:p>
            <a:r>
              <a:rPr lang="en-US" sz="2000" dirty="0"/>
              <a:t>Conklin, J., Lusk, E., Harris, M., &amp; </a:t>
            </a:r>
            <a:r>
              <a:rPr lang="en-US" sz="2000" dirty="0" err="1"/>
              <a:t>Stolee</a:t>
            </a:r>
            <a:r>
              <a:rPr lang="en-US" sz="2000" dirty="0"/>
              <a:t>, P. (2013). Knowledge brokers in a knowledge network: the case of Seniors Health Research Transfer Network knowledge brokers. </a:t>
            </a:r>
            <a:r>
              <a:rPr lang="en-US" sz="2000" i="1" dirty="0"/>
              <a:t>Implementation Science, 8</a:t>
            </a:r>
            <a:r>
              <a:rPr lang="en-US" sz="2000" dirty="0"/>
              <a:t> (7). </a:t>
            </a:r>
            <a:r>
              <a:rPr lang="en-US" sz="2000" dirty="0" err="1"/>
              <a:t>doi</a:t>
            </a:r>
            <a:r>
              <a:rPr lang="en-US" sz="2000" dirty="0"/>
              <a:t>:  </a:t>
            </a:r>
            <a:r>
              <a:rPr lang="en-US" sz="2000" dirty="0" smtClean="0">
                <a:hlinkClick r:id="rId3"/>
              </a:rPr>
              <a:t>10.1186/1748-5908-8-7</a:t>
            </a:r>
            <a:endParaRPr lang="en-US" sz="2000" dirty="0" smtClean="0"/>
          </a:p>
          <a:p>
            <a:endParaRPr lang="en-US" sz="2000" dirty="0"/>
          </a:p>
          <a:p>
            <a:r>
              <a:rPr lang="en-US" sz="2000" dirty="0" smtClean="0"/>
              <a:t>Jacobson</a:t>
            </a:r>
            <a:r>
              <a:rPr lang="en-US" sz="2000" dirty="0"/>
              <a:t>, N., </a:t>
            </a:r>
            <a:r>
              <a:rPr lang="en-US" sz="2000" dirty="0" err="1"/>
              <a:t>Butterill</a:t>
            </a:r>
            <a:r>
              <a:rPr lang="en-US" sz="2000" dirty="0"/>
              <a:t>, D., &amp; Goering, P. (2003). Development of a framework for knowledge translation: Understanding user context. </a:t>
            </a:r>
            <a:r>
              <a:rPr lang="en-US" sz="2000" i="1" dirty="0"/>
              <a:t>Journal of Health Services Research, 8</a:t>
            </a:r>
            <a:r>
              <a:rPr lang="en-US" sz="2000" dirty="0"/>
              <a:t>(2), 94-99.</a:t>
            </a:r>
          </a:p>
          <a:p>
            <a:endParaRPr lang="en-US" dirty="0"/>
          </a:p>
          <a:p>
            <a:pPr marL="0" marR="0" lvl="1" indent="0" defTabSz="91440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1580730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marL="0" indent="0">
              <a:buNone/>
            </a:pPr>
            <a:r>
              <a:rPr lang="en-US" dirty="0"/>
              <a:t>The contents of the portion of this presentation about the KTER Center were developed under grant number 90DP0077 from the National Institute on Disability, Independent Living, and Rehabilitation Research (NIDILRR). NIDILRR is a Center within the Administration for Community Living (ACL), Department of Health and Human Services (HHS). The contents of this presentation do not necessarily represent the policy of NIDILRR, ACL, HHS, and you should not assume endorsement by the Federal Government.</a:t>
            </a:r>
          </a:p>
          <a:p>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62870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bg1">
              <a:alpha val="85000"/>
            </a:schemeClr>
          </a:solidFill>
          <a:ln>
            <a:noFill/>
          </a:ln>
        </p:spPr>
        <p:txBody>
          <a:bodyPr>
            <a:noAutofit/>
          </a:bodyPr>
          <a:lstStyle/>
          <a:p>
            <a:pPr marL="228600" indent="-228600" eaLnBrk="1" hangingPunct="1">
              <a:defRPr/>
            </a:pPr>
            <a:r>
              <a:rPr lang="en-US" sz="3600" b="1" dirty="0" smtClean="0">
                <a:latin typeface="Arial" charset="0"/>
                <a:ea typeface="+mj-ea"/>
                <a:cs typeface="Arial" charset="0"/>
              </a:rPr>
              <a:t>Presenters</a:t>
            </a:r>
            <a:endParaRPr lang="en-US" sz="2800" b="1" dirty="0" smtClean="0">
              <a:latin typeface="Arial" charset="0"/>
              <a:ea typeface="Calibri" pitchFamily="34" charset="0"/>
              <a:cs typeface="Arial" charset="0"/>
            </a:endParaRPr>
          </a:p>
        </p:txBody>
      </p:sp>
      <p:sp>
        <p:nvSpPr>
          <p:cNvPr id="4099" name="Content Placeholder 7"/>
          <p:cNvSpPr>
            <a:spLocks noGrp="1"/>
          </p:cNvSpPr>
          <p:nvPr>
            <p:ph idx="1"/>
          </p:nvPr>
        </p:nvSpPr>
        <p:spPr/>
        <p:txBody>
          <a:bodyPr/>
          <a:lstStyle/>
          <a:p>
            <a:pPr eaLnBrk="1" hangingPunct="1">
              <a:buFont typeface="Arial" charset="0"/>
              <a:buNone/>
              <a:defRPr/>
            </a:pPr>
            <a:endParaRPr lang="en-US" sz="1200" dirty="0" smtClean="0">
              <a:latin typeface="Arial" pitchFamily="34" charset="0"/>
              <a:ea typeface="+mn-ea"/>
              <a:cs typeface="Arial" pitchFamily="34" charset="0"/>
            </a:endParaRPr>
          </a:p>
          <a:p>
            <a:pPr marL="0" indent="0">
              <a:buNone/>
            </a:pPr>
            <a:r>
              <a:rPr lang="en-US" b="1" dirty="0" smtClean="0"/>
              <a:t>Panel Chair: </a:t>
            </a:r>
            <a:r>
              <a:rPr lang="en-US" dirty="0" smtClean="0"/>
              <a:t>Kirsten </a:t>
            </a:r>
            <a:r>
              <a:rPr lang="en-US" dirty="0"/>
              <a:t>Rowe, </a:t>
            </a:r>
            <a:r>
              <a:rPr lang="en-US" dirty="0" smtClean="0"/>
              <a:t>PhD, </a:t>
            </a:r>
            <a:r>
              <a:rPr lang="en-US" dirty="0"/>
              <a:t>Virginia Department of Aging and Rehabilitation Services  </a:t>
            </a:r>
            <a:endParaRPr lang="en-US" dirty="0" smtClean="0"/>
          </a:p>
          <a:p>
            <a:pPr marL="0" lvl="0" indent="0">
              <a:buNone/>
            </a:pPr>
            <a:r>
              <a:rPr lang="en-US" b="1" dirty="0" smtClean="0"/>
              <a:t>Panel Members:</a:t>
            </a:r>
          </a:p>
          <a:p>
            <a:r>
              <a:rPr lang="en-US" dirty="0"/>
              <a:t>Cindy Cai, </a:t>
            </a:r>
            <a:r>
              <a:rPr lang="en-US" dirty="0" smtClean="0"/>
              <a:t>PhD, </a:t>
            </a:r>
            <a:r>
              <a:rPr lang="en-US" dirty="0"/>
              <a:t>American Institutes for Research (AIR)</a:t>
            </a:r>
          </a:p>
          <a:p>
            <a:r>
              <a:rPr lang="en-US" dirty="0"/>
              <a:t>Michelle Yin, </a:t>
            </a:r>
            <a:r>
              <a:rPr lang="en-US" dirty="0" smtClean="0"/>
              <a:t>PhD, </a:t>
            </a:r>
            <a:r>
              <a:rPr lang="en-US" dirty="0"/>
              <a:t>AIR</a:t>
            </a:r>
          </a:p>
          <a:p>
            <a:r>
              <a:rPr lang="en-US" dirty="0"/>
              <a:t>Ryan Williams, </a:t>
            </a:r>
            <a:r>
              <a:rPr lang="en-US" dirty="0" smtClean="0"/>
              <a:t>PhD, </a:t>
            </a:r>
            <a:r>
              <a:rPr lang="en-US" dirty="0"/>
              <a:t>AIR </a:t>
            </a:r>
          </a:p>
          <a:p>
            <a:pPr lvl="0"/>
            <a:r>
              <a:rPr lang="en-US" dirty="0" smtClean="0"/>
              <a:t>Jasmine </a:t>
            </a:r>
            <a:r>
              <a:rPr lang="en-US" dirty="0"/>
              <a:t>Park, </a:t>
            </a:r>
            <a:r>
              <a:rPr lang="en-US" dirty="0" smtClean="0"/>
              <a:t>PhD, AIR</a:t>
            </a:r>
            <a:endParaRPr lang="en-US" dirty="0"/>
          </a:p>
        </p:txBody>
      </p:sp>
      <p:sp>
        <p:nvSpPr>
          <p:cNvPr id="1741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F84E8EE-E83B-B94B-A105-7F571D4004D4}" type="slidenum">
              <a:rPr lang="en-US" sz="1200">
                <a:cs typeface="Arial" charset="0"/>
              </a:rPr>
              <a:pPr/>
              <a:t>2</a:t>
            </a:fld>
            <a:endParaRPr lang="en-US" sz="1200" dirty="0">
              <a:cs typeface="Arial" charset="0"/>
            </a:endParaRPr>
          </a:p>
        </p:txBody>
      </p:sp>
    </p:spTree>
    <p:extLst>
      <p:ext uri="{BB962C8B-B14F-4D97-AF65-F5344CB8AC3E}">
        <p14:creationId xmlns:p14="http://schemas.microsoft.com/office/powerpoint/2010/main" val="568470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hlinkClick r:id="rId2" action="ppaction://hlinksldjump"/>
          </p:cNvPr>
          <p:cNvSpPr/>
          <p:nvPr/>
        </p:nvSpPr>
        <p:spPr>
          <a:xfrm>
            <a:off x="3334213" y="615971"/>
            <a:ext cx="1202018"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1" name="Rectangle 10">
            <a:hlinkClick r:id="rId2" action="ppaction://hlinksldjump"/>
          </p:cNvPr>
          <p:cNvSpPr/>
          <p:nvPr/>
        </p:nvSpPr>
        <p:spPr>
          <a:xfrm>
            <a:off x="3259177" y="790006"/>
            <a:ext cx="1202018"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ctrTitle"/>
          </p:nvPr>
        </p:nvSpPr>
        <p:spPr>
          <a:xfrm>
            <a:off x="685800" y="1676401"/>
            <a:ext cx="7772400" cy="1924050"/>
          </a:xfrm>
        </p:spPr>
        <p:txBody>
          <a:bodyPr/>
          <a:lstStyle/>
          <a:p>
            <a:r>
              <a:rPr lang="en-US" dirty="0"/>
              <a:t>State Exchange on Employment and Disability </a:t>
            </a:r>
            <a:r>
              <a:rPr lang="en-US" dirty="0" smtClean="0"/>
              <a:t>(SEED) Initiative</a:t>
            </a:r>
            <a:endParaRPr lang="en-US" dirty="0">
              <a:solidFill>
                <a:srgbClr val="008000"/>
              </a:solidFill>
            </a:endParaRPr>
          </a:p>
        </p:txBody>
      </p:sp>
      <p:sp>
        <p:nvSpPr>
          <p:cNvPr id="3" name="Subtitle 2"/>
          <p:cNvSpPr>
            <a:spLocks noGrp="1"/>
          </p:cNvSpPr>
          <p:nvPr>
            <p:ph type="subTitle" idx="1"/>
          </p:nvPr>
        </p:nvSpPr>
        <p:spPr/>
        <p:txBody>
          <a:bodyPr/>
          <a:lstStyle/>
          <a:p>
            <a:r>
              <a:rPr lang="en-US" dirty="0"/>
              <a:t>Michelle Yin, </a:t>
            </a:r>
            <a:r>
              <a:rPr lang="en-US" dirty="0" smtClean="0"/>
              <a:t>PhD</a:t>
            </a:r>
            <a:endParaRPr lang="en-US" dirty="0"/>
          </a:p>
        </p:txBody>
      </p:sp>
      <p:sp>
        <p:nvSpPr>
          <p:cNvPr id="2" name="Slide Number Placeholder 1"/>
          <p:cNvSpPr>
            <a:spLocks noGrp="1"/>
          </p:cNvSpPr>
          <p:nvPr>
            <p:ph type="sldNum" sz="quarter" idx="12"/>
          </p:nvPr>
        </p:nvSpPr>
        <p:spPr/>
        <p:txBody>
          <a:bodyPr/>
          <a:lstStyle/>
          <a:p>
            <a:pPr>
              <a:defRPr/>
            </a:pPr>
            <a:fld id="{0AC89125-BDF8-3B46-A7DA-B98BF2207E28}" type="slidenum">
              <a:rPr lang="en-US" smtClean="0"/>
              <a:pPr>
                <a:defRPr/>
              </a:pPr>
              <a:t>20</a:t>
            </a:fld>
            <a:endParaRPr lang="en-US" dirty="0"/>
          </a:p>
        </p:txBody>
      </p:sp>
      <p:pic>
        <p:nvPicPr>
          <p:cNvPr id="15" name="Picture 14"/>
          <p:cNvPicPr>
            <a:picLocks noChangeAspect="1"/>
          </p:cNvPicPr>
          <p:nvPr/>
        </p:nvPicPr>
        <p:blipFill>
          <a:blip r:embed="rId3"/>
          <a:stretch>
            <a:fillRect/>
          </a:stretch>
        </p:blipFill>
        <p:spPr>
          <a:xfrm>
            <a:off x="3056409" y="4953000"/>
            <a:ext cx="2959643" cy="869395"/>
          </a:xfrm>
          <a:prstGeom prst="rect">
            <a:avLst/>
          </a:prstGeom>
        </p:spPr>
      </p:pic>
    </p:spTree>
    <p:extLst>
      <p:ext uri="{BB962C8B-B14F-4D97-AF65-F5344CB8AC3E}">
        <p14:creationId xmlns:p14="http://schemas.microsoft.com/office/powerpoint/2010/main" val="979657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Purpose of SEED</a:t>
            </a:r>
            <a:endParaRPr lang="en-US" sz="3600" dirty="0"/>
          </a:p>
        </p:txBody>
      </p:sp>
      <p:sp>
        <p:nvSpPr>
          <p:cNvPr id="8" name="Content Placeholder 7"/>
          <p:cNvSpPr>
            <a:spLocks noGrp="1"/>
          </p:cNvSpPr>
          <p:nvPr>
            <p:ph idx="1"/>
          </p:nvPr>
        </p:nvSpPr>
        <p:spPr/>
        <p:txBody>
          <a:bodyPr>
            <a:normAutofit fontScale="92500" lnSpcReduction="10000"/>
          </a:bodyPr>
          <a:lstStyle/>
          <a:p>
            <a:pPr>
              <a:lnSpc>
                <a:spcPct val="110000"/>
              </a:lnSpc>
            </a:pPr>
            <a:r>
              <a:rPr lang="en-US" b="1" dirty="0" smtClean="0"/>
              <a:t>Purpose</a:t>
            </a:r>
            <a:r>
              <a:rPr lang="en-US" dirty="0" smtClean="0"/>
              <a:t>: To </a:t>
            </a:r>
            <a:r>
              <a:rPr lang="en-US" dirty="0"/>
              <a:t>advance policy development at the state and local levels that promotes employment </a:t>
            </a:r>
            <a:r>
              <a:rPr lang="en-US" dirty="0" smtClean="0"/>
              <a:t>for </a:t>
            </a:r>
            <a:r>
              <a:rPr lang="en-US" dirty="0"/>
              <a:t>people with disabilities. </a:t>
            </a:r>
          </a:p>
          <a:p>
            <a:pPr lvl="1">
              <a:lnSpc>
                <a:spcPct val="120000"/>
              </a:lnSpc>
            </a:pPr>
            <a:r>
              <a:rPr lang="en-US" dirty="0" smtClean="0"/>
              <a:t>Facilitate states’ passage of specific disability employment policies with the weight of statutory or regulatory force </a:t>
            </a:r>
          </a:p>
          <a:p>
            <a:pPr marL="974725" lvl="2" indent="-231775">
              <a:lnSpc>
                <a:spcPct val="120000"/>
              </a:lnSpc>
            </a:pPr>
            <a:r>
              <a:rPr lang="en-US" dirty="0" smtClean="0"/>
              <a:t>Laws</a:t>
            </a:r>
          </a:p>
          <a:p>
            <a:pPr marL="974725" lvl="2" indent="-231775">
              <a:lnSpc>
                <a:spcPct val="120000"/>
              </a:lnSpc>
            </a:pPr>
            <a:r>
              <a:rPr lang="en-US" dirty="0" smtClean="0"/>
              <a:t>Executive Orders</a:t>
            </a:r>
          </a:p>
          <a:p>
            <a:pPr marL="974725" lvl="2" indent="-231775">
              <a:lnSpc>
                <a:spcPct val="120000"/>
              </a:lnSpc>
            </a:pPr>
            <a:r>
              <a:rPr lang="en-US" dirty="0" smtClean="0"/>
              <a:t>Regulations</a:t>
            </a:r>
          </a:p>
          <a:p>
            <a:pPr lvl="1">
              <a:lnSpc>
                <a:spcPct val="120000"/>
              </a:lnSpc>
            </a:pPr>
            <a:r>
              <a:rPr lang="en-US" dirty="0" smtClean="0"/>
              <a:t>Enhance </a:t>
            </a:r>
            <a:r>
              <a:rPr lang="en-US" dirty="0"/>
              <a:t>disability employment at the local and state </a:t>
            </a:r>
            <a:r>
              <a:rPr lang="en-US" dirty="0" smtClean="0"/>
              <a:t>levels </a:t>
            </a:r>
          </a:p>
          <a:p>
            <a:pPr lvl="1">
              <a:lnSpc>
                <a:spcPct val="120000"/>
              </a:lnSpc>
            </a:pPr>
            <a:r>
              <a:rPr lang="en-US" dirty="0" smtClean="0"/>
              <a:t>Meet states</a:t>
            </a:r>
            <a:r>
              <a:rPr lang="en-US" dirty="0"/>
              <a:t>’ </a:t>
            </a:r>
            <a:r>
              <a:rPr lang="en-US" dirty="0" smtClean="0"/>
              <a:t>needs </a:t>
            </a:r>
            <a:r>
              <a:rPr lang="en-US" dirty="0"/>
              <a:t>for </a:t>
            </a:r>
            <a:r>
              <a:rPr lang="en-US" dirty="0" smtClean="0"/>
              <a:t>guidance on disability </a:t>
            </a:r>
            <a:r>
              <a:rPr lang="en-US" dirty="0"/>
              <a:t>employment policy </a:t>
            </a:r>
            <a:endParaRPr lang="en-US" dirty="0" smtClean="0"/>
          </a:p>
          <a:p>
            <a:pPr lvl="1">
              <a:lnSpc>
                <a:spcPct val="120000"/>
              </a:lnSpc>
            </a:pPr>
            <a:r>
              <a:rPr lang="en-US" dirty="0" smtClean="0"/>
              <a:t>Speed process and improve outcomes from normal ODEP approach</a:t>
            </a:r>
            <a:endParaRPr lang="en-US" dirty="0"/>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21</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4" action="ppaction://hlinksldjump"/>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5" action="ppaction://hlinksldjump"/>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936023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Origins of SEED</a:t>
            </a:r>
            <a:endParaRPr lang="en-US" sz="3600" dirty="0"/>
          </a:p>
        </p:txBody>
      </p:sp>
      <p:sp>
        <p:nvSpPr>
          <p:cNvPr id="8" name="Content Placeholder 7"/>
          <p:cNvSpPr>
            <a:spLocks noGrp="1"/>
          </p:cNvSpPr>
          <p:nvPr>
            <p:ph idx="1"/>
          </p:nvPr>
        </p:nvSpPr>
        <p:spPr/>
        <p:txBody>
          <a:bodyPr>
            <a:normAutofit lnSpcReduction="10000"/>
          </a:bodyPr>
          <a:lstStyle/>
          <a:p>
            <a:pPr>
              <a:lnSpc>
                <a:spcPct val="110000"/>
              </a:lnSpc>
            </a:pPr>
            <a:r>
              <a:rPr lang="en-US" dirty="0" smtClean="0"/>
              <a:t>Prior experience with Department of Transportation (DOT)</a:t>
            </a:r>
          </a:p>
          <a:p>
            <a:pPr lvl="1">
              <a:lnSpc>
                <a:spcPct val="110000"/>
              </a:lnSpc>
            </a:pPr>
            <a:r>
              <a:rPr lang="en-US" dirty="0" smtClean="0"/>
              <a:t>Promoted coordinated transportation policy</a:t>
            </a:r>
          </a:p>
          <a:p>
            <a:pPr lvl="1">
              <a:lnSpc>
                <a:spcPct val="110000"/>
              </a:lnSpc>
            </a:pPr>
            <a:r>
              <a:rPr lang="en-US" dirty="0" smtClean="0"/>
              <a:t>“Shallow plunge” investing $250,000 over 2 years (with more from DOT)</a:t>
            </a:r>
          </a:p>
          <a:p>
            <a:pPr lvl="1">
              <a:lnSpc>
                <a:spcPct val="110000"/>
              </a:lnSpc>
            </a:pPr>
            <a:r>
              <a:rPr lang="en-US" dirty="0" smtClean="0"/>
              <a:t>Engaged National Conference of State Legislatures (NCSL) </a:t>
            </a:r>
            <a:br>
              <a:rPr lang="en-US" dirty="0" smtClean="0"/>
            </a:br>
            <a:r>
              <a:rPr lang="en-US" dirty="0" smtClean="0"/>
              <a:t>to help</a:t>
            </a:r>
          </a:p>
          <a:p>
            <a:pPr>
              <a:lnSpc>
                <a:spcPct val="110000"/>
              </a:lnSpc>
            </a:pPr>
            <a:r>
              <a:rPr lang="en-US" dirty="0" smtClean="0"/>
              <a:t>Achieved high level of policy uptake at state level</a:t>
            </a:r>
          </a:p>
          <a:p>
            <a:pPr lvl="1"/>
            <a:r>
              <a:rPr lang="en-US" dirty="0" smtClean="0"/>
              <a:t>Developed 3 policies</a:t>
            </a:r>
          </a:p>
          <a:p>
            <a:pPr lvl="1"/>
            <a:r>
              <a:rPr lang="en-US" dirty="0" smtClean="0"/>
              <a:t>30 states adopted at least some part of these policies</a:t>
            </a:r>
          </a:p>
          <a:p>
            <a:pPr lvl="1"/>
            <a:r>
              <a:rPr lang="en-US" dirty="0" smtClean="0"/>
              <a:t>Viewed as big outcome for relatively little effort</a:t>
            </a:r>
            <a:endParaRPr lang="en-US" dirty="0"/>
          </a:p>
          <a:p>
            <a:r>
              <a:rPr lang="en-US" dirty="0" smtClean="0"/>
              <a:t>SEED an attempt to re-create and expand the idea</a:t>
            </a:r>
            <a:endParaRPr lang="en-US" dirty="0"/>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22</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4" action="ppaction://hlinksldjump"/>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5" action="ppaction://hlinksldjump"/>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23091532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0622"/>
          </a:xfrm>
        </p:spPr>
        <p:txBody>
          <a:bodyPr/>
          <a:lstStyle/>
          <a:p>
            <a:r>
              <a:rPr lang="en-US" sz="3600" dirty="0" smtClean="0"/>
              <a:t>Logic Model</a:t>
            </a:r>
            <a:endParaRPr lang="en-US" sz="3600" dirty="0"/>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23</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4" action="ppaction://hlinksldjump"/>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5" action="ppaction://hlinksldjump"/>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pic>
        <p:nvPicPr>
          <p:cNvPr id="22" name="Picture 21"/>
          <p:cNvPicPr>
            <a:picLocks noChangeAspect="1"/>
          </p:cNvPicPr>
          <p:nvPr/>
        </p:nvPicPr>
        <p:blipFill>
          <a:blip r:embed="rId6"/>
          <a:stretch>
            <a:fillRect/>
          </a:stretch>
        </p:blipFill>
        <p:spPr>
          <a:xfrm>
            <a:off x="2866223" y="1080888"/>
            <a:ext cx="3411554" cy="5162618"/>
          </a:xfrm>
          <a:prstGeom prst="rect">
            <a:avLst/>
          </a:prstGeom>
        </p:spPr>
      </p:pic>
    </p:spTree>
    <p:extLst>
      <p:ext uri="{BB962C8B-B14F-4D97-AF65-F5344CB8AC3E}">
        <p14:creationId xmlns:p14="http://schemas.microsoft.com/office/powerpoint/2010/main" val="781502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Organizations Involved</a:t>
            </a:r>
            <a:endParaRPr lang="en-US" sz="3600" dirty="0"/>
          </a:p>
        </p:txBody>
      </p:sp>
      <p:sp>
        <p:nvSpPr>
          <p:cNvPr id="8" name="Content Placeholder 7"/>
          <p:cNvSpPr>
            <a:spLocks noGrp="1"/>
          </p:cNvSpPr>
          <p:nvPr>
            <p:ph idx="1"/>
          </p:nvPr>
        </p:nvSpPr>
        <p:spPr/>
        <p:txBody>
          <a:bodyPr>
            <a:normAutofit/>
          </a:bodyPr>
          <a:lstStyle/>
          <a:p>
            <a:pPr>
              <a:lnSpc>
                <a:spcPct val="110000"/>
              </a:lnSpc>
            </a:pPr>
            <a:r>
              <a:rPr lang="en-US" dirty="0" smtClean="0"/>
              <a:t>DOL Office of Disability Employment Policy (ODEP)</a:t>
            </a:r>
          </a:p>
          <a:p>
            <a:pPr>
              <a:lnSpc>
                <a:spcPct val="110000"/>
              </a:lnSpc>
            </a:pPr>
            <a:r>
              <a:rPr lang="en-US" dirty="0" smtClean="0"/>
              <a:t>Concepts, Inc.</a:t>
            </a:r>
          </a:p>
          <a:p>
            <a:pPr>
              <a:lnSpc>
                <a:spcPct val="110000"/>
              </a:lnSpc>
            </a:pPr>
            <a:r>
              <a:rPr lang="en-US" dirty="0" smtClean="0"/>
              <a:t>Intermediaries</a:t>
            </a:r>
          </a:p>
          <a:p>
            <a:pPr lvl="1">
              <a:lnSpc>
                <a:spcPct val="110000"/>
              </a:lnSpc>
            </a:pPr>
            <a:r>
              <a:rPr lang="en-US" dirty="0" smtClean="0"/>
              <a:t>National Conference of State Legislatures (NCSL)</a:t>
            </a:r>
          </a:p>
          <a:p>
            <a:pPr lvl="1">
              <a:lnSpc>
                <a:spcPct val="110000"/>
              </a:lnSpc>
            </a:pPr>
            <a:r>
              <a:rPr lang="en-US" dirty="0" smtClean="0"/>
              <a:t>Council of State Governments (CSG)</a:t>
            </a:r>
          </a:p>
          <a:p>
            <a:pPr lvl="1">
              <a:lnSpc>
                <a:spcPct val="110000"/>
              </a:lnSpc>
            </a:pPr>
            <a:r>
              <a:rPr lang="en-US" dirty="0">
                <a:ea typeface="Calibri" panose="020F0502020204030204" pitchFamily="34" charset="0"/>
                <a:cs typeface="Arial" panose="020B0604020202020204" pitchFamily="34" charset="0"/>
              </a:rPr>
              <a:t>Women in </a:t>
            </a:r>
            <a:r>
              <a:rPr lang="en-US" dirty="0" smtClean="0">
                <a:ea typeface="Calibri" panose="020F0502020204030204" pitchFamily="34" charset="0"/>
                <a:cs typeface="Arial" panose="020B0604020202020204" pitchFamily="34" charset="0"/>
              </a:rPr>
              <a:t>Government (WIG)</a:t>
            </a:r>
            <a:endParaRPr lang="en-US" dirty="0">
              <a:cs typeface="Arial" panose="020B0604020202020204" pitchFamily="34" charset="0"/>
            </a:endParaRPr>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24</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4" action="ppaction://hlinksldjump"/>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5" action="ppaction://hlinksldjump"/>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2446372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Intermediaries</a:t>
            </a:r>
            <a:endParaRPr lang="en-US" sz="3600" dirty="0"/>
          </a:p>
        </p:txBody>
      </p:sp>
      <p:sp>
        <p:nvSpPr>
          <p:cNvPr id="8" name="Content Placeholder 7"/>
          <p:cNvSpPr>
            <a:spLocks noGrp="1"/>
          </p:cNvSpPr>
          <p:nvPr>
            <p:ph idx="1"/>
          </p:nvPr>
        </p:nvSpPr>
        <p:spPr/>
        <p:txBody>
          <a:bodyPr>
            <a:normAutofit/>
          </a:bodyPr>
          <a:lstStyle/>
          <a:p>
            <a:r>
              <a:rPr lang="en-US" dirty="0">
                <a:solidFill>
                  <a:srgbClr val="000000"/>
                </a:solidFill>
                <a:latin typeface="+mj-lt"/>
                <a:ea typeface="Calibri" panose="020F0502020204030204" pitchFamily="34" charset="0"/>
                <a:cs typeface="Times New Roman" panose="02020603050405020304" pitchFamily="18" charset="0"/>
              </a:rPr>
              <a:t>The “face” of SEED to state legislators and other state </a:t>
            </a:r>
            <a:r>
              <a:rPr lang="en-US" dirty="0" smtClean="0">
                <a:solidFill>
                  <a:srgbClr val="000000"/>
                </a:solidFill>
                <a:latin typeface="+mj-lt"/>
                <a:ea typeface="Calibri" panose="020F0502020204030204" pitchFamily="34" charset="0"/>
                <a:cs typeface="Times New Roman" panose="02020603050405020304" pitchFamily="18" charset="0"/>
              </a:rPr>
              <a:t>policy makers</a:t>
            </a:r>
          </a:p>
          <a:p>
            <a:r>
              <a:rPr lang="en-US" dirty="0" smtClean="0">
                <a:latin typeface="+mj-lt"/>
              </a:rPr>
              <a:t>A liaison </a:t>
            </a:r>
            <a:r>
              <a:rPr lang="en-US" dirty="0">
                <a:latin typeface="+mj-lt"/>
              </a:rPr>
              <a:t>between ODEP and </a:t>
            </a:r>
            <a:r>
              <a:rPr lang="en-US" dirty="0" smtClean="0">
                <a:latin typeface="+mj-lt"/>
              </a:rPr>
              <a:t>state</a:t>
            </a:r>
            <a:r>
              <a:rPr lang="en-US" dirty="0">
                <a:latin typeface="+mj-lt"/>
              </a:rPr>
              <a:t> </a:t>
            </a:r>
            <a:r>
              <a:rPr lang="en-US" dirty="0" smtClean="0">
                <a:latin typeface="+mj-lt"/>
              </a:rPr>
              <a:t>policy makers</a:t>
            </a:r>
          </a:p>
          <a:p>
            <a:r>
              <a:rPr lang="en-US" dirty="0">
                <a:latin typeface="+mj-lt"/>
              </a:rPr>
              <a:t>ODEP </a:t>
            </a:r>
            <a:r>
              <a:rPr lang="en-US" dirty="0" smtClean="0">
                <a:latin typeface="+mj-lt"/>
              </a:rPr>
              <a:t>resource for </a:t>
            </a:r>
            <a:r>
              <a:rPr lang="en-US" dirty="0">
                <a:latin typeface="+mj-lt"/>
              </a:rPr>
              <a:t>policy </a:t>
            </a:r>
            <a:r>
              <a:rPr lang="en-US" dirty="0" smtClean="0">
                <a:latin typeface="+mj-lt"/>
              </a:rPr>
              <a:t>and </a:t>
            </a:r>
            <a:r>
              <a:rPr lang="en-US" dirty="0">
                <a:latin typeface="+mj-lt"/>
              </a:rPr>
              <a:t>leveraging </a:t>
            </a:r>
            <a:r>
              <a:rPr lang="en-US" dirty="0" smtClean="0">
                <a:latin typeface="+mj-lt"/>
              </a:rPr>
              <a:t>relationships</a:t>
            </a:r>
            <a:endParaRPr lang="en-US" dirty="0">
              <a:latin typeface="+mj-lt"/>
            </a:endParaRPr>
          </a:p>
          <a:p>
            <a:r>
              <a:rPr lang="en-US" dirty="0">
                <a:solidFill>
                  <a:srgbClr val="000000"/>
                </a:solidFill>
                <a:latin typeface="+mj-lt"/>
                <a:ea typeface="Calibri" panose="020F0502020204030204" pitchFamily="34" charset="0"/>
                <a:cs typeface="Times New Roman" panose="02020603050405020304" pitchFamily="18" charset="0"/>
              </a:rPr>
              <a:t>Track record of support to state legislators and other state </a:t>
            </a:r>
            <a:r>
              <a:rPr lang="en-US" dirty="0" smtClean="0">
                <a:solidFill>
                  <a:srgbClr val="000000"/>
                </a:solidFill>
                <a:latin typeface="+mj-lt"/>
                <a:ea typeface="Calibri" panose="020F0502020204030204" pitchFamily="34" charset="0"/>
                <a:cs typeface="Times New Roman" panose="02020603050405020304" pitchFamily="18" charset="0"/>
              </a:rPr>
              <a:t>policy makers</a:t>
            </a:r>
          </a:p>
          <a:p>
            <a:r>
              <a:rPr lang="en-US" dirty="0" smtClean="0">
                <a:latin typeface="+mj-lt"/>
              </a:rPr>
              <a:t>SEED mutually beneficial</a:t>
            </a:r>
            <a:endParaRPr lang="en-US" dirty="0">
              <a:latin typeface="+mj-lt"/>
            </a:endParaRPr>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25</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4" action="ppaction://hlinksldjump"/>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5" action="ppaction://hlinksldjump"/>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2776010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National Task Force</a:t>
            </a:r>
            <a:endParaRPr lang="en-US" sz="3600" dirty="0"/>
          </a:p>
        </p:txBody>
      </p:sp>
      <p:sp>
        <p:nvSpPr>
          <p:cNvPr id="8" name="Content Placeholder 7"/>
          <p:cNvSpPr>
            <a:spLocks noGrp="1"/>
          </p:cNvSpPr>
          <p:nvPr>
            <p:ph idx="1"/>
          </p:nvPr>
        </p:nvSpPr>
        <p:spPr/>
        <p:txBody>
          <a:bodyPr>
            <a:noAutofit/>
          </a:bodyPr>
          <a:lstStyle/>
          <a:p>
            <a:pPr>
              <a:spcBef>
                <a:spcPts val="600"/>
              </a:spcBef>
              <a:spcAft>
                <a:spcPts val="600"/>
              </a:spcAft>
            </a:pPr>
            <a:r>
              <a:rPr lang="en-US" dirty="0" smtClean="0">
                <a:latin typeface="+mj-lt"/>
              </a:rPr>
              <a:t>CSG </a:t>
            </a:r>
            <a:r>
              <a:rPr lang="en-US" dirty="0">
                <a:latin typeface="+mj-lt"/>
              </a:rPr>
              <a:t>and NCSL will work </a:t>
            </a:r>
            <a:r>
              <a:rPr lang="en-US" dirty="0" smtClean="0">
                <a:latin typeface="+mj-lt"/>
              </a:rPr>
              <a:t>together jointly </a:t>
            </a:r>
          </a:p>
          <a:p>
            <a:pPr>
              <a:spcBef>
                <a:spcPts val="600"/>
              </a:spcBef>
              <a:spcAft>
                <a:spcPts val="600"/>
              </a:spcAft>
            </a:pPr>
            <a:r>
              <a:rPr lang="en-US" dirty="0">
                <a:solidFill>
                  <a:srgbClr val="000000"/>
                </a:solidFill>
                <a:latin typeface="+mj-lt"/>
                <a:ea typeface="Calibri" panose="020F0502020204030204" pitchFamily="34" charset="0"/>
                <a:cs typeface="Times New Roman" panose="02020603050405020304" pitchFamily="18" charset="0"/>
              </a:rPr>
              <a:t>NTF on Workforce Development for People with </a:t>
            </a:r>
            <a:r>
              <a:rPr lang="en-US" dirty="0" smtClean="0">
                <a:solidFill>
                  <a:srgbClr val="000000"/>
                </a:solidFill>
                <a:latin typeface="+mj-lt"/>
                <a:ea typeface="Calibri" panose="020F0502020204030204" pitchFamily="34" charset="0"/>
                <a:cs typeface="Times New Roman" panose="02020603050405020304" pitchFamily="18" charset="0"/>
              </a:rPr>
              <a:t>Disabilities</a:t>
            </a:r>
          </a:p>
          <a:p>
            <a:pPr>
              <a:spcBef>
                <a:spcPts val="600"/>
              </a:spcBef>
              <a:spcAft>
                <a:spcPts val="600"/>
              </a:spcAft>
            </a:pPr>
            <a:r>
              <a:rPr lang="en-US" dirty="0" smtClean="0">
                <a:solidFill>
                  <a:srgbClr val="000000"/>
                </a:solidFill>
                <a:latin typeface="+mj-lt"/>
                <a:ea typeface="Calibri" panose="020F0502020204030204" pitchFamily="34" charset="0"/>
                <a:cs typeface="Times New Roman" panose="02020603050405020304" pitchFamily="18" charset="0"/>
              </a:rPr>
              <a:t>4 </a:t>
            </a:r>
            <a:r>
              <a:rPr lang="en-US" dirty="0">
                <a:solidFill>
                  <a:srgbClr val="000000"/>
                </a:solidFill>
                <a:latin typeface="+mj-lt"/>
                <a:ea typeface="Calibri" panose="020F0502020204030204" pitchFamily="34" charset="0"/>
                <a:cs typeface="Times New Roman" panose="02020603050405020304" pitchFamily="18" charset="0"/>
              </a:rPr>
              <a:t>committees staffed by intermediary organization personnel and subject matter </a:t>
            </a:r>
            <a:r>
              <a:rPr lang="en-US" dirty="0" smtClean="0">
                <a:solidFill>
                  <a:srgbClr val="000000"/>
                </a:solidFill>
                <a:latin typeface="+mj-lt"/>
                <a:ea typeface="Calibri" panose="020F0502020204030204" pitchFamily="34" charset="0"/>
                <a:cs typeface="Times New Roman" panose="02020603050405020304" pitchFamily="18" charset="0"/>
              </a:rPr>
              <a:t>experts</a:t>
            </a:r>
          </a:p>
          <a:p>
            <a:pPr lvl="1">
              <a:lnSpc>
                <a:spcPct val="130000"/>
              </a:lnSpc>
              <a:spcBef>
                <a:spcPts val="0"/>
              </a:spcBef>
            </a:pPr>
            <a:r>
              <a:rPr lang="en-US" dirty="0" smtClean="0">
                <a:latin typeface="+mj-lt"/>
              </a:rPr>
              <a:t>Hiring</a:t>
            </a:r>
            <a:r>
              <a:rPr lang="en-US" dirty="0">
                <a:latin typeface="+mj-lt"/>
              </a:rPr>
              <a:t>, </a:t>
            </a:r>
            <a:r>
              <a:rPr lang="en-US" dirty="0" smtClean="0">
                <a:latin typeface="+mj-lt"/>
              </a:rPr>
              <a:t>Retention, </a:t>
            </a:r>
            <a:r>
              <a:rPr lang="en-US" dirty="0">
                <a:latin typeface="+mj-lt"/>
              </a:rPr>
              <a:t>and </a:t>
            </a:r>
            <a:r>
              <a:rPr lang="en-US" dirty="0" smtClean="0">
                <a:latin typeface="+mj-lt"/>
              </a:rPr>
              <a:t>Reentry</a:t>
            </a:r>
          </a:p>
          <a:p>
            <a:pPr lvl="1">
              <a:lnSpc>
                <a:spcPct val="130000"/>
              </a:lnSpc>
              <a:spcBef>
                <a:spcPts val="0"/>
              </a:spcBef>
            </a:pPr>
            <a:r>
              <a:rPr lang="en-US" dirty="0">
                <a:latin typeface="+mj-lt"/>
              </a:rPr>
              <a:t>Career Readiness and Employability</a:t>
            </a:r>
          </a:p>
          <a:p>
            <a:pPr lvl="1">
              <a:lnSpc>
                <a:spcPct val="130000"/>
              </a:lnSpc>
              <a:spcBef>
                <a:spcPts val="0"/>
              </a:spcBef>
            </a:pPr>
            <a:r>
              <a:rPr lang="en-US" dirty="0" smtClean="0">
                <a:latin typeface="+mj-lt"/>
              </a:rPr>
              <a:t>Transportation</a:t>
            </a:r>
            <a:r>
              <a:rPr lang="en-US" dirty="0">
                <a:latin typeface="+mj-lt"/>
              </a:rPr>
              <a:t>, </a:t>
            </a:r>
            <a:r>
              <a:rPr lang="en-US" dirty="0" smtClean="0">
                <a:latin typeface="+mj-lt"/>
              </a:rPr>
              <a:t>Technology, </a:t>
            </a:r>
            <a:r>
              <a:rPr lang="en-US" dirty="0">
                <a:latin typeface="+mj-lt"/>
              </a:rPr>
              <a:t>and Other Employment </a:t>
            </a:r>
            <a:r>
              <a:rPr lang="en-US" dirty="0" smtClean="0">
                <a:latin typeface="+mj-lt"/>
              </a:rPr>
              <a:t>Supports</a:t>
            </a:r>
          </a:p>
          <a:p>
            <a:pPr lvl="1">
              <a:lnSpc>
                <a:spcPct val="130000"/>
              </a:lnSpc>
              <a:spcBef>
                <a:spcPts val="0"/>
              </a:spcBef>
            </a:pPr>
            <a:r>
              <a:rPr lang="en-US" dirty="0">
                <a:solidFill>
                  <a:srgbClr val="000000"/>
                </a:solidFill>
                <a:latin typeface="+mj-lt"/>
                <a:ea typeface="Calibri" panose="020F0502020204030204" pitchFamily="34" charset="0"/>
                <a:cs typeface="Times New Roman" panose="02020603050405020304" pitchFamily="18" charset="0"/>
              </a:rPr>
              <a:t>Entrepreneurship, Tax </a:t>
            </a:r>
            <a:r>
              <a:rPr lang="en-US" dirty="0" smtClean="0">
                <a:solidFill>
                  <a:srgbClr val="000000"/>
                </a:solidFill>
                <a:latin typeface="+mj-lt"/>
                <a:ea typeface="Calibri" panose="020F0502020204030204" pitchFamily="34" charset="0"/>
                <a:cs typeface="Times New Roman" panose="02020603050405020304" pitchFamily="18" charset="0"/>
              </a:rPr>
              <a:t>Incentives, </a:t>
            </a:r>
            <a:r>
              <a:rPr lang="en-US" dirty="0">
                <a:solidFill>
                  <a:srgbClr val="000000"/>
                </a:solidFill>
                <a:latin typeface="+mj-lt"/>
                <a:ea typeface="Calibri" panose="020F0502020204030204" pitchFamily="34" charset="0"/>
                <a:cs typeface="Times New Roman" panose="02020603050405020304" pitchFamily="18" charset="0"/>
              </a:rPr>
              <a:t>and Procurement</a:t>
            </a:r>
            <a:endParaRPr lang="en-US" dirty="0">
              <a:latin typeface="+mj-lt"/>
            </a:endParaRPr>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26</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4" action="ppaction://hlinksldjump"/>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5" action="ppaction://hlinksldjump"/>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964700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hlinkClick r:id="rId2" action="ppaction://hlinksldjump"/>
          </p:cNvPr>
          <p:cNvSpPr/>
          <p:nvPr/>
        </p:nvSpPr>
        <p:spPr>
          <a:xfrm>
            <a:off x="3334213" y="615971"/>
            <a:ext cx="1202018"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1" name="Rectangle 10">
            <a:hlinkClick r:id="rId2" action="ppaction://hlinksldjump"/>
          </p:cNvPr>
          <p:cNvSpPr/>
          <p:nvPr/>
        </p:nvSpPr>
        <p:spPr>
          <a:xfrm>
            <a:off x="3259177" y="790006"/>
            <a:ext cx="1202018"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ctrTitle"/>
          </p:nvPr>
        </p:nvSpPr>
        <p:spPr/>
        <p:txBody>
          <a:bodyPr/>
          <a:lstStyle/>
          <a:p>
            <a:r>
              <a:rPr lang="en-US" dirty="0" smtClean="0"/>
              <a:t>The SEED Evaluation</a:t>
            </a:r>
            <a:endParaRPr lang="en-US" dirty="0"/>
          </a:p>
        </p:txBody>
      </p:sp>
      <p:sp>
        <p:nvSpPr>
          <p:cNvPr id="2" name="Slide Number Placeholder 1"/>
          <p:cNvSpPr>
            <a:spLocks noGrp="1"/>
          </p:cNvSpPr>
          <p:nvPr>
            <p:ph type="sldNum" sz="quarter" idx="12"/>
          </p:nvPr>
        </p:nvSpPr>
        <p:spPr/>
        <p:txBody>
          <a:bodyPr/>
          <a:lstStyle/>
          <a:p>
            <a:pPr>
              <a:defRPr/>
            </a:pPr>
            <a:fld id="{0AC89125-BDF8-3B46-A7DA-B98BF2207E28}" type="slidenum">
              <a:rPr lang="en-US" smtClean="0"/>
              <a:pPr>
                <a:defRPr/>
              </a:pPr>
              <a:t>27</a:t>
            </a:fld>
            <a:endParaRPr lang="en-US" dirty="0"/>
          </a:p>
        </p:txBody>
      </p:sp>
      <p:pic>
        <p:nvPicPr>
          <p:cNvPr id="15" name="Picture 14"/>
          <p:cNvPicPr>
            <a:picLocks noChangeAspect="1"/>
          </p:cNvPicPr>
          <p:nvPr/>
        </p:nvPicPr>
        <p:blipFill>
          <a:blip r:embed="rId3"/>
          <a:stretch>
            <a:fillRect/>
          </a:stretch>
        </p:blipFill>
        <p:spPr>
          <a:xfrm>
            <a:off x="3084241" y="4343400"/>
            <a:ext cx="2959643" cy="869395"/>
          </a:xfrm>
          <a:prstGeom prst="rect">
            <a:avLst/>
          </a:prstGeom>
        </p:spPr>
      </p:pic>
    </p:spTree>
    <p:extLst>
      <p:ext uri="{BB962C8B-B14F-4D97-AF65-F5344CB8AC3E}">
        <p14:creationId xmlns:p14="http://schemas.microsoft.com/office/powerpoint/2010/main" val="2018107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Key Evaluation Activities</a:t>
            </a:r>
            <a:endParaRPr lang="en-US" sz="3600" dirty="0"/>
          </a:p>
        </p:txBody>
      </p:sp>
      <p:sp>
        <p:nvSpPr>
          <p:cNvPr id="8" name="Content Placeholder 7"/>
          <p:cNvSpPr>
            <a:spLocks noGrp="1"/>
          </p:cNvSpPr>
          <p:nvPr>
            <p:ph idx="1"/>
          </p:nvPr>
        </p:nvSpPr>
        <p:spPr/>
        <p:txBody>
          <a:bodyPr>
            <a:noAutofit/>
          </a:bodyPr>
          <a:lstStyle/>
          <a:p>
            <a:pPr marL="685800" lvl="1" indent="-228600">
              <a:spcBef>
                <a:spcPts val="500"/>
              </a:spcBef>
              <a:spcAft>
                <a:spcPts val="600"/>
              </a:spcAft>
              <a:buFont typeface="Arial" panose="020B0604020202020204" pitchFamily="34" charset="0"/>
              <a:buChar char="•"/>
            </a:pPr>
            <a:r>
              <a:rPr lang="en-US" sz="2400" dirty="0"/>
              <a:t>Knowledge development (KD) to assess evaluability</a:t>
            </a:r>
          </a:p>
          <a:p>
            <a:pPr marL="685800" lvl="1" indent="-228600">
              <a:spcBef>
                <a:spcPts val="500"/>
              </a:spcBef>
              <a:spcAft>
                <a:spcPts val="600"/>
              </a:spcAft>
              <a:buFont typeface="Arial" panose="020B0604020202020204" pitchFamily="34" charset="0"/>
              <a:buChar char="•"/>
            </a:pPr>
            <a:r>
              <a:rPr lang="en-US" sz="2400" dirty="0"/>
              <a:t>Evaluation </a:t>
            </a:r>
            <a:r>
              <a:rPr lang="en-US" sz="2400" dirty="0" smtClean="0"/>
              <a:t>design </a:t>
            </a:r>
            <a:r>
              <a:rPr lang="en-US" sz="2400" dirty="0"/>
              <a:t>based on information collected </a:t>
            </a:r>
            <a:r>
              <a:rPr lang="en-US" sz="2400" dirty="0" smtClean="0"/>
              <a:t/>
            </a:r>
            <a:br>
              <a:rPr lang="en-US" sz="2400" dirty="0" smtClean="0"/>
            </a:br>
            <a:r>
              <a:rPr lang="en-US" sz="2400" dirty="0" smtClean="0"/>
              <a:t>in </a:t>
            </a:r>
            <a:r>
              <a:rPr lang="en-US" sz="2400" dirty="0"/>
              <a:t>KD</a:t>
            </a:r>
          </a:p>
          <a:p>
            <a:pPr marL="685800" lvl="1" indent="-228600">
              <a:spcBef>
                <a:spcPts val="500"/>
              </a:spcBef>
              <a:spcAft>
                <a:spcPts val="600"/>
              </a:spcAft>
              <a:buFont typeface="Arial" panose="020B0604020202020204" pitchFamily="34" charset="0"/>
              <a:buChar char="•"/>
            </a:pPr>
            <a:r>
              <a:rPr lang="en-US" sz="2400" dirty="0"/>
              <a:t>Conduct the </a:t>
            </a:r>
            <a:r>
              <a:rPr lang="en-US" sz="2400" dirty="0" smtClean="0"/>
              <a:t>evaluation</a:t>
            </a:r>
            <a:endParaRPr lang="en-US" sz="2400" dirty="0"/>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28</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4" action="ppaction://hlinksldjump"/>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5" action="ppaction://hlinksldjump"/>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771209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Knowledge Development</a:t>
            </a:r>
            <a:endParaRPr lang="en-US" sz="3600" dirty="0"/>
          </a:p>
        </p:txBody>
      </p:sp>
      <p:sp>
        <p:nvSpPr>
          <p:cNvPr id="8" name="Content Placeholder 7"/>
          <p:cNvSpPr>
            <a:spLocks noGrp="1"/>
          </p:cNvSpPr>
          <p:nvPr>
            <p:ph idx="1"/>
          </p:nvPr>
        </p:nvSpPr>
        <p:spPr/>
        <p:txBody>
          <a:bodyPr>
            <a:noAutofit/>
          </a:bodyPr>
          <a:lstStyle/>
          <a:p>
            <a:pPr>
              <a:spcBef>
                <a:spcPts val="576"/>
              </a:spcBef>
              <a:spcAft>
                <a:spcPts val="600"/>
              </a:spcAft>
            </a:pPr>
            <a:r>
              <a:rPr lang="en-US" dirty="0"/>
              <a:t>Document </a:t>
            </a:r>
            <a:r>
              <a:rPr lang="en-US" dirty="0" smtClean="0"/>
              <a:t>review</a:t>
            </a:r>
            <a:endParaRPr lang="en-US" dirty="0"/>
          </a:p>
          <a:p>
            <a:pPr>
              <a:spcBef>
                <a:spcPts val="576"/>
              </a:spcBef>
              <a:spcAft>
                <a:spcPts val="600"/>
              </a:spcAft>
            </a:pPr>
            <a:r>
              <a:rPr lang="en-US" dirty="0"/>
              <a:t>Key </a:t>
            </a:r>
            <a:r>
              <a:rPr lang="en-US" dirty="0" smtClean="0"/>
              <a:t>staff interview</a:t>
            </a:r>
            <a:endParaRPr lang="en-US" dirty="0"/>
          </a:p>
          <a:p>
            <a:pPr>
              <a:spcBef>
                <a:spcPts val="576"/>
              </a:spcBef>
              <a:spcAft>
                <a:spcPts val="600"/>
              </a:spcAft>
            </a:pPr>
            <a:r>
              <a:rPr lang="en-US" dirty="0"/>
              <a:t>Intermediaries </a:t>
            </a:r>
            <a:r>
              <a:rPr lang="en-US" dirty="0" smtClean="0"/>
              <a:t>interview</a:t>
            </a:r>
            <a:endParaRPr lang="en-US" dirty="0"/>
          </a:p>
          <a:p>
            <a:pPr lvl="1">
              <a:spcBef>
                <a:spcPts val="576"/>
              </a:spcBef>
              <a:spcAft>
                <a:spcPts val="600"/>
              </a:spcAft>
            </a:pPr>
            <a:r>
              <a:rPr lang="en-US" dirty="0"/>
              <a:t>National Conference of State Legislatures (NCSL)</a:t>
            </a:r>
          </a:p>
          <a:p>
            <a:pPr lvl="1">
              <a:spcBef>
                <a:spcPts val="576"/>
              </a:spcBef>
              <a:spcAft>
                <a:spcPts val="600"/>
              </a:spcAft>
            </a:pPr>
            <a:r>
              <a:rPr lang="en-US" dirty="0" smtClean="0"/>
              <a:t>Council </a:t>
            </a:r>
            <a:r>
              <a:rPr lang="en-US" dirty="0"/>
              <a:t>of State Governments (CSG)</a:t>
            </a:r>
          </a:p>
          <a:p>
            <a:pPr>
              <a:spcBef>
                <a:spcPts val="576"/>
              </a:spcBef>
              <a:spcAft>
                <a:spcPts val="600"/>
              </a:spcAft>
            </a:pPr>
            <a:r>
              <a:rPr lang="en-US" dirty="0"/>
              <a:t>Evaluability assessment</a:t>
            </a:r>
          </a:p>
          <a:p>
            <a:pPr lvl="1">
              <a:spcBef>
                <a:spcPts val="576"/>
              </a:spcBef>
              <a:spcAft>
                <a:spcPts val="600"/>
              </a:spcAft>
            </a:pPr>
            <a:r>
              <a:rPr lang="en-US" dirty="0"/>
              <a:t>Early </a:t>
            </a:r>
            <a:r>
              <a:rPr lang="en-US" dirty="0" smtClean="0"/>
              <a:t>stage </a:t>
            </a:r>
            <a:r>
              <a:rPr lang="en-US" dirty="0"/>
              <a:t>in </a:t>
            </a:r>
            <a:r>
              <a:rPr lang="en-US" dirty="0" smtClean="0"/>
              <a:t>implementation process</a:t>
            </a:r>
            <a:endParaRPr lang="en-US" dirty="0"/>
          </a:p>
          <a:p>
            <a:pPr lvl="1">
              <a:spcBef>
                <a:spcPts val="576"/>
              </a:spcBef>
              <a:spcAft>
                <a:spcPts val="600"/>
              </a:spcAft>
            </a:pPr>
            <a:r>
              <a:rPr lang="en-US" dirty="0"/>
              <a:t>Formative </a:t>
            </a:r>
            <a:r>
              <a:rPr lang="en-US" dirty="0" smtClean="0"/>
              <a:t>evaluation</a:t>
            </a:r>
            <a:endParaRPr lang="en-US" dirty="0"/>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29</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4" action="ppaction://hlinksldjump"/>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5" action="ppaction://hlinksldjump"/>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083033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457200" y="285750"/>
            <a:ext cx="8229600" cy="1006475"/>
          </a:xfrm>
          <a:solidFill>
            <a:schemeClr val="bg1">
              <a:alpha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marL="228600" indent="-228600" eaLnBrk="1" hangingPunct="1"/>
            <a:r>
              <a:rPr lang="en-US" sz="3600" b="1" dirty="0">
                <a:latin typeface="Arial" charset="0"/>
                <a:ea typeface="+mj-ea"/>
                <a:cs typeface="Arial" charset="0"/>
              </a:rPr>
              <a:t>Objectives</a:t>
            </a:r>
          </a:p>
        </p:txBody>
      </p:sp>
      <p:sp>
        <p:nvSpPr>
          <p:cNvPr id="4099" name="Content Placeholder 7"/>
          <p:cNvSpPr>
            <a:spLocks noGrp="1"/>
          </p:cNvSpPr>
          <p:nvPr>
            <p:ph idx="4294967295"/>
          </p:nvPr>
        </p:nvSpPr>
        <p:spPr>
          <a:xfrm>
            <a:off x="457200" y="1292226"/>
            <a:ext cx="8229600" cy="4833938"/>
          </a:xfrm>
        </p:spPr>
        <p:txBody>
          <a:bodyPr/>
          <a:lstStyle/>
          <a:p>
            <a:pPr eaLnBrk="1" hangingPunct="1">
              <a:buFont typeface="Arial" charset="0"/>
              <a:buNone/>
              <a:defRPr/>
            </a:pPr>
            <a:endParaRPr lang="en-US" sz="1200" dirty="0" smtClean="0">
              <a:latin typeface="Arial" pitchFamily="34" charset="0"/>
              <a:ea typeface="+mn-ea"/>
              <a:cs typeface="Arial" pitchFamily="34" charset="0"/>
            </a:endParaRPr>
          </a:p>
          <a:p>
            <a:pPr lvl="0"/>
            <a:r>
              <a:rPr lang="en-US" dirty="0"/>
              <a:t>Identify approaches to design and test a new knowledge translation strategy to increase the implementation of evidence-based </a:t>
            </a:r>
            <a:r>
              <a:rPr lang="en-US" dirty="0" smtClean="0"/>
              <a:t>practices </a:t>
            </a:r>
            <a:r>
              <a:rPr lang="en-US" dirty="0"/>
              <a:t>among VR staff and in the practices of VR business </a:t>
            </a:r>
            <a:r>
              <a:rPr lang="en-US" dirty="0" smtClean="0"/>
              <a:t>consultants.</a:t>
            </a:r>
            <a:endParaRPr lang="en-US" dirty="0"/>
          </a:p>
          <a:p>
            <a:pPr lvl="0"/>
            <a:r>
              <a:rPr lang="en-US" dirty="0"/>
              <a:t>Consider key research questions that focus on </a:t>
            </a:r>
            <a:r>
              <a:rPr lang="en-US" dirty="0" smtClean="0"/>
              <a:t>interventions </a:t>
            </a:r>
            <a:r>
              <a:rPr lang="en-US" dirty="0"/>
              <a:t>and program </a:t>
            </a:r>
            <a:r>
              <a:rPr lang="en-US" dirty="0" smtClean="0"/>
              <a:t>implementation.</a:t>
            </a:r>
            <a:endParaRPr lang="en-US" dirty="0"/>
          </a:p>
          <a:p>
            <a:pPr lvl="0"/>
            <a:r>
              <a:rPr lang="en-US" dirty="0"/>
              <a:t>Learn about formative and summative evaluation approaches to evaluating outcomes of complex projects at the individual, program, and system levels.</a:t>
            </a:r>
          </a:p>
        </p:txBody>
      </p:sp>
      <p:sp>
        <p:nvSpPr>
          <p:cNvPr id="1741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fld id="{5F84E8EE-E83B-B94B-A105-7F571D4004D4}" type="slidenum">
              <a:rPr lang="en-US">
                <a:latin typeface="Arial" charset="0"/>
                <a:cs typeface="Arial" charset="0"/>
              </a:rPr>
              <a:pPr/>
              <a:t>3</a:t>
            </a:fld>
            <a:endParaRPr lang="en-US" dirty="0">
              <a:latin typeface="Arial" charset="0"/>
              <a:cs typeface="Arial" charset="0"/>
            </a:endParaRPr>
          </a:p>
        </p:txBody>
      </p:sp>
    </p:spTree>
    <p:extLst>
      <p:ext uri="{BB962C8B-B14F-4D97-AF65-F5344CB8AC3E}">
        <p14:creationId xmlns:p14="http://schemas.microsoft.com/office/powerpoint/2010/main" val="27688222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Original </a:t>
            </a:r>
            <a:r>
              <a:rPr lang="en-US" sz="3600" dirty="0" smtClean="0"/>
              <a:t>Design </a:t>
            </a:r>
            <a:r>
              <a:rPr lang="en-US" sz="3600" dirty="0"/>
              <a:t>and Assumptions</a:t>
            </a:r>
          </a:p>
        </p:txBody>
      </p:sp>
      <p:sp>
        <p:nvSpPr>
          <p:cNvPr id="8" name="Content Placeholder 7"/>
          <p:cNvSpPr>
            <a:spLocks noGrp="1"/>
          </p:cNvSpPr>
          <p:nvPr>
            <p:ph idx="1"/>
          </p:nvPr>
        </p:nvSpPr>
        <p:spPr/>
        <p:txBody>
          <a:bodyPr>
            <a:noAutofit/>
          </a:bodyPr>
          <a:lstStyle/>
          <a:p>
            <a:r>
              <a:rPr lang="en-US" dirty="0" smtClean="0"/>
              <a:t>Outcome </a:t>
            </a:r>
            <a:r>
              <a:rPr lang="en-US" dirty="0"/>
              <a:t>evaluation on SEED model</a:t>
            </a:r>
          </a:p>
          <a:p>
            <a:pPr lvl="1"/>
            <a:r>
              <a:rPr lang="en-US" sz="2000" dirty="0"/>
              <a:t>Qualitative data collection</a:t>
            </a:r>
          </a:p>
          <a:p>
            <a:pPr lvl="2"/>
            <a:r>
              <a:rPr lang="en-US" dirty="0"/>
              <a:t>Interviews with </a:t>
            </a:r>
            <a:r>
              <a:rPr lang="en-US" dirty="0" smtClean="0"/>
              <a:t>intermediaries</a:t>
            </a:r>
            <a:endParaRPr lang="en-US" dirty="0"/>
          </a:p>
          <a:p>
            <a:pPr lvl="2"/>
            <a:r>
              <a:rPr lang="en-US" dirty="0"/>
              <a:t>Site </a:t>
            </a:r>
            <a:r>
              <a:rPr lang="en-US" dirty="0" smtClean="0"/>
              <a:t>visits</a:t>
            </a:r>
            <a:endParaRPr lang="en-US" dirty="0"/>
          </a:p>
          <a:p>
            <a:pPr lvl="1"/>
            <a:r>
              <a:rPr lang="en-US" sz="2000" dirty="0"/>
              <a:t>Quantitative data collection</a:t>
            </a:r>
          </a:p>
          <a:p>
            <a:pPr lvl="2"/>
            <a:r>
              <a:rPr lang="en-US" dirty="0"/>
              <a:t>State key personnel survey </a:t>
            </a:r>
          </a:p>
          <a:p>
            <a:pPr lvl="2"/>
            <a:r>
              <a:rPr lang="en-US" dirty="0"/>
              <a:t>Policy tracker database (change over time</a:t>
            </a:r>
            <a:r>
              <a:rPr lang="en-US" dirty="0" smtClean="0"/>
              <a:t>)</a:t>
            </a:r>
            <a:endParaRPr lang="en-US" dirty="0"/>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30</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rId4" action="ppaction://hlinksldjump"/>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rId5" action="ppaction://hlinksldjump"/>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txBox="1">
            <a:spLocks/>
          </p:cNvSpPr>
          <p:nvPr/>
        </p:nvSpPr>
        <p:spPr>
          <a:xfrm>
            <a:off x="539157" y="4331175"/>
            <a:ext cx="8229600" cy="658511"/>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3200" b="1" dirty="0" smtClean="0">
                <a:solidFill>
                  <a:schemeClr val="tx1"/>
                </a:solidFill>
                <a:effectLst/>
              </a:rPr>
              <a:t>New Design and Assumptions</a:t>
            </a:r>
            <a:endParaRPr lang="en-US" sz="3200" b="1" dirty="0">
              <a:solidFill>
                <a:schemeClr val="tx1"/>
              </a:solidFill>
              <a:effectLst/>
            </a:endParaRPr>
          </a:p>
        </p:txBody>
      </p:sp>
      <p:sp>
        <p:nvSpPr>
          <p:cNvPr id="20" name="Content Placeholder 7"/>
          <p:cNvSpPr txBox="1">
            <a:spLocks/>
          </p:cNvSpPr>
          <p:nvPr/>
        </p:nvSpPr>
        <p:spPr>
          <a:xfrm>
            <a:off x="683346" y="5214193"/>
            <a:ext cx="8229600" cy="132587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dirty="0" smtClean="0">
                <a:solidFill>
                  <a:srgbClr val="000000"/>
                </a:solidFill>
              </a:rPr>
              <a:t>Formative evaluation on SEED model</a:t>
            </a:r>
            <a:endParaRPr lang="en-US" dirty="0">
              <a:solidFill>
                <a:srgbClr val="000000"/>
              </a:solidFill>
            </a:endParaRPr>
          </a:p>
        </p:txBody>
      </p:sp>
    </p:spTree>
    <p:extLst>
      <p:ext uri="{BB962C8B-B14F-4D97-AF65-F5344CB8AC3E}">
        <p14:creationId xmlns:p14="http://schemas.microsoft.com/office/powerpoint/2010/main" val="5564199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Formative Evaluation</a:t>
            </a:r>
            <a:br>
              <a:rPr lang="en-US" sz="3600" dirty="0" smtClean="0"/>
            </a:br>
            <a:r>
              <a:rPr lang="en-US" sz="3600" dirty="0" smtClean="0"/>
              <a:t>Key Questions</a:t>
            </a:r>
            <a:endParaRPr lang="en-US" sz="3600" dirty="0"/>
          </a:p>
        </p:txBody>
      </p:sp>
      <p:sp>
        <p:nvSpPr>
          <p:cNvPr id="8" name="Content Placeholder 7"/>
          <p:cNvSpPr>
            <a:spLocks noGrp="1"/>
          </p:cNvSpPr>
          <p:nvPr>
            <p:ph idx="1"/>
          </p:nvPr>
        </p:nvSpPr>
        <p:spPr/>
        <p:txBody>
          <a:bodyPr>
            <a:noAutofit/>
          </a:bodyPr>
          <a:lstStyle/>
          <a:p>
            <a:pPr marL="685800" lvl="1" indent="-228600">
              <a:spcBef>
                <a:spcPts val="500"/>
              </a:spcBef>
              <a:spcAft>
                <a:spcPts val="600"/>
              </a:spcAft>
              <a:buFont typeface="Arial" panose="020B0604020202020204" pitchFamily="34" charset="0"/>
              <a:buChar char="•"/>
            </a:pPr>
            <a:r>
              <a:rPr lang="en-US" sz="2400" dirty="0" smtClean="0"/>
              <a:t>What is being implemented?</a:t>
            </a:r>
          </a:p>
          <a:p>
            <a:pPr marL="685800" lvl="1" indent="-228600">
              <a:spcBef>
                <a:spcPts val="500"/>
              </a:spcBef>
              <a:spcAft>
                <a:spcPts val="600"/>
              </a:spcAft>
              <a:buFont typeface="Arial" panose="020B0604020202020204" pitchFamily="34" charset="0"/>
              <a:buChar char="•"/>
            </a:pPr>
            <a:r>
              <a:rPr lang="en-US" sz="2400" dirty="0" smtClean="0"/>
              <a:t>How is the SEED model implemented?</a:t>
            </a:r>
          </a:p>
          <a:p>
            <a:pPr marL="685800" lvl="1" indent="-228600">
              <a:spcBef>
                <a:spcPts val="500"/>
              </a:spcBef>
              <a:spcAft>
                <a:spcPts val="600"/>
              </a:spcAft>
              <a:buFont typeface="Arial" panose="020B0604020202020204" pitchFamily="34" charset="0"/>
              <a:buChar char="•"/>
            </a:pPr>
            <a:r>
              <a:rPr lang="en-US" sz="2400" dirty="0" smtClean="0"/>
              <a:t>Which factors hinder or facilitate SEED implementation?</a:t>
            </a:r>
          </a:p>
          <a:p>
            <a:pPr marL="685800" lvl="1" indent="-228600">
              <a:spcBef>
                <a:spcPts val="500"/>
              </a:spcBef>
              <a:spcAft>
                <a:spcPts val="600"/>
              </a:spcAft>
              <a:buFont typeface="Arial" panose="020B0604020202020204" pitchFamily="34" charset="0"/>
              <a:buChar char="•"/>
            </a:pPr>
            <a:r>
              <a:rPr lang="en-US" sz="2400" dirty="0" smtClean="0"/>
              <a:t>Why did the model work or not work as intended?</a:t>
            </a:r>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31</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 action="ppaction://noaction"/>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 action="ppaction://noaction"/>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5650855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Formative Evaluation</a:t>
            </a:r>
            <a:r>
              <a:rPr lang="en-US" sz="3600" dirty="0"/>
              <a:t/>
            </a:r>
            <a:br>
              <a:rPr lang="en-US" sz="3600" dirty="0"/>
            </a:br>
            <a:r>
              <a:rPr lang="en-US" sz="3600" dirty="0" smtClean="0"/>
              <a:t>Key Analysis </a:t>
            </a:r>
            <a:endParaRPr lang="en-US" sz="3600" dirty="0"/>
          </a:p>
        </p:txBody>
      </p:sp>
      <p:sp>
        <p:nvSpPr>
          <p:cNvPr id="8" name="Content Placeholder 7"/>
          <p:cNvSpPr>
            <a:spLocks noGrp="1"/>
          </p:cNvSpPr>
          <p:nvPr>
            <p:ph idx="1"/>
          </p:nvPr>
        </p:nvSpPr>
        <p:spPr/>
        <p:txBody>
          <a:bodyPr>
            <a:noAutofit/>
          </a:bodyPr>
          <a:lstStyle/>
          <a:p>
            <a:pPr marL="685800" lvl="1" indent="-228600">
              <a:spcBef>
                <a:spcPts val="500"/>
              </a:spcBef>
              <a:spcAft>
                <a:spcPts val="600"/>
              </a:spcAft>
              <a:buFont typeface="Arial" panose="020B0604020202020204" pitchFamily="34" charset="0"/>
              <a:buChar char="•"/>
            </a:pPr>
            <a:r>
              <a:rPr lang="en-US" sz="2400" dirty="0" smtClean="0"/>
              <a:t>Needs assessment</a:t>
            </a:r>
          </a:p>
          <a:p>
            <a:pPr marL="685800" lvl="1" indent="-228600">
              <a:spcBef>
                <a:spcPts val="500"/>
              </a:spcBef>
              <a:spcAft>
                <a:spcPts val="600"/>
              </a:spcAft>
              <a:buFont typeface="Arial" panose="020B0604020202020204" pitchFamily="34" charset="0"/>
              <a:buChar char="•"/>
            </a:pPr>
            <a:r>
              <a:rPr lang="en-US" sz="2400" dirty="0" smtClean="0"/>
              <a:t>Implementation-focused analysis</a:t>
            </a:r>
          </a:p>
          <a:p>
            <a:pPr marL="685800" lvl="1" indent="-228600">
              <a:spcBef>
                <a:spcPts val="500"/>
              </a:spcBef>
              <a:spcAft>
                <a:spcPts val="600"/>
              </a:spcAft>
              <a:buFont typeface="Arial" panose="020B0604020202020204" pitchFamily="34" charset="0"/>
              <a:buChar char="•"/>
            </a:pPr>
            <a:r>
              <a:rPr lang="en-US" sz="2400" dirty="0" smtClean="0"/>
              <a:t>Progress-focused analysis</a:t>
            </a:r>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32</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 action="ppaction://noaction"/>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 action="ppaction://noaction"/>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39173701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Formative Evaluation</a:t>
            </a:r>
            <a:endParaRPr lang="en-US" sz="3600" dirty="0"/>
          </a:p>
        </p:txBody>
      </p:sp>
      <p:sp>
        <p:nvSpPr>
          <p:cNvPr id="8" name="Content Placeholder 7"/>
          <p:cNvSpPr>
            <a:spLocks noGrp="1"/>
          </p:cNvSpPr>
          <p:nvPr>
            <p:ph idx="1"/>
          </p:nvPr>
        </p:nvSpPr>
        <p:spPr/>
        <p:txBody>
          <a:bodyPr>
            <a:noAutofit/>
          </a:bodyPr>
          <a:lstStyle/>
          <a:p>
            <a:pPr marL="685800" lvl="1" indent="-228600">
              <a:spcBef>
                <a:spcPts val="500"/>
              </a:spcBef>
              <a:spcAft>
                <a:spcPts val="600"/>
              </a:spcAft>
              <a:buFont typeface="Arial" panose="020B0604020202020204" pitchFamily="34" charset="0"/>
              <a:buChar char="•"/>
            </a:pPr>
            <a:r>
              <a:rPr lang="en-US" sz="2400" dirty="0" smtClean="0"/>
              <a:t>Needs assessment: Areas </a:t>
            </a:r>
            <a:r>
              <a:rPr lang="en-US" sz="2400" dirty="0"/>
              <a:t>where the SEED </a:t>
            </a:r>
            <a:r>
              <a:rPr lang="en-US" sz="2400" dirty="0" smtClean="0"/>
              <a:t>Team should refine the model to better meet state legislators’ needs</a:t>
            </a:r>
          </a:p>
          <a:p>
            <a:pPr marL="1085850" lvl="2">
              <a:spcBef>
                <a:spcPts val="500"/>
              </a:spcBef>
              <a:spcAft>
                <a:spcPts val="600"/>
              </a:spcAft>
              <a:buFont typeface="Arial" panose="020B0604020202020204" pitchFamily="34" charset="0"/>
              <a:buChar char="•"/>
            </a:pPr>
            <a:r>
              <a:rPr lang="en-US" sz="2200" dirty="0" smtClean="0"/>
              <a:t>Data collection approach: surveys; interviews; site visit</a:t>
            </a:r>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33</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 action="ppaction://noaction"/>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 action="ppaction://noaction"/>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3695574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Formative Evaluation</a:t>
            </a:r>
            <a:endParaRPr lang="en-US" sz="3600" dirty="0"/>
          </a:p>
        </p:txBody>
      </p:sp>
      <p:sp>
        <p:nvSpPr>
          <p:cNvPr id="8" name="Content Placeholder 7"/>
          <p:cNvSpPr>
            <a:spLocks noGrp="1"/>
          </p:cNvSpPr>
          <p:nvPr>
            <p:ph idx="1"/>
          </p:nvPr>
        </p:nvSpPr>
        <p:spPr/>
        <p:txBody>
          <a:bodyPr>
            <a:noAutofit/>
          </a:bodyPr>
          <a:lstStyle/>
          <a:p>
            <a:pPr marL="685800" lvl="1" indent="-228600">
              <a:spcBef>
                <a:spcPts val="500"/>
              </a:spcBef>
              <a:spcAft>
                <a:spcPts val="600"/>
              </a:spcAft>
              <a:buFont typeface="Arial" panose="020B0604020202020204" pitchFamily="34" charset="0"/>
              <a:buChar char="•"/>
            </a:pPr>
            <a:r>
              <a:rPr lang="en-US" sz="2400" dirty="0"/>
              <a:t>Implementation-focused </a:t>
            </a:r>
            <a:r>
              <a:rPr lang="en-US" sz="2400" dirty="0" smtClean="0"/>
              <a:t>analysis</a:t>
            </a:r>
            <a:r>
              <a:rPr lang="en-US" sz="2400" dirty="0"/>
              <a:t>: assesses discrepancies between the SEED implementation plan (that the intermediaries prepared and ODEP approved) and the execution of that </a:t>
            </a:r>
            <a:r>
              <a:rPr lang="en-US" sz="2400" dirty="0" smtClean="0"/>
              <a:t>plan.</a:t>
            </a:r>
          </a:p>
          <a:p>
            <a:pPr marL="1085850" lvl="2">
              <a:spcBef>
                <a:spcPts val="500"/>
              </a:spcBef>
              <a:spcAft>
                <a:spcPts val="600"/>
              </a:spcAft>
              <a:buFont typeface="Arial" panose="020B0604020202020204" pitchFamily="34" charset="0"/>
              <a:buChar char="•"/>
            </a:pPr>
            <a:r>
              <a:rPr lang="en-US" sz="2200" dirty="0"/>
              <a:t>Data collection approach: surveys; interviews; site visit</a:t>
            </a:r>
          </a:p>
          <a:p>
            <a:pPr marL="1085850" lvl="2">
              <a:spcBef>
                <a:spcPts val="500"/>
              </a:spcBef>
              <a:spcAft>
                <a:spcPts val="600"/>
              </a:spcAft>
              <a:buFont typeface="Arial" panose="020B0604020202020204" pitchFamily="34" charset="0"/>
              <a:buChar char="•"/>
            </a:pPr>
            <a:endParaRPr lang="en-US" sz="2200" dirty="0" smtClean="0"/>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34</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 action="ppaction://noaction"/>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 action="ppaction://noaction"/>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9803143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Formative Evaluation</a:t>
            </a:r>
            <a:endParaRPr lang="en-US" sz="3600" dirty="0"/>
          </a:p>
        </p:txBody>
      </p:sp>
      <p:sp>
        <p:nvSpPr>
          <p:cNvPr id="8" name="Content Placeholder 7"/>
          <p:cNvSpPr>
            <a:spLocks noGrp="1"/>
          </p:cNvSpPr>
          <p:nvPr>
            <p:ph idx="1"/>
          </p:nvPr>
        </p:nvSpPr>
        <p:spPr/>
        <p:txBody>
          <a:bodyPr>
            <a:noAutofit/>
          </a:bodyPr>
          <a:lstStyle/>
          <a:p>
            <a:pPr marL="685800" lvl="1" indent="-228600">
              <a:spcBef>
                <a:spcPts val="500"/>
              </a:spcBef>
              <a:spcAft>
                <a:spcPts val="600"/>
              </a:spcAft>
              <a:buFont typeface="Arial" panose="020B0604020202020204" pitchFamily="34" charset="0"/>
              <a:buChar char="•"/>
            </a:pPr>
            <a:r>
              <a:rPr lang="en-US" sz="2400" dirty="0" smtClean="0"/>
              <a:t>Progress-focused analysis: </a:t>
            </a:r>
            <a:r>
              <a:rPr lang="en-US" sz="2400" dirty="0"/>
              <a:t>M</a:t>
            </a:r>
            <a:r>
              <a:rPr lang="en-US" sz="2400" dirty="0" smtClean="0"/>
              <a:t>onitor </a:t>
            </a:r>
            <a:r>
              <a:rPr lang="en-US" sz="2400" dirty="0"/>
              <a:t>progress toward implementation and </a:t>
            </a:r>
            <a:r>
              <a:rPr lang="en-US" sz="2400" dirty="0" smtClean="0"/>
              <a:t>outcome goals </a:t>
            </a:r>
            <a:r>
              <a:rPr lang="en-US" sz="2400" dirty="0"/>
              <a:t>during the implementation of </a:t>
            </a:r>
            <a:r>
              <a:rPr lang="en-US" sz="2400" dirty="0" smtClean="0"/>
              <a:t>SEED</a:t>
            </a:r>
          </a:p>
          <a:p>
            <a:pPr marL="1085850" lvl="2">
              <a:spcBef>
                <a:spcPts val="500"/>
              </a:spcBef>
              <a:spcAft>
                <a:spcPts val="600"/>
              </a:spcAft>
              <a:buFont typeface="Arial" panose="020B0604020202020204" pitchFamily="34" charset="0"/>
              <a:buChar char="•"/>
            </a:pPr>
            <a:r>
              <a:rPr lang="en-US" sz="2200" dirty="0"/>
              <a:t>Data collection approach: surveys; interviews; site visit</a:t>
            </a:r>
          </a:p>
          <a:p>
            <a:pPr marL="1085850" lvl="2">
              <a:spcBef>
                <a:spcPts val="500"/>
              </a:spcBef>
              <a:spcAft>
                <a:spcPts val="600"/>
              </a:spcAft>
              <a:buFont typeface="Arial" panose="020B0604020202020204" pitchFamily="34" charset="0"/>
              <a:buChar char="•"/>
            </a:pPr>
            <a:endParaRPr lang="en-US" sz="2200" dirty="0" smtClean="0"/>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35</a:t>
            </a:fld>
            <a:endParaRPr lang="en-US" dirty="0"/>
          </a:p>
        </p:txBody>
      </p:sp>
      <p:sp>
        <p:nvSpPr>
          <p:cNvPr id="14" name="Rectangle 13">
            <a:hlinkClick r:id="rId3" action="ppaction://hlinksldjump"/>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 action="ppaction://noaction"/>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 action="ppaction://noaction"/>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a:hlinkClick r:id="" action="ppaction://noaction"/>
          </p:cNvPr>
          <p:cNvSpPr/>
          <p:nvPr/>
        </p:nvSpPr>
        <p:spPr>
          <a:xfrm>
            <a:off x="2992582" y="720877"/>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35904267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Lessons Learned</a:t>
            </a:r>
            <a:endParaRPr lang="en-US" sz="3600" dirty="0"/>
          </a:p>
        </p:txBody>
      </p:sp>
      <p:sp>
        <p:nvSpPr>
          <p:cNvPr id="8" name="Content Placeholder 7"/>
          <p:cNvSpPr>
            <a:spLocks noGrp="1"/>
          </p:cNvSpPr>
          <p:nvPr>
            <p:ph idx="1"/>
          </p:nvPr>
        </p:nvSpPr>
        <p:spPr/>
        <p:txBody>
          <a:bodyPr>
            <a:noAutofit/>
          </a:bodyPr>
          <a:lstStyle/>
          <a:p>
            <a:pPr marL="685800" lvl="1" indent="-228600">
              <a:spcBef>
                <a:spcPts val="500"/>
              </a:spcBef>
              <a:spcAft>
                <a:spcPts val="600"/>
              </a:spcAft>
              <a:buFont typeface="Arial" panose="020B0604020202020204" pitchFamily="34" charset="0"/>
              <a:buChar char="•"/>
            </a:pPr>
            <a:r>
              <a:rPr lang="en-US" sz="2400" dirty="0" smtClean="0"/>
              <a:t>Important to conduct knowledge </a:t>
            </a:r>
            <a:r>
              <a:rPr lang="en-US" sz="2400" dirty="0"/>
              <a:t>d</a:t>
            </a:r>
            <a:r>
              <a:rPr lang="en-US" sz="2400" dirty="0" smtClean="0"/>
              <a:t>evelopment to assess evaluability of the model.</a:t>
            </a:r>
          </a:p>
          <a:p>
            <a:pPr marL="685800" lvl="1" indent="-228600">
              <a:spcBef>
                <a:spcPts val="500"/>
              </a:spcBef>
              <a:spcAft>
                <a:spcPts val="600"/>
              </a:spcAft>
              <a:buFont typeface="Arial" panose="020B0604020202020204" pitchFamily="34" charset="0"/>
              <a:buChar char="•"/>
            </a:pPr>
            <a:r>
              <a:rPr lang="en-US" sz="2400" dirty="0" smtClean="0"/>
              <a:t>Be flexible with evaluation plan for any implementation evaluation.</a:t>
            </a:r>
          </a:p>
          <a:p>
            <a:pPr marL="685800" lvl="1" indent="-228600">
              <a:spcBef>
                <a:spcPts val="500"/>
              </a:spcBef>
              <a:spcAft>
                <a:spcPts val="600"/>
              </a:spcAft>
              <a:buFont typeface="Arial" panose="020B0604020202020204" pitchFamily="34" charset="0"/>
              <a:buChar char="•"/>
            </a:pPr>
            <a:r>
              <a:rPr lang="en-US" sz="2400" dirty="0" smtClean="0"/>
              <a:t>Key formative evaluation strategies: needs assessment; progress analysis; and implementation-focused analysis. </a:t>
            </a:r>
          </a:p>
          <a:p>
            <a:pPr marL="685800" lvl="1" indent="-228600">
              <a:spcBef>
                <a:spcPts val="500"/>
              </a:spcBef>
              <a:spcAft>
                <a:spcPts val="600"/>
              </a:spcAft>
              <a:buFont typeface="Arial" panose="020B0604020202020204" pitchFamily="34" charset="0"/>
              <a:buChar char="•"/>
            </a:pPr>
            <a:r>
              <a:rPr lang="en-US" sz="2400" dirty="0" smtClean="0"/>
              <a:t>Increased communication and collaboration with the implementation team.</a:t>
            </a:r>
          </a:p>
        </p:txBody>
      </p:sp>
      <p:sp>
        <p:nvSpPr>
          <p:cNvPr id="3" name="Slide Number Placeholder 2"/>
          <p:cNvSpPr>
            <a:spLocks noGrp="1"/>
          </p:cNvSpPr>
          <p:nvPr>
            <p:ph type="sldNum" sz="quarter" idx="12"/>
          </p:nvPr>
        </p:nvSpPr>
        <p:spPr/>
        <p:txBody>
          <a:bodyPr/>
          <a:lstStyle/>
          <a:p>
            <a:pPr>
              <a:defRPr/>
            </a:pPr>
            <a:fld id="{EB0B73DD-0E33-1B44-94C1-A3F9107BE4A8}" type="slidenum">
              <a:rPr lang="en-US" smtClean="0"/>
              <a:pPr>
                <a:defRPr/>
              </a:pPr>
              <a:t>36</a:t>
            </a:fld>
            <a:endParaRPr lang="en-US" dirty="0"/>
          </a:p>
        </p:txBody>
      </p:sp>
      <p:sp>
        <p:nvSpPr>
          <p:cNvPr id="14" name="Rectangle 13">
            <a:hlinkClick r:id="" action="ppaction://noaction"/>
          </p:cNvPr>
          <p:cNvSpPr/>
          <p:nvPr/>
        </p:nvSpPr>
        <p:spPr>
          <a:xfrm>
            <a:off x="3206527" y="172626"/>
            <a:ext cx="1259800"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a:hlinkClick r:id="" action="ppaction://noaction"/>
          </p:cNvPr>
          <p:cNvSpPr/>
          <p:nvPr/>
        </p:nvSpPr>
        <p:spPr>
          <a:xfrm>
            <a:off x="3201395" y="345156"/>
            <a:ext cx="1259800" cy="4571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a:hlinkClick r:id="" action="ppaction://noaction"/>
          </p:cNvPr>
          <p:cNvSpPr/>
          <p:nvPr/>
        </p:nvSpPr>
        <p:spPr>
          <a:xfrm>
            <a:off x="2840182" y="531121"/>
            <a:ext cx="1661375" cy="6755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0639845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solidFill>
            <a:schemeClr val="bg1">
              <a:alpha val="85000"/>
            </a:schemeClr>
          </a:solidFill>
          <a:ln>
            <a:noFill/>
          </a:ln>
        </p:spPr>
        <p:txBody>
          <a:bodyPr/>
          <a:lstStyle/>
          <a:p>
            <a:pPr marL="228600" indent="-228600" eaLnBrk="1" hangingPunct="1">
              <a:defRPr/>
            </a:pPr>
            <a:r>
              <a:rPr lang="en-US" dirty="0"/>
              <a:t>Virginia’s Career Pathways for Individuals with Disabilities</a:t>
            </a:r>
            <a:endParaRPr lang="en-US" b="1" dirty="0" smtClean="0">
              <a:latin typeface="Arial" charset="0"/>
              <a:ea typeface="+mj-ea"/>
              <a:cs typeface="Arial" charset="0"/>
            </a:endParaRPr>
          </a:p>
        </p:txBody>
      </p:sp>
      <p:sp>
        <p:nvSpPr>
          <p:cNvPr id="3" name="Subtitle 2"/>
          <p:cNvSpPr>
            <a:spLocks noGrp="1"/>
          </p:cNvSpPr>
          <p:nvPr>
            <p:ph type="subTitle" idx="1"/>
          </p:nvPr>
        </p:nvSpPr>
        <p:spPr/>
        <p:txBody>
          <a:bodyPr/>
          <a:lstStyle/>
          <a:p>
            <a:pPr marL="228600" indent="-228600" eaLnBrk="1" hangingPunct="1">
              <a:defRPr/>
            </a:pPr>
            <a:r>
              <a:rPr lang="en-US" b="1" dirty="0">
                <a:latin typeface="Arial" charset="0"/>
                <a:cs typeface="Arial" charset="0"/>
              </a:rPr>
              <a:t>Kirsten Rowe, PhD</a:t>
            </a:r>
          </a:p>
          <a:p>
            <a:pPr marL="228600" indent="-228600" eaLnBrk="1" hangingPunct="1">
              <a:defRPr/>
            </a:pPr>
            <a:r>
              <a:rPr lang="en-US" b="1" dirty="0">
                <a:latin typeface="Arial" charset="0"/>
                <a:cs typeface="Arial" charset="0"/>
              </a:rPr>
              <a:t>Xinsheng “Cindy” Cai, </a:t>
            </a:r>
            <a:r>
              <a:rPr lang="en-US" b="1" dirty="0" smtClean="0">
                <a:latin typeface="Arial" charset="0"/>
                <a:cs typeface="Arial" charset="0"/>
              </a:rPr>
              <a:t>PhD</a:t>
            </a:r>
            <a:endParaRPr lang="en-US" b="1" dirty="0">
              <a:latin typeface="Arial" charset="0"/>
              <a:cs typeface="Arial" charset="0"/>
            </a:endParaRPr>
          </a:p>
        </p:txBody>
      </p:sp>
      <p:sp>
        <p:nvSpPr>
          <p:cNvPr id="2" name="Slide Number Placeholder 1"/>
          <p:cNvSpPr>
            <a:spLocks noGrp="1"/>
          </p:cNvSpPr>
          <p:nvPr>
            <p:ph type="sldNum" sz="quarter" idx="12"/>
          </p:nvPr>
        </p:nvSpPr>
        <p:spPr/>
        <p:txBody>
          <a:bodyPr/>
          <a:lstStyle/>
          <a:p>
            <a:pPr>
              <a:defRPr/>
            </a:pPr>
            <a:fld id="{4FAB75A9-2767-AC48-B08C-8F82D6992AF0}" type="slidenum">
              <a:rPr lang="en-US" smtClean="0"/>
              <a:pPr>
                <a:defRPr/>
              </a:pPr>
              <a:t>37</a:t>
            </a:fld>
            <a:endParaRPr lang="en-US" dirty="0"/>
          </a:p>
        </p:txBody>
      </p:sp>
      <p:pic>
        <p:nvPicPr>
          <p:cNvPr id="5" name="Picture 1" descr="CareerPathways_signature"/>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2919" r="2530"/>
          <a:stretch/>
        </p:blipFill>
        <p:spPr bwMode="auto">
          <a:xfrm>
            <a:off x="3749675" y="5679390"/>
            <a:ext cx="1644649" cy="680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10209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Virginia’s Career Pathways for Individuals with Disabilities (CPID) Project</a:t>
            </a:r>
            <a:endParaRPr lang="en-US" sz="3000" dirty="0"/>
          </a:p>
        </p:txBody>
      </p:sp>
      <p:sp>
        <p:nvSpPr>
          <p:cNvPr id="3" name="Content Placeholder 2"/>
          <p:cNvSpPr>
            <a:spLocks noGrp="1"/>
          </p:cNvSpPr>
          <p:nvPr>
            <p:ph idx="1"/>
          </p:nvPr>
        </p:nvSpPr>
        <p:spPr/>
        <p:txBody>
          <a:bodyPr>
            <a:normAutofit/>
          </a:bodyPr>
          <a:lstStyle/>
          <a:p>
            <a:r>
              <a:rPr lang="en-US" dirty="0" smtClean="0"/>
              <a:t>5 years (October 2015–September 2020)</a:t>
            </a:r>
          </a:p>
          <a:p>
            <a:r>
              <a:rPr lang="en-US" dirty="0"/>
              <a:t>T</a:t>
            </a:r>
            <a:r>
              <a:rPr lang="en-US" dirty="0" smtClean="0"/>
              <a:t>otal of $4.3 million in federal funds from Rehabilitation Services Administration</a:t>
            </a:r>
          </a:p>
          <a:p>
            <a:r>
              <a:rPr lang="en-US" dirty="0" smtClean="0"/>
              <a:t>Grant awarded to Virginia Department for Aging and Rehabilitative Services (DARS) and the Department for the Blind and Vision Impaired (DBVI)</a:t>
            </a:r>
          </a:p>
          <a:p>
            <a:r>
              <a:rPr lang="en-US" dirty="0" smtClean="0"/>
              <a:t>One of four grants awarded to state VR agencies (others are in Georgia, Kentucky, and Nebraska)</a:t>
            </a:r>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38</a:t>
            </a:fld>
            <a:endParaRPr lang="en-US" dirty="0"/>
          </a:p>
        </p:txBody>
      </p:sp>
      <p:pic>
        <p:nvPicPr>
          <p:cNvPr id="5" name="Picture 1" descr="CareerPathways_signature"/>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2919" r="2530"/>
          <a:stretch/>
        </p:blipFill>
        <p:spPr bwMode="auto">
          <a:xfrm>
            <a:off x="3749675" y="5582662"/>
            <a:ext cx="1644649" cy="680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3275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Virginia CPID Project Partners</a:t>
            </a:r>
            <a:endParaRPr lang="en-US" sz="3600" dirty="0"/>
          </a:p>
        </p:txBody>
      </p:sp>
      <p:sp>
        <p:nvSpPr>
          <p:cNvPr id="3" name="Content Placeholder 2"/>
          <p:cNvSpPr>
            <a:spLocks noGrp="1"/>
          </p:cNvSpPr>
          <p:nvPr>
            <p:ph idx="1"/>
          </p:nvPr>
        </p:nvSpPr>
        <p:spPr>
          <a:xfrm>
            <a:off x="457200" y="1600200"/>
            <a:ext cx="8229600" cy="4724400"/>
          </a:xfrm>
        </p:spPr>
        <p:txBody>
          <a:bodyPr>
            <a:noAutofit/>
          </a:bodyPr>
          <a:lstStyle/>
          <a:p>
            <a:pPr>
              <a:spcBef>
                <a:spcPts val="0"/>
              </a:spcBef>
              <a:spcAft>
                <a:spcPts val="600"/>
              </a:spcAft>
            </a:pPr>
            <a:r>
              <a:rPr lang="en-US" dirty="0" smtClean="0"/>
              <a:t>Wilson Workforce and Rehabilitation Center (WWRC)</a:t>
            </a:r>
          </a:p>
          <a:p>
            <a:pPr>
              <a:spcBef>
                <a:spcPts val="0"/>
              </a:spcBef>
              <a:spcAft>
                <a:spcPts val="600"/>
              </a:spcAft>
            </a:pPr>
            <a:r>
              <a:rPr lang="en-US" dirty="0" smtClean="0"/>
              <a:t>Several regional workforce boards</a:t>
            </a:r>
          </a:p>
          <a:p>
            <a:pPr>
              <a:spcBef>
                <a:spcPts val="0"/>
              </a:spcBef>
              <a:spcAft>
                <a:spcPts val="600"/>
              </a:spcAft>
            </a:pPr>
            <a:r>
              <a:rPr lang="en-US" dirty="0" smtClean="0"/>
              <a:t>Virginia Manufacturers Association (VMA)</a:t>
            </a:r>
          </a:p>
          <a:p>
            <a:pPr>
              <a:spcBef>
                <a:spcPts val="0"/>
              </a:spcBef>
              <a:spcAft>
                <a:spcPts val="600"/>
              </a:spcAft>
            </a:pPr>
            <a:r>
              <a:rPr lang="en-US" dirty="0" smtClean="0"/>
              <a:t>Virginia Adult Learning Resource Center</a:t>
            </a:r>
          </a:p>
          <a:p>
            <a:pPr>
              <a:spcBef>
                <a:spcPts val="0"/>
              </a:spcBef>
              <a:spcAft>
                <a:spcPts val="600"/>
              </a:spcAft>
            </a:pPr>
            <a:r>
              <a:rPr lang="en-US" dirty="0" smtClean="0"/>
              <a:t>Virginia Department of Education, Adult Education &amp; Special Education</a:t>
            </a:r>
          </a:p>
          <a:p>
            <a:pPr>
              <a:spcBef>
                <a:spcPts val="0"/>
              </a:spcBef>
              <a:spcAft>
                <a:spcPts val="600"/>
              </a:spcAft>
            </a:pPr>
            <a:r>
              <a:rPr lang="en-US" dirty="0" smtClean="0"/>
              <a:t>Virginia Community College System, Workforce Development &amp; Career Pathways</a:t>
            </a:r>
          </a:p>
          <a:p>
            <a:pPr>
              <a:spcBef>
                <a:spcPts val="0"/>
              </a:spcBef>
              <a:spcAft>
                <a:spcPts val="600"/>
              </a:spcAft>
            </a:pPr>
            <a:r>
              <a:rPr lang="en-US" dirty="0" smtClean="0"/>
              <a:t>State Career Pathways Workgroup</a:t>
            </a:r>
          </a:p>
          <a:p>
            <a:pPr>
              <a:spcBef>
                <a:spcPts val="0"/>
              </a:spcBef>
              <a:spcAft>
                <a:spcPts val="600"/>
              </a:spcAft>
            </a:pPr>
            <a:r>
              <a:rPr lang="en-US" dirty="0" smtClean="0"/>
              <a:t>Several national organizations serving as contractors for training, project evaluation, and dissemination</a:t>
            </a:r>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39</a:t>
            </a:fld>
            <a:endParaRPr lang="en-US" dirty="0"/>
          </a:p>
        </p:txBody>
      </p:sp>
    </p:spTree>
    <p:extLst>
      <p:ext uri="{BB962C8B-B14F-4D97-AF65-F5344CB8AC3E}">
        <p14:creationId xmlns:p14="http://schemas.microsoft.com/office/powerpoint/2010/main" val="1211658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a:xfrm>
            <a:off x="457200" y="285750"/>
            <a:ext cx="8229600" cy="1006475"/>
          </a:xfrm>
          <a:solidFill>
            <a:schemeClr val="bg1">
              <a:alpha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marL="228600" indent="-228600" eaLnBrk="1" hangingPunct="1"/>
            <a:r>
              <a:rPr lang="en-US" sz="3600" b="1" dirty="0">
                <a:latin typeface="Arial" charset="0"/>
                <a:ea typeface="+mj-ea"/>
                <a:cs typeface="Arial" charset="0"/>
              </a:rPr>
              <a:t>Overview</a:t>
            </a:r>
          </a:p>
        </p:txBody>
      </p:sp>
      <p:sp>
        <p:nvSpPr>
          <p:cNvPr id="4099" name="Content Placeholder 7"/>
          <p:cNvSpPr>
            <a:spLocks noGrp="1"/>
          </p:cNvSpPr>
          <p:nvPr>
            <p:ph idx="4294967295"/>
          </p:nvPr>
        </p:nvSpPr>
        <p:spPr>
          <a:xfrm>
            <a:off x="457200" y="1292226"/>
            <a:ext cx="8229600" cy="4833938"/>
          </a:xfrm>
        </p:spPr>
        <p:txBody>
          <a:bodyPr/>
          <a:lstStyle/>
          <a:p>
            <a:pPr eaLnBrk="1" hangingPunct="1">
              <a:buFont typeface="Arial" charset="0"/>
              <a:buNone/>
              <a:defRPr/>
            </a:pPr>
            <a:endParaRPr lang="en-US" sz="1200" dirty="0" smtClean="0">
              <a:latin typeface="Arial" pitchFamily="34" charset="0"/>
              <a:ea typeface="+mn-ea"/>
              <a:cs typeface="Arial" pitchFamily="34" charset="0"/>
            </a:endParaRPr>
          </a:p>
          <a:p>
            <a:pPr lvl="0"/>
            <a:r>
              <a:rPr lang="en-US" kern="1200" dirty="0" smtClean="0"/>
              <a:t>The design </a:t>
            </a:r>
            <a:r>
              <a:rPr lang="en-US" kern="1200" dirty="0"/>
              <a:t>and outcome evaluation of </a:t>
            </a:r>
            <a:r>
              <a:rPr lang="en-US" kern="1200" dirty="0" smtClean="0"/>
              <a:t>a </a:t>
            </a:r>
            <a:r>
              <a:rPr lang="en-US" kern="1200" dirty="0"/>
              <a:t>“knowledge broker" </a:t>
            </a:r>
            <a:r>
              <a:rPr lang="en-US" kern="1200" dirty="0" smtClean="0"/>
              <a:t>intervention</a:t>
            </a:r>
          </a:p>
          <a:p>
            <a:pPr lvl="0"/>
            <a:r>
              <a:rPr lang="en-US" kern="1200" dirty="0" smtClean="0"/>
              <a:t>Implementation evaluation of </a:t>
            </a:r>
            <a:r>
              <a:rPr lang="en-US" dirty="0"/>
              <a:t>State Exchange on Employment and Disability (SEED) model </a:t>
            </a:r>
          </a:p>
          <a:p>
            <a:pPr lvl="0"/>
            <a:r>
              <a:rPr lang="en-US" dirty="0" smtClean="0"/>
              <a:t>Implementation and outcome evaluation of Virginia’s </a:t>
            </a:r>
            <a:r>
              <a:rPr lang="en-US" dirty="0"/>
              <a:t>Career Pathways for Individuals with Disabilities </a:t>
            </a:r>
            <a:r>
              <a:rPr lang="en-US" dirty="0" smtClean="0"/>
              <a:t>(CPID) grant</a:t>
            </a:r>
          </a:p>
          <a:p>
            <a:pPr lvl="0"/>
            <a:r>
              <a:rPr lang="en-US" dirty="0" smtClean="0"/>
              <a:t>Lessons learned discussion </a:t>
            </a:r>
            <a:endParaRPr lang="en-US" dirty="0"/>
          </a:p>
        </p:txBody>
      </p:sp>
      <p:sp>
        <p:nvSpPr>
          <p:cNvPr id="1741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fld id="{5F84E8EE-E83B-B94B-A105-7F571D4004D4}" type="slidenum">
              <a:rPr lang="en-US">
                <a:latin typeface="Arial" charset="0"/>
                <a:cs typeface="Arial" charset="0"/>
              </a:rPr>
              <a:pPr/>
              <a:t>4</a:t>
            </a:fld>
            <a:endParaRPr lang="en-US" dirty="0">
              <a:latin typeface="Arial" charset="0"/>
              <a:cs typeface="Arial" charset="0"/>
            </a:endParaRPr>
          </a:p>
        </p:txBody>
      </p:sp>
    </p:spTree>
    <p:extLst>
      <p:ext uri="{BB962C8B-B14F-4D97-AF65-F5344CB8AC3E}">
        <p14:creationId xmlns:p14="http://schemas.microsoft.com/office/powerpoint/2010/main" val="2830923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Virginia CPID Project Goals</a:t>
            </a:r>
            <a:endParaRPr lang="en-US" sz="3600" dirty="0"/>
          </a:p>
        </p:txBody>
      </p:sp>
      <p:sp>
        <p:nvSpPr>
          <p:cNvPr id="3" name="Content Placeholder 2"/>
          <p:cNvSpPr>
            <a:spLocks noGrp="1"/>
          </p:cNvSpPr>
          <p:nvPr>
            <p:ph idx="1"/>
          </p:nvPr>
        </p:nvSpPr>
        <p:spPr/>
        <p:txBody>
          <a:bodyPr>
            <a:noAutofit/>
          </a:bodyPr>
          <a:lstStyle/>
          <a:p>
            <a:pPr>
              <a:spcBef>
                <a:spcPts val="0"/>
              </a:spcBef>
              <a:spcAft>
                <a:spcPts val="600"/>
              </a:spcAft>
            </a:pPr>
            <a:r>
              <a:rPr lang="en-US" sz="2000" dirty="0" smtClean="0"/>
              <a:t>Help individuals with disabilities acquire marketable skills and credentials that enable them to secure competitive, integrated employment in high-demand, high-quality occupations.</a:t>
            </a:r>
          </a:p>
          <a:p>
            <a:pPr>
              <a:spcBef>
                <a:spcPts val="0"/>
              </a:spcBef>
              <a:spcAft>
                <a:spcPts val="600"/>
              </a:spcAft>
            </a:pPr>
            <a:r>
              <a:rPr lang="en-US" sz="2000" dirty="0" smtClean="0"/>
              <a:t>Enhance the capacity of existing career pathways programs in Virginia to effectively serve individuals with disabilities.</a:t>
            </a:r>
          </a:p>
          <a:p>
            <a:pPr>
              <a:spcBef>
                <a:spcPts val="0"/>
              </a:spcBef>
              <a:spcAft>
                <a:spcPts val="600"/>
              </a:spcAft>
            </a:pPr>
            <a:r>
              <a:rPr lang="en-US" sz="2000" dirty="0" smtClean="0"/>
              <a:t>Enhance access to and use of career pathways in selected occupational clusters by individuals with disabilities.</a:t>
            </a:r>
          </a:p>
          <a:p>
            <a:pPr>
              <a:spcBef>
                <a:spcPts val="0"/>
              </a:spcBef>
              <a:spcAft>
                <a:spcPts val="600"/>
              </a:spcAft>
            </a:pPr>
            <a:r>
              <a:rPr lang="en-US" sz="2000" dirty="0" smtClean="0"/>
              <a:t>Strengthen the alignment of Virginia’s VR programs with the other core programs authorized by the Workforce Innovation and Opportunity Act (WIOA) and other federally funded career pathways initiatives in the Commonwealth.</a:t>
            </a:r>
          </a:p>
          <a:p>
            <a:pPr>
              <a:spcBef>
                <a:spcPts val="0"/>
              </a:spcBef>
              <a:spcAft>
                <a:spcPts val="600"/>
              </a:spcAft>
            </a:pPr>
            <a:r>
              <a:rPr lang="en-US" sz="2000" dirty="0" smtClean="0"/>
              <a:t>Disseminate project findings and knowledge gained from the project evaluation.</a:t>
            </a:r>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40</a:t>
            </a:fld>
            <a:endParaRPr lang="en-US" dirty="0"/>
          </a:p>
        </p:txBody>
      </p:sp>
    </p:spTree>
    <p:extLst>
      <p:ext uri="{BB962C8B-B14F-4D97-AF65-F5344CB8AC3E}">
        <p14:creationId xmlns:p14="http://schemas.microsoft.com/office/powerpoint/2010/main" val="26114434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Anticipated Participant Outcomes</a:t>
            </a:r>
            <a:endParaRPr lang="en-US" sz="3600" dirty="0"/>
          </a:p>
        </p:txBody>
      </p:sp>
      <p:sp>
        <p:nvSpPr>
          <p:cNvPr id="3" name="Content Placeholder 2"/>
          <p:cNvSpPr>
            <a:spLocks noGrp="1"/>
          </p:cNvSpPr>
          <p:nvPr>
            <p:ph idx="1"/>
          </p:nvPr>
        </p:nvSpPr>
        <p:spPr/>
        <p:txBody>
          <a:bodyPr>
            <a:noAutofit/>
          </a:bodyPr>
          <a:lstStyle/>
          <a:p>
            <a:pPr>
              <a:spcBef>
                <a:spcPts val="0"/>
              </a:spcBef>
              <a:spcAft>
                <a:spcPts val="600"/>
              </a:spcAft>
            </a:pPr>
            <a:r>
              <a:rPr lang="en-US" sz="2000" dirty="0" smtClean="0"/>
              <a:t>470 project participants will enter career pathways in advanced manufacturing (and a second industry sector to be determined).</a:t>
            </a:r>
          </a:p>
          <a:p>
            <a:pPr>
              <a:spcBef>
                <a:spcPts val="0"/>
              </a:spcBef>
              <a:spcAft>
                <a:spcPts val="600"/>
              </a:spcAft>
            </a:pPr>
            <a:r>
              <a:rPr lang="en-US" sz="2000" dirty="0" smtClean="0"/>
              <a:t>200 participants will complete training in their selected career pathways.</a:t>
            </a:r>
          </a:p>
          <a:p>
            <a:pPr>
              <a:spcBef>
                <a:spcPts val="0"/>
              </a:spcBef>
              <a:spcAft>
                <a:spcPts val="600"/>
              </a:spcAft>
            </a:pPr>
            <a:r>
              <a:rPr lang="en-US" sz="2000" dirty="0" smtClean="0"/>
              <a:t>150 participants will obtain recognized postsecondary credentials.</a:t>
            </a:r>
          </a:p>
          <a:p>
            <a:pPr>
              <a:spcBef>
                <a:spcPts val="0"/>
              </a:spcBef>
              <a:spcAft>
                <a:spcPts val="600"/>
              </a:spcAft>
            </a:pPr>
            <a:r>
              <a:rPr lang="en-US" sz="2000" dirty="0" smtClean="0"/>
              <a:t>150 participants will achieve competitive integrated employment.</a:t>
            </a:r>
          </a:p>
          <a:p>
            <a:pPr>
              <a:spcBef>
                <a:spcPts val="0"/>
              </a:spcBef>
              <a:spcAft>
                <a:spcPts val="600"/>
              </a:spcAft>
            </a:pPr>
            <a:r>
              <a:rPr lang="en-US" sz="2000" dirty="0" smtClean="0"/>
              <a:t>150 participants who become employed will have weekly wages comparable to the industry standard for their occupations.</a:t>
            </a:r>
          </a:p>
          <a:p>
            <a:pPr>
              <a:spcBef>
                <a:spcPts val="0"/>
              </a:spcBef>
              <a:spcAft>
                <a:spcPts val="600"/>
              </a:spcAft>
            </a:pPr>
            <a:r>
              <a:rPr lang="en-US" sz="2000" dirty="0" smtClean="0"/>
              <a:t>50 participants will receive employer-paid benefits (e.g., health insurance, paid leave).</a:t>
            </a:r>
            <a:endParaRPr lang="en-US" sz="2000"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41</a:t>
            </a:fld>
            <a:endParaRPr lang="en-US" dirty="0"/>
          </a:p>
        </p:txBody>
      </p:sp>
    </p:spTree>
    <p:extLst>
      <p:ext uri="{BB962C8B-B14F-4D97-AF65-F5344CB8AC3E}">
        <p14:creationId xmlns:p14="http://schemas.microsoft.com/office/powerpoint/2010/main" val="40579531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Anticipated Program/</a:t>
            </a:r>
            <a:br>
              <a:rPr lang="en-US" sz="3600" dirty="0" smtClean="0"/>
            </a:br>
            <a:r>
              <a:rPr lang="en-US" sz="3600" dirty="0" smtClean="0"/>
              <a:t>System Outcomes</a:t>
            </a:r>
            <a:endParaRPr lang="en-US" sz="3600"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sz="2600" dirty="0" smtClean="0"/>
              <a:t>Career Pathways Program/Provider Level</a:t>
            </a:r>
          </a:p>
          <a:p>
            <a:pPr lvl="1"/>
            <a:r>
              <a:rPr lang="en-US" sz="2200" dirty="0" smtClean="0"/>
              <a:t>Increased program accessibility;</a:t>
            </a:r>
          </a:p>
          <a:p>
            <a:pPr lvl="1"/>
            <a:r>
              <a:rPr lang="en-US" sz="2200" dirty="0" smtClean="0"/>
              <a:t>Increased program participation by individuals with disabilities;</a:t>
            </a:r>
          </a:p>
          <a:p>
            <a:pPr lvl="1"/>
            <a:r>
              <a:rPr lang="en-US" sz="2200" dirty="0" smtClean="0"/>
              <a:t>Increased career counseling knowledge and skills related to career pathways; and</a:t>
            </a:r>
          </a:p>
          <a:p>
            <a:pPr lvl="1"/>
            <a:r>
              <a:rPr lang="en-US" sz="2200" dirty="0" smtClean="0"/>
              <a:t>Increased work incentives counseling assistance incorporating financial asset management.</a:t>
            </a:r>
            <a:endParaRPr lang="en-US" dirty="0" smtClean="0"/>
          </a:p>
          <a:p>
            <a:r>
              <a:rPr lang="en-US" sz="2600" dirty="0" smtClean="0"/>
              <a:t>System Level</a:t>
            </a:r>
          </a:p>
          <a:p>
            <a:pPr lvl="1"/>
            <a:r>
              <a:rPr lang="en-US" sz="2200" dirty="0" smtClean="0"/>
              <a:t>Increased integration of VR into regional career pathways systems;</a:t>
            </a:r>
          </a:p>
          <a:p>
            <a:pPr lvl="1"/>
            <a:r>
              <a:rPr lang="en-US" sz="2200" dirty="0" smtClean="0"/>
              <a:t>Increased system integration across all career pathways partners; and</a:t>
            </a:r>
          </a:p>
          <a:p>
            <a:pPr lvl="1"/>
            <a:r>
              <a:rPr lang="en-US" sz="2200" dirty="0" smtClean="0"/>
              <a:t>Increased ability to meet area employers’ needs in high-demand occupations.</a:t>
            </a:r>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42</a:t>
            </a:fld>
            <a:endParaRPr lang="en-US" dirty="0"/>
          </a:p>
        </p:txBody>
      </p:sp>
    </p:spTree>
    <p:extLst>
      <p:ext uri="{BB962C8B-B14F-4D97-AF65-F5344CB8AC3E}">
        <p14:creationId xmlns:p14="http://schemas.microsoft.com/office/powerpoint/2010/main" val="4075410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Implementation Evaluation Questions </a:t>
            </a:r>
            <a:endParaRPr lang="en-US" sz="3600" dirty="0"/>
          </a:p>
        </p:txBody>
      </p:sp>
      <p:sp>
        <p:nvSpPr>
          <p:cNvPr id="3" name="Content Placeholder 2"/>
          <p:cNvSpPr>
            <a:spLocks noGrp="1"/>
          </p:cNvSpPr>
          <p:nvPr>
            <p:ph idx="1"/>
          </p:nvPr>
        </p:nvSpPr>
        <p:spPr/>
        <p:txBody>
          <a:bodyPr/>
          <a:lstStyle/>
          <a:p>
            <a:pPr lvl="0"/>
            <a:r>
              <a:rPr lang="en-US" dirty="0"/>
              <a:t>Have the project activities been implemented as planned? </a:t>
            </a:r>
          </a:p>
          <a:p>
            <a:pPr lvl="0"/>
            <a:r>
              <a:rPr lang="en-US" dirty="0"/>
              <a:t>Has the project achieved its intended outcomes? </a:t>
            </a:r>
          </a:p>
          <a:p>
            <a:endParaRPr lang="en-US" dirty="0" smtClean="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43</a:t>
            </a:fld>
            <a:endParaRPr lang="en-US" dirty="0"/>
          </a:p>
        </p:txBody>
      </p:sp>
    </p:spTree>
    <p:extLst>
      <p:ext uri="{BB962C8B-B14F-4D97-AF65-F5344CB8AC3E}">
        <p14:creationId xmlns:p14="http://schemas.microsoft.com/office/powerpoint/2010/main" val="3957588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Implementation Evaluation Methods</a:t>
            </a:r>
            <a:endParaRPr lang="en-US" sz="3600" dirty="0"/>
          </a:p>
        </p:txBody>
      </p:sp>
      <p:sp>
        <p:nvSpPr>
          <p:cNvPr id="3" name="Content Placeholder 2"/>
          <p:cNvSpPr>
            <a:spLocks noGrp="1"/>
          </p:cNvSpPr>
          <p:nvPr>
            <p:ph idx="1"/>
          </p:nvPr>
        </p:nvSpPr>
        <p:spPr/>
        <p:txBody>
          <a:bodyPr/>
          <a:lstStyle/>
          <a:p>
            <a:pPr lvl="0"/>
            <a:r>
              <a:rPr lang="en-US" dirty="0" smtClean="0"/>
              <a:t>Surveys and interviews </a:t>
            </a:r>
          </a:p>
          <a:p>
            <a:pPr lvl="1"/>
            <a:r>
              <a:rPr lang="en-US" dirty="0" smtClean="0"/>
              <a:t>Evaluator and project team co-develop instruments to ensure relevance</a:t>
            </a:r>
          </a:p>
          <a:p>
            <a:pPr lvl="1"/>
            <a:r>
              <a:rPr lang="en-US" dirty="0" smtClean="0"/>
              <a:t>Pilot test instruments</a:t>
            </a:r>
          </a:p>
          <a:p>
            <a:pPr lvl="1"/>
            <a:r>
              <a:rPr lang="en-US" dirty="0" smtClean="0"/>
              <a:t>Use accessible platform</a:t>
            </a:r>
          </a:p>
          <a:p>
            <a:pPr lvl="0"/>
            <a:r>
              <a:rPr lang="en-US" dirty="0" smtClean="0"/>
              <a:t>Document reviews</a:t>
            </a:r>
          </a:p>
          <a:p>
            <a:pPr lvl="0"/>
            <a:r>
              <a:rPr lang="en-US" dirty="0" smtClean="0"/>
              <a:t>Extant data analysis </a:t>
            </a:r>
          </a:p>
          <a:p>
            <a:endParaRPr lang="en-US" dirty="0" smtClean="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44</a:t>
            </a:fld>
            <a:endParaRPr lang="en-US" dirty="0"/>
          </a:p>
        </p:txBody>
      </p:sp>
    </p:spTree>
    <p:extLst>
      <p:ext uri="{BB962C8B-B14F-4D97-AF65-F5344CB8AC3E}">
        <p14:creationId xmlns:p14="http://schemas.microsoft.com/office/powerpoint/2010/main" val="14650566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Outcomes and Indicators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9250048"/>
              </p:ext>
            </p:extLst>
          </p:nvPr>
        </p:nvGraphicFramePr>
        <p:xfrm>
          <a:off x="457200" y="1600200"/>
          <a:ext cx="8228810" cy="4648200"/>
        </p:xfrm>
        <a:graphic>
          <a:graphicData uri="http://schemas.openxmlformats.org/drawingml/2006/table">
            <a:tbl>
              <a:tblPr firstRow="1" firstCol="1" bandRow="1">
                <a:tableStyleId>{5C22544A-7EE6-4342-B048-85BDC9FD1C3A}</a:tableStyleId>
              </a:tblPr>
              <a:tblGrid>
                <a:gridCol w="2002400"/>
                <a:gridCol w="1504786"/>
                <a:gridCol w="3009571"/>
                <a:gridCol w="1712053"/>
              </a:tblGrid>
              <a:tr h="609600">
                <a:tc>
                  <a:txBody>
                    <a:bodyPr/>
                    <a:lstStyle/>
                    <a:p>
                      <a:pPr marL="0" marR="0">
                        <a:spcBef>
                          <a:spcPts val="0"/>
                        </a:spcBef>
                        <a:spcAft>
                          <a:spcPts val="0"/>
                        </a:spcAft>
                        <a:tabLst>
                          <a:tab pos="0" algn="l"/>
                        </a:tabLst>
                      </a:pPr>
                      <a:r>
                        <a:rPr lang="en-US" sz="1600" dirty="0">
                          <a:effectLst/>
                        </a:rPr>
                        <a:t>Objectives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a:txBody>
                    <a:bodyPr/>
                    <a:lstStyle/>
                    <a:p>
                      <a:pPr marL="0" marR="0">
                        <a:spcBef>
                          <a:spcPts val="0"/>
                        </a:spcBef>
                        <a:spcAft>
                          <a:spcPts val="0"/>
                        </a:spcAft>
                        <a:tabLst>
                          <a:tab pos="0" algn="l"/>
                        </a:tabLst>
                      </a:pPr>
                      <a:r>
                        <a:rPr lang="en-US" sz="1600" dirty="0">
                          <a:effectLst/>
                        </a:rPr>
                        <a:t>Outcomes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a:txBody>
                    <a:bodyPr/>
                    <a:lstStyle/>
                    <a:p>
                      <a:pPr marL="0" marR="0">
                        <a:spcBef>
                          <a:spcPts val="0"/>
                        </a:spcBef>
                        <a:spcAft>
                          <a:spcPts val="0"/>
                        </a:spcAft>
                        <a:tabLst>
                          <a:tab pos="0" algn="l"/>
                        </a:tabLst>
                      </a:pPr>
                      <a:r>
                        <a:rPr lang="en-US" sz="1600" dirty="0">
                          <a:effectLst/>
                        </a:rPr>
                        <a:t>Preliminary Outcome Indicators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a:txBody>
                    <a:bodyPr/>
                    <a:lstStyle/>
                    <a:p>
                      <a:pPr marL="0" marR="0">
                        <a:spcBef>
                          <a:spcPts val="0"/>
                        </a:spcBef>
                        <a:spcAft>
                          <a:spcPts val="0"/>
                        </a:spcAft>
                        <a:tabLst>
                          <a:tab pos="0" algn="l"/>
                        </a:tabLst>
                      </a:pPr>
                      <a:r>
                        <a:rPr lang="en-US" sz="1600" dirty="0">
                          <a:effectLst/>
                        </a:rPr>
                        <a:t>Implementation score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r>
              <a:tr h="574883">
                <a:tc gridSpan="4">
                  <a:txBody>
                    <a:bodyPr/>
                    <a:lstStyle/>
                    <a:p>
                      <a:pPr marL="0" marR="0">
                        <a:spcBef>
                          <a:spcPts val="0"/>
                        </a:spcBef>
                        <a:spcAft>
                          <a:spcPts val="0"/>
                        </a:spcAft>
                      </a:pPr>
                      <a:r>
                        <a:rPr lang="en-US" sz="1600" b="1" kern="1200" dirty="0" smtClean="0">
                          <a:solidFill>
                            <a:schemeClr val="lt1"/>
                          </a:solidFill>
                          <a:effectLst/>
                          <a:latin typeface="+mn-lt"/>
                          <a:ea typeface="+mn-ea"/>
                          <a:cs typeface="+mn-cs"/>
                        </a:rPr>
                        <a:t>Goal Two:  Enhance the capacity of existing career pathways programs in selected areas of the state to effectively serve individuals with disabilities.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hMerge="1">
                  <a:txBody>
                    <a:bodyPr/>
                    <a:lstStyle/>
                    <a:p>
                      <a:endParaRPr lang="en-US"/>
                    </a:p>
                  </a:txBody>
                  <a:tcPr/>
                </a:tc>
                <a:tc hMerge="1">
                  <a:txBody>
                    <a:bodyPr/>
                    <a:lstStyle/>
                    <a:p>
                      <a:endParaRPr lang="en-US"/>
                    </a:p>
                  </a:txBody>
                  <a:tcPr/>
                </a:tc>
                <a:tc hMerge="1">
                  <a:txBody>
                    <a:bodyPr/>
                    <a:lstStyle/>
                    <a:p>
                      <a:endParaRPr lang="en-US"/>
                    </a:p>
                  </a:txBody>
                  <a:tcPr/>
                </a:tc>
              </a:tr>
              <a:tr h="3463717">
                <a:tc>
                  <a:txBody>
                    <a:bodyPr/>
                    <a:lstStyle/>
                    <a:p>
                      <a:r>
                        <a:rPr lang="en-US" sz="1600" b="1" kern="1200" dirty="0" smtClean="0">
                          <a:solidFill>
                            <a:schemeClr val="lt1"/>
                          </a:solidFill>
                          <a:effectLst/>
                          <a:latin typeface="+mn-lt"/>
                          <a:ea typeface="+mn-ea"/>
                          <a:cs typeface="+mn-cs"/>
                        </a:rPr>
                        <a:t>Objective 2.1:  Enhance the quality of regional career pathways systems in selected areas of the state, and their capacity to serve individuals with disabilities effectively </a:t>
                      </a:r>
                      <a:endParaRPr lang="en-US" sz="1600" b="1" kern="1200" dirty="0">
                        <a:solidFill>
                          <a:schemeClr val="lt1"/>
                        </a:solidFill>
                        <a:effectLst/>
                        <a:latin typeface="+mn-lt"/>
                        <a:ea typeface="+mn-ea"/>
                        <a:cs typeface="+mn-cs"/>
                      </a:endParaRPr>
                    </a:p>
                  </a:txBody>
                  <a:tcPr marL="69600" marR="69600" marT="0" marB="0"/>
                </a:tc>
                <a:tc>
                  <a:txBody>
                    <a:bodyPr/>
                    <a:lstStyle/>
                    <a:p>
                      <a:pPr marL="0" marR="0">
                        <a:spcBef>
                          <a:spcPts val="200"/>
                        </a:spcBef>
                        <a:spcAft>
                          <a:spcPts val="200"/>
                        </a:spcAft>
                      </a:pPr>
                      <a:r>
                        <a:rPr lang="en-US" sz="1600" b="1" kern="1200" dirty="0" smtClean="0">
                          <a:solidFill>
                            <a:schemeClr val="dk1"/>
                          </a:solidFill>
                          <a:effectLst/>
                          <a:latin typeface="+mn-lt"/>
                          <a:ea typeface="+mn-ea"/>
                          <a:cs typeface="+mn-cs"/>
                        </a:rPr>
                        <a:t>Outcome 2.1: </a:t>
                      </a:r>
                      <a:r>
                        <a:rPr lang="en-US" sz="1600" kern="1200" dirty="0" smtClean="0">
                          <a:solidFill>
                            <a:schemeClr val="dk1"/>
                          </a:solidFill>
                          <a:effectLst/>
                          <a:latin typeface="+mn-lt"/>
                          <a:ea typeface="+mn-ea"/>
                          <a:cs typeface="+mn-cs"/>
                        </a:rPr>
                        <a:t>Increased program accessibility </a:t>
                      </a:r>
                    </a:p>
                    <a:p>
                      <a:pPr marL="0" marR="0">
                        <a:spcBef>
                          <a:spcPts val="200"/>
                        </a:spcBef>
                        <a:spcAft>
                          <a:spcPts val="200"/>
                        </a:spcAft>
                      </a:pPr>
                      <a:r>
                        <a:rPr lang="en-US" sz="1600" b="1" kern="1200" dirty="0" smtClean="0">
                          <a:solidFill>
                            <a:schemeClr val="dk1"/>
                          </a:solidFill>
                          <a:effectLst/>
                          <a:latin typeface="+mn-lt"/>
                          <a:ea typeface="+mn-ea"/>
                          <a:cs typeface="+mn-cs"/>
                        </a:rPr>
                        <a:t>Outcome 2.2: </a:t>
                      </a:r>
                      <a:r>
                        <a:rPr lang="en-US" sz="1600" kern="1200" dirty="0" smtClean="0">
                          <a:solidFill>
                            <a:schemeClr val="dk1"/>
                          </a:solidFill>
                          <a:effectLst/>
                          <a:latin typeface="+mn-lt"/>
                          <a:ea typeface="+mn-ea"/>
                          <a:cs typeface="+mn-cs"/>
                        </a:rPr>
                        <a:t>Increased program participation by individuals with disabilities  </a:t>
                      </a:r>
                      <a:endParaRPr lang="en-US" sz="1600" kern="1200" dirty="0">
                        <a:solidFill>
                          <a:schemeClr val="dk1"/>
                        </a:solidFill>
                        <a:effectLst/>
                        <a:latin typeface="+mn-lt"/>
                        <a:ea typeface="+mn-ea"/>
                        <a:cs typeface="+mn-cs"/>
                      </a:endParaRPr>
                    </a:p>
                  </a:txBody>
                  <a:tcPr marL="69600" marR="69600" marT="0" marB="0"/>
                </a:tc>
                <a:tc>
                  <a:txBody>
                    <a:bodyPr/>
                    <a:lstStyle/>
                    <a:p>
                      <a:pPr marL="171450" lvl="0" indent="-171450">
                        <a:buFont typeface="Arial" panose="020B0604020202020204" pitchFamily="34" charset="0"/>
                        <a:buChar char="•"/>
                      </a:pPr>
                      <a:r>
                        <a:rPr lang="en-US" sz="1600" kern="1200" dirty="0" smtClean="0">
                          <a:solidFill>
                            <a:schemeClr val="dk1"/>
                          </a:solidFill>
                          <a:effectLst/>
                          <a:latin typeface="+mn-lt"/>
                          <a:ea typeface="+mn-ea"/>
                          <a:cs typeface="+mn-cs"/>
                        </a:rPr>
                        <a:t>75% of partner interviewees reported development of plan to include CP or existing CP policies to reflect the needs of individuals with disabilities</a:t>
                      </a:r>
                    </a:p>
                    <a:p>
                      <a:pPr marL="171450" lvl="0" indent="-171450">
                        <a:buFont typeface="Arial" panose="020B0604020202020204" pitchFamily="34" charset="0"/>
                        <a:buChar char="•"/>
                      </a:pPr>
                      <a:r>
                        <a:rPr lang="en-US" sz="1600" kern="1200" dirty="0" smtClean="0">
                          <a:solidFill>
                            <a:schemeClr val="dk1"/>
                          </a:solidFill>
                          <a:effectLst/>
                          <a:latin typeface="+mn-lt"/>
                          <a:ea typeface="+mn-ea"/>
                          <a:cs typeface="+mn-cs"/>
                        </a:rPr>
                        <a:t>75% of partner interviewees reported implemented specific program enhancement features to include individuals with disabilities</a:t>
                      </a:r>
                    </a:p>
                    <a:p>
                      <a:pPr marL="171450" indent="-171450">
                        <a:buFont typeface="Arial" panose="020B0604020202020204" pitchFamily="34" charset="0"/>
                        <a:buChar char="•"/>
                      </a:pPr>
                      <a:r>
                        <a:rPr lang="en-US" sz="1600" kern="1200" dirty="0" smtClean="0">
                          <a:solidFill>
                            <a:schemeClr val="dk1"/>
                          </a:solidFill>
                          <a:effectLst/>
                          <a:latin typeface="+mn-lt"/>
                          <a:ea typeface="+mn-ea"/>
                          <a:cs typeface="+mn-cs"/>
                        </a:rPr>
                        <a:t>75% of partner interviewees reported enhanced program accessibility </a:t>
                      </a:r>
                      <a:endParaRPr lang="en-US" sz="1800" kern="1200" dirty="0" smtClean="0">
                        <a:solidFill>
                          <a:schemeClr val="dk1"/>
                        </a:solidFill>
                        <a:effectLst/>
                        <a:latin typeface="+mn-lt"/>
                        <a:ea typeface="+mn-ea"/>
                        <a:cs typeface="+mn-cs"/>
                      </a:endParaRPr>
                    </a:p>
                  </a:txBody>
                  <a:tcPr marL="69600" marR="69600" marT="0" marB="0"/>
                </a:tc>
                <a:tc>
                  <a:txBody>
                    <a:bodyPr/>
                    <a:lstStyle/>
                    <a:p>
                      <a:pPr marL="45720" marR="0" indent="0">
                        <a:spcBef>
                          <a:spcPts val="200"/>
                        </a:spcBef>
                        <a:spcAft>
                          <a:spcPts val="200"/>
                        </a:spcAft>
                      </a:pPr>
                      <a:r>
                        <a:rPr lang="en-US" sz="1600" dirty="0" smtClean="0">
                          <a:effectLst/>
                        </a:rPr>
                        <a:t>Stakeholder interview</a:t>
                      </a:r>
                    </a:p>
                    <a:p>
                      <a:pPr marL="45720" marR="0" indent="0">
                        <a:spcBef>
                          <a:spcPts val="200"/>
                        </a:spcBef>
                        <a:spcAft>
                          <a:spcPts val="200"/>
                        </a:spcAft>
                      </a:pPr>
                      <a:r>
                        <a:rPr lang="en-US" sz="1600" dirty="0" smtClean="0">
                          <a:effectLst/>
                        </a:rPr>
                        <a:t>High:</a:t>
                      </a:r>
                      <a:br>
                        <a:rPr lang="en-US" sz="1600" dirty="0" smtClean="0">
                          <a:effectLst/>
                        </a:rPr>
                      </a:br>
                      <a:r>
                        <a:rPr lang="en-US" sz="1600" dirty="0" smtClean="0">
                          <a:effectLst/>
                        </a:rPr>
                        <a:t>2=75%–100</a:t>
                      </a:r>
                      <a:r>
                        <a:rPr lang="en-US" sz="1600" dirty="0">
                          <a:effectLst/>
                        </a:rPr>
                        <a:t>%</a:t>
                      </a:r>
                    </a:p>
                    <a:p>
                      <a:pPr marL="45720" marR="0" indent="0">
                        <a:spcBef>
                          <a:spcPts val="200"/>
                        </a:spcBef>
                        <a:spcAft>
                          <a:spcPts val="200"/>
                        </a:spcAft>
                      </a:pPr>
                      <a:r>
                        <a:rPr lang="en-US" sz="1600" dirty="0">
                          <a:effectLst/>
                        </a:rPr>
                        <a:t>Moderate</a:t>
                      </a:r>
                      <a:r>
                        <a:rPr lang="en-US" sz="1600" dirty="0" smtClean="0">
                          <a:effectLst/>
                        </a:rPr>
                        <a:t>:</a:t>
                      </a:r>
                      <a:br>
                        <a:rPr lang="en-US" sz="1600" dirty="0" smtClean="0">
                          <a:effectLst/>
                        </a:rPr>
                      </a:br>
                      <a:r>
                        <a:rPr lang="en-US" sz="1600" dirty="0" smtClean="0">
                          <a:effectLst/>
                        </a:rPr>
                        <a:t>1=50%–74%</a:t>
                      </a:r>
                      <a:endParaRPr lang="en-US" sz="1600" dirty="0">
                        <a:effectLst/>
                      </a:endParaRPr>
                    </a:p>
                    <a:p>
                      <a:pPr marL="45720" marR="0" indent="0">
                        <a:spcBef>
                          <a:spcPts val="200"/>
                        </a:spcBef>
                        <a:spcAft>
                          <a:spcPts val="200"/>
                        </a:spcAft>
                      </a:pPr>
                      <a:r>
                        <a:rPr lang="en-US" sz="1600" dirty="0">
                          <a:effectLst/>
                        </a:rPr>
                        <a:t>Low</a:t>
                      </a:r>
                      <a:r>
                        <a:rPr lang="en-US" sz="1600" dirty="0" smtClean="0">
                          <a:effectLst/>
                        </a:rPr>
                        <a:t>:</a:t>
                      </a:r>
                      <a:br>
                        <a:rPr lang="en-US" sz="1600" dirty="0" smtClean="0">
                          <a:effectLst/>
                        </a:rPr>
                      </a:br>
                      <a:r>
                        <a:rPr lang="en-US" sz="1600" dirty="0" smtClean="0">
                          <a:effectLst/>
                        </a:rPr>
                        <a:t>0=0%–49</a:t>
                      </a:r>
                      <a:r>
                        <a:rPr lang="en-US" sz="1600" dirty="0">
                          <a:effectLst/>
                        </a:rPr>
                        <a: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9600" marR="69600" marT="0" marB="0"/>
                </a:tc>
              </a:tr>
            </a:tbl>
          </a:graphicData>
        </a:graphic>
      </p:graphicFrame>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45</a:t>
            </a:fld>
            <a:endParaRPr lang="en-US" dirty="0"/>
          </a:p>
        </p:txBody>
      </p:sp>
    </p:spTree>
    <p:extLst>
      <p:ext uri="{BB962C8B-B14F-4D97-AF65-F5344CB8AC3E}">
        <p14:creationId xmlns:p14="http://schemas.microsoft.com/office/powerpoint/2010/main" val="14275768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Outcomes and Indicators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85461131"/>
              </p:ext>
            </p:extLst>
          </p:nvPr>
        </p:nvGraphicFramePr>
        <p:xfrm>
          <a:off x="457200" y="1600200"/>
          <a:ext cx="8247610" cy="4148302"/>
        </p:xfrm>
        <a:graphic>
          <a:graphicData uri="http://schemas.openxmlformats.org/drawingml/2006/table">
            <a:tbl>
              <a:tblPr firstRow="1" firstCol="1" bandRow="1">
                <a:tableStyleId>{5C22544A-7EE6-4342-B048-85BDC9FD1C3A}</a:tableStyleId>
              </a:tblPr>
              <a:tblGrid>
                <a:gridCol w="2002400"/>
                <a:gridCol w="1504786"/>
                <a:gridCol w="2969814"/>
                <a:gridCol w="1770610"/>
              </a:tblGrid>
              <a:tr h="609600">
                <a:tc>
                  <a:txBody>
                    <a:bodyPr/>
                    <a:lstStyle/>
                    <a:p>
                      <a:pPr marL="0" marR="0">
                        <a:spcBef>
                          <a:spcPts val="0"/>
                        </a:spcBef>
                        <a:spcAft>
                          <a:spcPts val="0"/>
                        </a:spcAft>
                        <a:tabLst>
                          <a:tab pos="0" algn="l"/>
                        </a:tabLst>
                      </a:pPr>
                      <a:r>
                        <a:rPr lang="en-US" sz="1600" dirty="0">
                          <a:effectLst/>
                        </a:rPr>
                        <a:t>Objectives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a:txBody>
                    <a:bodyPr/>
                    <a:lstStyle/>
                    <a:p>
                      <a:pPr marL="0" marR="0">
                        <a:spcBef>
                          <a:spcPts val="0"/>
                        </a:spcBef>
                        <a:spcAft>
                          <a:spcPts val="0"/>
                        </a:spcAft>
                        <a:tabLst>
                          <a:tab pos="0" algn="l"/>
                        </a:tabLst>
                      </a:pPr>
                      <a:r>
                        <a:rPr lang="en-US" sz="1600" dirty="0">
                          <a:effectLst/>
                        </a:rPr>
                        <a:t>Outcomes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a:txBody>
                    <a:bodyPr/>
                    <a:lstStyle/>
                    <a:p>
                      <a:pPr marL="0" marR="0">
                        <a:spcBef>
                          <a:spcPts val="0"/>
                        </a:spcBef>
                        <a:spcAft>
                          <a:spcPts val="0"/>
                        </a:spcAft>
                        <a:tabLst>
                          <a:tab pos="0" algn="l"/>
                        </a:tabLst>
                      </a:pPr>
                      <a:r>
                        <a:rPr lang="en-US" sz="1600" dirty="0">
                          <a:effectLst/>
                        </a:rPr>
                        <a:t>Preliminary Outcome Indicators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a:txBody>
                    <a:bodyPr/>
                    <a:lstStyle/>
                    <a:p>
                      <a:pPr marL="0" marR="0">
                        <a:spcBef>
                          <a:spcPts val="0"/>
                        </a:spcBef>
                        <a:spcAft>
                          <a:spcPts val="0"/>
                        </a:spcAft>
                        <a:tabLst>
                          <a:tab pos="0" algn="l"/>
                        </a:tabLst>
                      </a:pPr>
                      <a:r>
                        <a:rPr lang="en-US" sz="1600" dirty="0">
                          <a:effectLst/>
                        </a:rPr>
                        <a:t>Implementation score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r>
              <a:tr h="609600">
                <a:tc gridSpan="4">
                  <a:txBody>
                    <a:bodyPr/>
                    <a:lstStyle/>
                    <a:p>
                      <a:pPr marL="0" marR="0">
                        <a:spcBef>
                          <a:spcPts val="0"/>
                        </a:spcBef>
                        <a:spcAft>
                          <a:spcPts val="0"/>
                        </a:spcAft>
                      </a:pPr>
                      <a:r>
                        <a:rPr lang="en-US" sz="1600" b="1" kern="1200" dirty="0" smtClean="0">
                          <a:solidFill>
                            <a:schemeClr val="lt1"/>
                          </a:solidFill>
                          <a:effectLst/>
                          <a:latin typeface="+mn-lt"/>
                          <a:ea typeface="+mn-ea"/>
                          <a:cs typeface="+mn-cs"/>
                        </a:rPr>
                        <a:t>Goal Two:  Enhance the capacity of existing career pathways programs in selected areas of the state to effectively serve individuals with disabilities.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hMerge="1">
                  <a:txBody>
                    <a:bodyPr/>
                    <a:lstStyle/>
                    <a:p>
                      <a:endParaRPr lang="en-US"/>
                    </a:p>
                  </a:txBody>
                  <a:tcPr/>
                </a:tc>
                <a:tc hMerge="1">
                  <a:txBody>
                    <a:bodyPr/>
                    <a:lstStyle/>
                    <a:p>
                      <a:endParaRPr lang="en-US"/>
                    </a:p>
                  </a:txBody>
                  <a:tcPr/>
                </a:tc>
                <a:tc hMerge="1">
                  <a:txBody>
                    <a:bodyPr/>
                    <a:lstStyle/>
                    <a:p>
                      <a:endParaRPr lang="en-US"/>
                    </a:p>
                  </a:txBody>
                  <a:tcPr/>
                </a:tc>
              </a:tr>
              <a:tr h="2929102">
                <a:tc>
                  <a:txBody>
                    <a:bodyPr/>
                    <a:lstStyle/>
                    <a:p>
                      <a:r>
                        <a:rPr lang="en-US" sz="1600" b="1" kern="1200" dirty="0" smtClean="0">
                          <a:solidFill>
                            <a:schemeClr val="lt1"/>
                          </a:solidFill>
                          <a:effectLst/>
                          <a:latin typeface="+mn-lt"/>
                          <a:ea typeface="+mn-ea"/>
                          <a:cs typeface="+mn-cs"/>
                        </a:rPr>
                        <a:t>Objective 2.1:  Enhance the quality of regional career pathways systems in selected areas of the state, and their capacity to serve individuals with disabilities effectively </a:t>
                      </a:r>
                      <a:endParaRPr lang="en-US" sz="1600" b="1" kern="1200" dirty="0">
                        <a:solidFill>
                          <a:schemeClr val="lt1"/>
                        </a:solidFill>
                        <a:effectLst/>
                        <a:latin typeface="+mn-lt"/>
                        <a:ea typeface="+mn-ea"/>
                        <a:cs typeface="+mn-cs"/>
                      </a:endParaRPr>
                    </a:p>
                  </a:txBody>
                  <a:tcPr marL="69600" marR="69600" marT="0" marB="0"/>
                </a:tc>
                <a:tc>
                  <a:txBody>
                    <a:bodyPr/>
                    <a:lstStyle/>
                    <a:p>
                      <a:pPr marL="0" marR="0">
                        <a:spcBef>
                          <a:spcPts val="200"/>
                        </a:spcBef>
                        <a:spcAft>
                          <a:spcPts val="200"/>
                        </a:spcAft>
                      </a:pPr>
                      <a:r>
                        <a:rPr lang="en-US" sz="1600" b="1" kern="1200" dirty="0" smtClean="0">
                          <a:solidFill>
                            <a:schemeClr val="dk1"/>
                          </a:solidFill>
                          <a:effectLst/>
                          <a:latin typeface="+mn-lt"/>
                          <a:ea typeface="+mn-ea"/>
                          <a:cs typeface="+mn-cs"/>
                        </a:rPr>
                        <a:t>Outcome 2.1: </a:t>
                      </a:r>
                      <a:r>
                        <a:rPr lang="en-US" sz="1600" kern="1200" dirty="0" smtClean="0">
                          <a:solidFill>
                            <a:schemeClr val="dk1"/>
                          </a:solidFill>
                          <a:effectLst/>
                          <a:latin typeface="+mn-lt"/>
                          <a:ea typeface="+mn-ea"/>
                          <a:cs typeface="+mn-cs"/>
                        </a:rPr>
                        <a:t>Increased program accessibility </a:t>
                      </a:r>
                    </a:p>
                    <a:p>
                      <a:pPr marL="0" marR="0">
                        <a:spcBef>
                          <a:spcPts val="200"/>
                        </a:spcBef>
                        <a:spcAft>
                          <a:spcPts val="200"/>
                        </a:spcAft>
                      </a:pPr>
                      <a:r>
                        <a:rPr lang="en-US" sz="1600" b="1" kern="1200" dirty="0" smtClean="0">
                          <a:solidFill>
                            <a:schemeClr val="dk1"/>
                          </a:solidFill>
                          <a:effectLst/>
                          <a:latin typeface="+mn-lt"/>
                          <a:ea typeface="+mn-ea"/>
                          <a:cs typeface="+mn-cs"/>
                        </a:rPr>
                        <a:t>Outcome 2.2: </a:t>
                      </a:r>
                      <a:r>
                        <a:rPr lang="en-US" sz="1600" kern="1200" dirty="0" smtClean="0">
                          <a:solidFill>
                            <a:schemeClr val="dk1"/>
                          </a:solidFill>
                          <a:effectLst/>
                          <a:latin typeface="+mn-lt"/>
                          <a:ea typeface="+mn-ea"/>
                          <a:cs typeface="+mn-cs"/>
                        </a:rPr>
                        <a:t>Increased program participation by individuals with disabilities  </a:t>
                      </a:r>
                      <a:endParaRPr lang="en-US"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9600" marR="69600" marT="0" marB="0"/>
                </a:tc>
                <a:tc>
                  <a:txBody>
                    <a:bodyPr/>
                    <a:lstStyle/>
                    <a:p>
                      <a:pPr marL="171450" lvl="0" indent="-171450">
                        <a:buFont typeface="Arial" panose="020B0604020202020204" pitchFamily="34" charset="0"/>
                        <a:buChar char="•"/>
                      </a:pPr>
                      <a:r>
                        <a:rPr lang="en-US" sz="1600" kern="1200" dirty="0" smtClean="0">
                          <a:solidFill>
                            <a:schemeClr val="dk1"/>
                          </a:solidFill>
                          <a:effectLst/>
                          <a:latin typeface="+mn-lt"/>
                          <a:ea typeface="+mn-ea"/>
                          <a:cs typeface="+mn-cs"/>
                        </a:rPr>
                        <a:t>75% of program staff surveyed reported being aware of CP plans</a:t>
                      </a:r>
                    </a:p>
                    <a:p>
                      <a:pPr marL="171450" lvl="0" indent="-171450">
                        <a:buFont typeface="Arial" panose="020B0604020202020204" pitchFamily="34" charset="0"/>
                        <a:buChar char="•"/>
                      </a:pPr>
                      <a:r>
                        <a:rPr lang="en-US" sz="1600" kern="1200" dirty="0" smtClean="0">
                          <a:solidFill>
                            <a:schemeClr val="dk1"/>
                          </a:solidFill>
                          <a:effectLst/>
                          <a:latin typeface="+mn-lt"/>
                          <a:ea typeface="+mn-ea"/>
                          <a:cs typeface="+mn-cs"/>
                        </a:rPr>
                        <a:t>75% of program staff surveyed reported understanding CP plans</a:t>
                      </a:r>
                    </a:p>
                    <a:p>
                      <a:pPr marL="171450" indent="-171450">
                        <a:buFont typeface="Arial" panose="020B0604020202020204" pitchFamily="34" charset="0"/>
                        <a:buChar char="•"/>
                      </a:pPr>
                      <a:r>
                        <a:rPr lang="en-US" sz="1600" kern="1200" dirty="0" smtClean="0">
                          <a:solidFill>
                            <a:schemeClr val="dk1"/>
                          </a:solidFill>
                          <a:effectLst/>
                          <a:latin typeface="+mn-lt"/>
                          <a:ea typeface="+mn-ea"/>
                          <a:cs typeface="+mn-cs"/>
                        </a:rPr>
                        <a:t>75% of program staff surveyed reported applying new plans in their work</a:t>
                      </a:r>
                      <a:endParaRPr lang="en-US" sz="1600" kern="1200" dirty="0">
                        <a:solidFill>
                          <a:schemeClr val="dk1"/>
                        </a:solidFill>
                        <a:effectLst/>
                        <a:latin typeface="+mn-lt"/>
                        <a:ea typeface="+mn-ea"/>
                        <a:cs typeface="+mn-cs"/>
                      </a:endParaRPr>
                    </a:p>
                  </a:txBody>
                  <a:tcPr marL="69600" marR="69600" marT="0" marB="0"/>
                </a:tc>
                <a:tc>
                  <a:txBody>
                    <a:bodyPr/>
                    <a:lstStyle/>
                    <a:p>
                      <a:pPr marL="45720" marR="0" indent="0">
                        <a:spcBef>
                          <a:spcPts val="200"/>
                        </a:spcBef>
                        <a:spcAft>
                          <a:spcPts val="200"/>
                        </a:spcAft>
                      </a:pPr>
                      <a:r>
                        <a:rPr lang="en-US" sz="1600" dirty="0" smtClean="0">
                          <a:effectLst/>
                        </a:rPr>
                        <a:t>Program</a:t>
                      </a:r>
                      <a:r>
                        <a:rPr lang="en-US" sz="1600" baseline="0" dirty="0" smtClean="0">
                          <a:effectLst/>
                        </a:rPr>
                        <a:t> staff survey/interview</a:t>
                      </a:r>
                    </a:p>
                    <a:p>
                      <a:pPr marL="45720" marR="0" indent="0">
                        <a:spcBef>
                          <a:spcPts val="200"/>
                        </a:spcBef>
                        <a:spcAft>
                          <a:spcPts val="200"/>
                        </a:spcAft>
                      </a:pPr>
                      <a:r>
                        <a:rPr lang="en-US" sz="1600" dirty="0" smtClean="0">
                          <a:effectLst/>
                        </a:rPr>
                        <a:t>High: </a:t>
                      </a:r>
                      <a:br>
                        <a:rPr lang="en-US" sz="1600" dirty="0" smtClean="0">
                          <a:effectLst/>
                        </a:rPr>
                      </a:br>
                      <a:r>
                        <a:rPr lang="en-US" sz="1600" dirty="0" smtClean="0">
                          <a:effectLst/>
                        </a:rPr>
                        <a:t>2=75%–100%</a:t>
                      </a:r>
                    </a:p>
                    <a:p>
                      <a:pPr marL="45720" marR="0" indent="0">
                        <a:spcBef>
                          <a:spcPts val="200"/>
                        </a:spcBef>
                        <a:spcAft>
                          <a:spcPts val="200"/>
                        </a:spcAft>
                      </a:pPr>
                      <a:r>
                        <a:rPr lang="en-US" sz="1600" dirty="0" smtClean="0">
                          <a:effectLst/>
                        </a:rPr>
                        <a:t>Moderate: </a:t>
                      </a:r>
                      <a:br>
                        <a:rPr lang="en-US" sz="1600" dirty="0" smtClean="0">
                          <a:effectLst/>
                        </a:rPr>
                      </a:br>
                      <a:r>
                        <a:rPr lang="en-US" sz="1600" dirty="0" smtClean="0">
                          <a:effectLst/>
                        </a:rPr>
                        <a:t>1=50%–74%</a:t>
                      </a:r>
                    </a:p>
                    <a:p>
                      <a:pPr marL="45720" marR="0" indent="0">
                        <a:spcBef>
                          <a:spcPts val="200"/>
                        </a:spcBef>
                        <a:spcAft>
                          <a:spcPts val="200"/>
                        </a:spcAft>
                      </a:pPr>
                      <a:r>
                        <a:rPr lang="en-US" sz="1600" dirty="0" smtClean="0">
                          <a:effectLst/>
                        </a:rPr>
                        <a:t>Low: </a:t>
                      </a:r>
                      <a:br>
                        <a:rPr lang="en-US" sz="1600" dirty="0" smtClean="0">
                          <a:effectLst/>
                        </a:rPr>
                      </a:br>
                      <a:r>
                        <a:rPr lang="en-US" sz="1600" dirty="0" smtClean="0">
                          <a:effectLst/>
                        </a:rPr>
                        <a:t>0=0%–49%</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9600" marR="69600" marT="0" marB="0"/>
                </a:tc>
              </a:tr>
            </a:tbl>
          </a:graphicData>
        </a:graphic>
      </p:graphicFrame>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46</a:t>
            </a:fld>
            <a:endParaRPr lang="en-US" dirty="0"/>
          </a:p>
        </p:txBody>
      </p:sp>
    </p:spTree>
    <p:extLst>
      <p:ext uri="{BB962C8B-B14F-4D97-AF65-F5344CB8AC3E}">
        <p14:creationId xmlns:p14="http://schemas.microsoft.com/office/powerpoint/2010/main" val="23003550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Outcomes and Indicators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6176224"/>
              </p:ext>
            </p:extLst>
          </p:nvPr>
        </p:nvGraphicFramePr>
        <p:xfrm>
          <a:off x="457200" y="1600200"/>
          <a:ext cx="8228810" cy="4038600"/>
        </p:xfrm>
        <a:graphic>
          <a:graphicData uri="http://schemas.openxmlformats.org/drawingml/2006/table">
            <a:tbl>
              <a:tblPr firstRow="1" firstCol="1" bandRow="1">
                <a:tableStyleId>{5C22544A-7EE6-4342-B048-85BDC9FD1C3A}</a:tableStyleId>
              </a:tblPr>
              <a:tblGrid>
                <a:gridCol w="2002400"/>
                <a:gridCol w="1504786"/>
                <a:gridCol w="3009571"/>
                <a:gridCol w="1712053"/>
              </a:tblGrid>
              <a:tr h="609600">
                <a:tc>
                  <a:txBody>
                    <a:bodyPr/>
                    <a:lstStyle/>
                    <a:p>
                      <a:pPr marL="0" marR="0">
                        <a:spcBef>
                          <a:spcPts val="0"/>
                        </a:spcBef>
                        <a:spcAft>
                          <a:spcPts val="0"/>
                        </a:spcAft>
                        <a:tabLst>
                          <a:tab pos="0" algn="l"/>
                        </a:tabLst>
                      </a:pPr>
                      <a:r>
                        <a:rPr lang="en-US" sz="1600" dirty="0">
                          <a:effectLst/>
                        </a:rPr>
                        <a:t>Objectives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a:txBody>
                    <a:bodyPr/>
                    <a:lstStyle/>
                    <a:p>
                      <a:pPr marL="0" marR="0">
                        <a:spcBef>
                          <a:spcPts val="0"/>
                        </a:spcBef>
                        <a:spcAft>
                          <a:spcPts val="0"/>
                        </a:spcAft>
                        <a:tabLst>
                          <a:tab pos="0" algn="l"/>
                        </a:tabLst>
                      </a:pPr>
                      <a:r>
                        <a:rPr lang="en-US" sz="1600" dirty="0">
                          <a:effectLst/>
                        </a:rPr>
                        <a:t>Outcomes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a:txBody>
                    <a:bodyPr/>
                    <a:lstStyle/>
                    <a:p>
                      <a:pPr marL="0" marR="0">
                        <a:spcBef>
                          <a:spcPts val="0"/>
                        </a:spcBef>
                        <a:spcAft>
                          <a:spcPts val="0"/>
                        </a:spcAft>
                        <a:tabLst>
                          <a:tab pos="0" algn="l"/>
                        </a:tabLst>
                      </a:pPr>
                      <a:r>
                        <a:rPr lang="en-US" sz="1600" dirty="0">
                          <a:effectLst/>
                        </a:rPr>
                        <a:t>Preliminary </a:t>
                      </a:r>
                      <a:r>
                        <a:rPr lang="en-US" sz="1600" dirty="0" smtClean="0">
                          <a:effectLst/>
                        </a:rPr>
                        <a:t>Outcome </a:t>
                      </a:r>
                      <a:r>
                        <a:rPr lang="en-US" sz="1600" dirty="0">
                          <a:effectLst/>
                        </a:rPr>
                        <a:t>Indicators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a:txBody>
                    <a:bodyPr/>
                    <a:lstStyle/>
                    <a:p>
                      <a:pPr marL="0" marR="0">
                        <a:spcBef>
                          <a:spcPts val="0"/>
                        </a:spcBef>
                        <a:spcAft>
                          <a:spcPts val="0"/>
                        </a:spcAft>
                        <a:tabLst>
                          <a:tab pos="0" algn="l"/>
                        </a:tabLst>
                      </a:pPr>
                      <a:r>
                        <a:rPr lang="en-US" sz="1600" dirty="0">
                          <a:effectLst/>
                        </a:rPr>
                        <a:t>Implementation score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r>
              <a:tr h="632524">
                <a:tc gridSpan="4">
                  <a:txBody>
                    <a:bodyPr/>
                    <a:lstStyle/>
                    <a:p>
                      <a:pPr marL="0" marR="0">
                        <a:spcBef>
                          <a:spcPts val="0"/>
                        </a:spcBef>
                        <a:spcAft>
                          <a:spcPts val="0"/>
                        </a:spcAft>
                      </a:pPr>
                      <a:r>
                        <a:rPr lang="en-US" sz="1600" b="1" kern="1200" dirty="0" smtClean="0">
                          <a:solidFill>
                            <a:schemeClr val="lt1"/>
                          </a:solidFill>
                          <a:effectLst/>
                          <a:latin typeface="+mn-lt"/>
                          <a:ea typeface="+mn-ea"/>
                          <a:cs typeface="+mn-cs"/>
                        </a:rPr>
                        <a:t>Goal Two:  Enhance the capacity of existing career pathways programs in selected areas of the state to effectively serve individuals with disabilities.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9600" marR="69600" marT="0" marB="0"/>
                </a:tc>
                <a:tc hMerge="1">
                  <a:txBody>
                    <a:bodyPr/>
                    <a:lstStyle/>
                    <a:p>
                      <a:endParaRPr lang="en-US"/>
                    </a:p>
                  </a:txBody>
                  <a:tcPr/>
                </a:tc>
                <a:tc hMerge="1">
                  <a:txBody>
                    <a:bodyPr/>
                    <a:lstStyle/>
                    <a:p>
                      <a:endParaRPr lang="en-US"/>
                    </a:p>
                  </a:txBody>
                  <a:tcPr/>
                </a:tc>
                <a:tc hMerge="1">
                  <a:txBody>
                    <a:bodyPr/>
                    <a:lstStyle/>
                    <a:p>
                      <a:endParaRPr lang="en-US"/>
                    </a:p>
                  </a:txBody>
                  <a:tcPr/>
                </a:tc>
              </a:tr>
              <a:tr h="2796476">
                <a:tc>
                  <a:txBody>
                    <a:bodyPr/>
                    <a:lstStyle/>
                    <a:p>
                      <a:r>
                        <a:rPr lang="en-US" sz="1600" b="1" kern="1200" dirty="0" smtClean="0">
                          <a:solidFill>
                            <a:schemeClr val="lt1"/>
                          </a:solidFill>
                          <a:effectLst/>
                          <a:latin typeface="+mn-lt"/>
                          <a:ea typeface="+mn-ea"/>
                          <a:cs typeface="+mn-cs"/>
                        </a:rPr>
                        <a:t>Objective 2.1:  Enhance the quality of regional career pathways systems in selected areas of the state, and their capacity to serve individuals with disabilities effectively </a:t>
                      </a:r>
                      <a:endParaRPr lang="en-US" sz="1600" b="1" kern="1200" dirty="0">
                        <a:solidFill>
                          <a:schemeClr val="lt1"/>
                        </a:solidFill>
                        <a:effectLst/>
                        <a:latin typeface="+mn-lt"/>
                        <a:ea typeface="+mn-ea"/>
                        <a:cs typeface="+mn-cs"/>
                      </a:endParaRPr>
                    </a:p>
                  </a:txBody>
                  <a:tcPr marL="69600" marR="69600" marT="0" marB="0"/>
                </a:tc>
                <a:tc>
                  <a:txBody>
                    <a:bodyPr/>
                    <a:lstStyle/>
                    <a:p>
                      <a:pPr marL="0" marR="0">
                        <a:spcBef>
                          <a:spcPts val="200"/>
                        </a:spcBef>
                        <a:spcAft>
                          <a:spcPts val="200"/>
                        </a:spcAft>
                      </a:pPr>
                      <a:r>
                        <a:rPr lang="en-US" sz="1600" b="1" kern="1200" dirty="0" smtClean="0">
                          <a:solidFill>
                            <a:schemeClr val="dk1"/>
                          </a:solidFill>
                          <a:effectLst/>
                          <a:latin typeface="+mn-lt"/>
                          <a:ea typeface="+mn-ea"/>
                          <a:cs typeface="+mn-cs"/>
                        </a:rPr>
                        <a:t>Outcome 2.1: </a:t>
                      </a:r>
                      <a:r>
                        <a:rPr lang="en-US" sz="1600" kern="1200" dirty="0" smtClean="0">
                          <a:solidFill>
                            <a:schemeClr val="dk1"/>
                          </a:solidFill>
                          <a:effectLst/>
                          <a:latin typeface="+mn-lt"/>
                          <a:ea typeface="+mn-ea"/>
                          <a:cs typeface="+mn-cs"/>
                        </a:rPr>
                        <a:t>Increased program accessibility </a:t>
                      </a:r>
                    </a:p>
                    <a:p>
                      <a:pPr marL="0" marR="0">
                        <a:spcBef>
                          <a:spcPts val="200"/>
                        </a:spcBef>
                        <a:spcAft>
                          <a:spcPts val="200"/>
                        </a:spcAft>
                      </a:pPr>
                      <a:r>
                        <a:rPr lang="en-US" sz="1600" b="1" kern="1200" dirty="0" smtClean="0">
                          <a:solidFill>
                            <a:schemeClr val="dk1"/>
                          </a:solidFill>
                          <a:effectLst/>
                          <a:latin typeface="+mn-lt"/>
                          <a:ea typeface="+mn-ea"/>
                          <a:cs typeface="+mn-cs"/>
                        </a:rPr>
                        <a:t>Outcome 2.2: </a:t>
                      </a:r>
                      <a:r>
                        <a:rPr lang="en-US" sz="1600" kern="1200" dirty="0" smtClean="0">
                          <a:solidFill>
                            <a:schemeClr val="dk1"/>
                          </a:solidFill>
                          <a:effectLst/>
                          <a:latin typeface="+mn-lt"/>
                          <a:ea typeface="+mn-ea"/>
                          <a:cs typeface="+mn-cs"/>
                        </a:rPr>
                        <a:t>Increased program participation by individuals with disabilities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 </a:t>
                      </a:r>
                      <a:endParaRPr lang="en-US"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9600" marR="69600" marT="0" marB="0"/>
                </a:tc>
                <a:tc>
                  <a:txBody>
                    <a:bodyPr/>
                    <a:lstStyle/>
                    <a:p>
                      <a:pPr lvl="0"/>
                      <a:r>
                        <a:rPr lang="en-US" sz="1600" kern="1200" dirty="0" smtClean="0">
                          <a:solidFill>
                            <a:schemeClr val="dk1"/>
                          </a:solidFill>
                          <a:effectLst/>
                          <a:latin typeface="+mn-lt"/>
                          <a:ea typeface="+mn-ea"/>
                          <a:cs typeface="+mn-cs"/>
                        </a:rPr>
                        <a:t>75% of participant with disabilities surveyed or interviewed reported that services, materials, and support provided was: </a:t>
                      </a:r>
                      <a:endParaRPr lang="en-US" sz="2400" kern="1200" dirty="0" smtClean="0">
                        <a:solidFill>
                          <a:schemeClr val="dk1"/>
                        </a:solidFill>
                        <a:effectLst/>
                        <a:latin typeface="+mn-lt"/>
                        <a:ea typeface="+mn-ea"/>
                        <a:cs typeface="+mn-cs"/>
                      </a:endParaRPr>
                    </a:p>
                    <a:p>
                      <a:pPr marL="171450" lvl="1" indent="-171450">
                        <a:buFont typeface="Arial" panose="020B0604020202020204" pitchFamily="34" charset="0"/>
                        <a:buChar char="•"/>
                      </a:pPr>
                      <a:r>
                        <a:rPr lang="en-US" sz="1400" kern="1200" dirty="0" smtClean="0">
                          <a:solidFill>
                            <a:schemeClr val="dk1"/>
                          </a:solidFill>
                          <a:effectLst/>
                          <a:latin typeface="+mn-lt"/>
                          <a:ea typeface="+mn-ea"/>
                          <a:cs typeface="+mn-cs"/>
                        </a:rPr>
                        <a:t>Increased accessibility </a:t>
                      </a:r>
                      <a:endParaRPr lang="en-US" sz="2000" kern="1200" dirty="0" smtClean="0">
                        <a:solidFill>
                          <a:schemeClr val="dk1"/>
                        </a:solidFill>
                        <a:effectLst/>
                        <a:latin typeface="+mn-lt"/>
                        <a:ea typeface="+mn-ea"/>
                        <a:cs typeface="+mn-cs"/>
                      </a:endParaRPr>
                    </a:p>
                    <a:p>
                      <a:pPr marL="171450" lvl="1" indent="-171450">
                        <a:buFont typeface="Arial" panose="020B0604020202020204" pitchFamily="34" charset="0"/>
                        <a:buChar char="•"/>
                      </a:pPr>
                      <a:r>
                        <a:rPr lang="en-US" sz="1400" kern="1200" dirty="0" smtClean="0">
                          <a:solidFill>
                            <a:schemeClr val="dk1"/>
                          </a:solidFill>
                          <a:effectLst/>
                          <a:latin typeface="+mn-lt"/>
                          <a:ea typeface="+mn-ea"/>
                          <a:cs typeface="+mn-cs"/>
                        </a:rPr>
                        <a:t>high quality  </a:t>
                      </a:r>
                      <a:endParaRPr lang="en-US" sz="2000" kern="1200" dirty="0" smtClean="0">
                        <a:solidFill>
                          <a:schemeClr val="dk1"/>
                        </a:solidFill>
                        <a:effectLst/>
                        <a:latin typeface="+mn-lt"/>
                        <a:ea typeface="+mn-ea"/>
                        <a:cs typeface="+mn-cs"/>
                      </a:endParaRPr>
                    </a:p>
                    <a:p>
                      <a:pPr marL="171450" lvl="1" indent="-171450">
                        <a:buFont typeface="Arial" panose="020B0604020202020204" pitchFamily="34" charset="0"/>
                        <a:buChar char="•"/>
                      </a:pPr>
                      <a:r>
                        <a:rPr lang="en-US" sz="1400" kern="1200" dirty="0" smtClean="0">
                          <a:solidFill>
                            <a:schemeClr val="dk1"/>
                          </a:solidFill>
                          <a:effectLst/>
                          <a:latin typeface="+mn-lt"/>
                          <a:ea typeface="+mn-ea"/>
                          <a:cs typeface="+mn-cs"/>
                        </a:rPr>
                        <a:t>adequate to help reach the goal</a:t>
                      </a:r>
                      <a:endParaRPr lang="en-US" sz="2000" kern="1200" dirty="0" smtClean="0">
                        <a:solidFill>
                          <a:schemeClr val="dk1"/>
                        </a:solidFill>
                        <a:effectLst/>
                        <a:latin typeface="+mn-lt"/>
                        <a:ea typeface="+mn-ea"/>
                        <a:cs typeface="+mn-cs"/>
                      </a:endParaRPr>
                    </a:p>
                    <a:p>
                      <a:pPr marL="171450" lvl="1" indent="-171450">
                        <a:buFont typeface="Arial" panose="020B0604020202020204" pitchFamily="34" charset="0"/>
                        <a:buChar char="•"/>
                      </a:pPr>
                      <a:r>
                        <a:rPr lang="en-US" sz="1400" kern="1200" dirty="0" smtClean="0">
                          <a:solidFill>
                            <a:schemeClr val="dk1"/>
                          </a:solidFill>
                          <a:effectLst/>
                          <a:latin typeface="+mn-lt"/>
                          <a:ea typeface="+mn-ea"/>
                          <a:cs typeface="+mn-cs"/>
                        </a:rPr>
                        <a:t>timely</a:t>
                      </a:r>
                      <a:endParaRPr lang="en-US" sz="2000" kern="1200" dirty="0" smtClean="0">
                        <a:solidFill>
                          <a:schemeClr val="dk1"/>
                        </a:solidFill>
                        <a:effectLst/>
                        <a:latin typeface="+mn-lt"/>
                        <a:ea typeface="+mn-ea"/>
                        <a:cs typeface="+mn-cs"/>
                      </a:endParaRPr>
                    </a:p>
                    <a:p>
                      <a:pPr marL="171450" lvl="1" indent="-171450">
                        <a:buFont typeface="Arial" panose="020B0604020202020204" pitchFamily="34" charset="0"/>
                        <a:buChar char="•"/>
                      </a:pPr>
                      <a:r>
                        <a:rPr lang="en-US" sz="1400" kern="1200" dirty="0" smtClean="0">
                          <a:solidFill>
                            <a:schemeClr val="dk1"/>
                          </a:solidFill>
                          <a:effectLst/>
                          <a:latin typeface="+mn-lt"/>
                          <a:ea typeface="+mn-ea"/>
                          <a:cs typeface="+mn-cs"/>
                        </a:rPr>
                        <a:t>appropriate to meet their needs </a:t>
                      </a:r>
                      <a:endParaRPr lang="en-US" sz="2000" kern="1200" dirty="0">
                        <a:solidFill>
                          <a:schemeClr val="dk1"/>
                        </a:solidFill>
                        <a:effectLst/>
                        <a:latin typeface="+mn-lt"/>
                        <a:ea typeface="+mn-ea"/>
                        <a:cs typeface="+mn-cs"/>
                      </a:endParaRPr>
                    </a:p>
                  </a:txBody>
                  <a:tcPr marL="69600" marR="69600" marT="0" marB="0"/>
                </a:tc>
                <a:tc>
                  <a:txBody>
                    <a:bodyPr/>
                    <a:lstStyle/>
                    <a:p>
                      <a:pPr marL="45720" marR="0" indent="0">
                        <a:spcBef>
                          <a:spcPts val="200"/>
                        </a:spcBef>
                        <a:spcAft>
                          <a:spcPts val="200"/>
                        </a:spcAft>
                      </a:pPr>
                      <a:r>
                        <a:rPr lang="en-US" sz="1600" dirty="0" smtClean="0">
                          <a:effectLst/>
                        </a:rPr>
                        <a:t>Consumer</a:t>
                      </a:r>
                      <a:r>
                        <a:rPr lang="en-US" sz="1600" baseline="0" dirty="0" smtClean="0">
                          <a:effectLst/>
                        </a:rPr>
                        <a:t> survey/interview</a:t>
                      </a:r>
                    </a:p>
                    <a:p>
                      <a:pPr marL="45720" marR="0" indent="0">
                        <a:spcBef>
                          <a:spcPts val="200"/>
                        </a:spcBef>
                        <a:spcAft>
                          <a:spcPts val="200"/>
                        </a:spcAft>
                      </a:pPr>
                      <a:r>
                        <a:rPr lang="en-US" sz="1600" dirty="0" smtClean="0">
                          <a:effectLst/>
                        </a:rPr>
                        <a:t>High: </a:t>
                      </a:r>
                      <a:br>
                        <a:rPr lang="en-US" sz="1600" dirty="0" smtClean="0">
                          <a:effectLst/>
                        </a:rPr>
                      </a:br>
                      <a:r>
                        <a:rPr lang="en-US" sz="1600" dirty="0" smtClean="0">
                          <a:effectLst/>
                        </a:rPr>
                        <a:t>2=75%–100%</a:t>
                      </a:r>
                    </a:p>
                    <a:p>
                      <a:pPr marL="45720" marR="0" indent="0">
                        <a:spcBef>
                          <a:spcPts val="200"/>
                        </a:spcBef>
                        <a:spcAft>
                          <a:spcPts val="200"/>
                        </a:spcAft>
                      </a:pPr>
                      <a:r>
                        <a:rPr lang="en-US" sz="1600" dirty="0" smtClean="0">
                          <a:effectLst/>
                        </a:rPr>
                        <a:t>Moderate: 1=50%–74%</a:t>
                      </a:r>
                    </a:p>
                    <a:p>
                      <a:pPr marL="45720" marR="0" indent="0">
                        <a:spcBef>
                          <a:spcPts val="200"/>
                        </a:spcBef>
                        <a:spcAft>
                          <a:spcPts val="200"/>
                        </a:spcAft>
                      </a:pPr>
                      <a:r>
                        <a:rPr lang="en-US" sz="1600" dirty="0" smtClean="0">
                          <a:effectLst/>
                        </a:rPr>
                        <a:t>Low: </a:t>
                      </a:r>
                      <a:br>
                        <a:rPr lang="en-US" sz="1600" dirty="0" smtClean="0">
                          <a:effectLst/>
                        </a:rPr>
                      </a:br>
                      <a:r>
                        <a:rPr lang="en-US" sz="1600" dirty="0" smtClean="0">
                          <a:effectLst/>
                        </a:rPr>
                        <a:t>0=0%–49%</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9600" marR="69600" marT="0" marB="0"/>
                </a:tc>
              </a:tr>
            </a:tbl>
          </a:graphicData>
        </a:graphic>
      </p:graphicFrame>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47</a:t>
            </a:fld>
            <a:endParaRPr lang="en-US" dirty="0"/>
          </a:p>
        </p:txBody>
      </p:sp>
    </p:spTree>
    <p:extLst>
      <p:ext uri="{BB962C8B-B14F-4D97-AF65-F5344CB8AC3E}">
        <p14:creationId xmlns:p14="http://schemas.microsoft.com/office/powerpoint/2010/main" val="11429513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a:t>
            </a:r>
            <a:r>
              <a:rPr lang="en-US" sz="3600" dirty="0" smtClean="0"/>
              <a:t>utcome Evaluation Questions </a:t>
            </a:r>
            <a:endParaRPr lang="en-US" sz="3600" dirty="0"/>
          </a:p>
        </p:txBody>
      </p:sp>
      <p:sp>
        <p:nvSpPr>
          <p:cNvPr id="3" name="Content Placeholder 2"/>
          <p:cNvSpPr>
            <a:spLocks noGrp="1"/>
          </p:cNvSpPr>
          <p:nvPr>
            <p:ph idx="1"/>
          </p:nvPr>
        </p:nvSpPr>
        <p:spPr/>
        <p:txBody>
          <a:bodyPr/>
          <a:lstStyle/>
          <a:p>
            <a:pPr lvl="0"/>
            <a:r>
              <a:rPr lang="en-US" sz="2000" dirty="0" smtClean="0"/>
              <a:t>Does </a:t>
            </a:r>
            <a:r>
              <a:rPr lang="en-US" sz="2000" dirty="0"/>
              <a:t>Project CPID increase the number of distinct career pathways accessed or created by the participating VR agencies for eligible individuals seeking competitive integrated employment in related occupational clusters?</a:t>
            </a:r>
          </a:p>
          <a:p>
            <a:pPr lvl="0"/>
            <a:r>
              <a:rPr lang="en-US" sz="2000" dirty="0"/>
              <a:t>Does Project CPID increase the number and percentage of VR-eligible individuals who achieve competitive integrated employment within each of the project’s career pathways?</a:t>
            </a:r>
          </a:p>
          <a:p>
            <a:pPr lvl="0"/>
            <a:r>
              <a:rPr lang="en-US" sz="2000" dirty="0"/>
              <a:t>Does Project CPID increase the average weekly wage and employer benefits of VR-eligible individuals participating in each of the project’s career </a:t>
            </a:r>
            <a:r>
              <a:rPr lang="en-US" sz="2000" dirty="0" smtClean="0"/>
              <a:t>pathways </a:t>
            </a:r>
            <a:r>
              <a:rPr lang="en-US" sz="2000" dirty="0"/>
              <a:t>as compared to those of </a:t>
            </a:r>
            <a:r>
              <a:rPr lang="en-US" sz="2000" dirty="0" smtClean="0"/>
              <a:t>non-participating </a:t>
            </a:r>
            <a:r>
              <a:rPr lang="en-US" sz="2000" dirty="0"/>
              <a:t>eligible individuals</a:t>
            </a:r>
            <a:r>
              <a:rPr lang="en-US" sz="2000" dirty="0" smtClean="0"/>
              <a:t>?</a:t>
            </a:r>
            <a:endParaRPr lang="en-US" sz="1800"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48</a:t>
            </a:fld>
            <a:endParaRPr lang="en-US" dirty="0"/>
          </a:p>
        </p:txBody>
      </p:sp>
    </p:spTree>
    <p:extLst>
      <p:ext uri="{BB962C8B-B14F-4D97-AF65-F5344CB8AC3E}">
        <p14:creationId xmlns:p14="http://schemas.microsoft.com/office/powerpoint/2010/main" val="13025130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Outcome Evaluation Design </a:t>
            </a:r>
            <a:endParaRPr lang="en-US" sz="3600" dirty="0"/>
          </a:p>
        </p:txBody>
      </p:sp>
      <p:sp>
        <p:nvSpPr>
          <p:cNvPr id="3" name="Content Placeholder 2"/>
          <p:cNvSpPr>
            <a:spLocks noGrp="1"/>
          </p:cNvSpPr>
          <p:nvPr>
            <p:ph idx="1"/>
          </p:nvPr>
        </p:nvSpPr>
        <p:spPr/>
        <p:txBody>
          <a:bodyPr/>
          <a:lstStyle/>
          <a:p>
            <a:r>
              <a:rPr lang="en-US" dirty="0" smtClean="0"/>
              <a:t>Quasi-experimental design with propensity score matching</a:t>
            </a:r>
          </a:p>
          <a:p>
            <a:r>
              <a:rPr lang="en-US" dirty="0" smtClean="0"/>
              <a:t>Interrupted time series design </a:t>
            </a:r>
          </a:p>
          <a:p>
            <a:r>
              <a:rPr lang="en-US" dirty="0" smtClean="0"/>
              <a:t>Project participant reported outcome </a:t>
            </a:r>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49</a:t>
            </a:fld>
            <a:endParaRPr lang="en-US" dirty="0"/>
          </a:p>
        </p:txBody>
      </p:sp>
    </p:spTree>
    <p:extLst>
      <p:ext uri="{BB962C8B-B14F-4D97-AF65-F5344CB8AC3E}">
        <p14:creationId xmlns:p14="http://schemas.microsoft.com/office/powerpoint/2010/main" val="2842944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Evaluating the Effects of a Research Liaison Intervention</a:t>
            </a:r>
            <a:endParaRPr lang="en-US" b="1" dirty="0"/>
          </a:p>
        </p:txBody>
      </p:sp>
      <p:sp>
        <p:nvSpPr>
          <p:cNvPr id="3" name="Subtitle 2"/>
          <p:cNvSpPr>
            <a:spLocks noGrp="1"/>
          </p:cNvSpPr>
          <p:nvPr>
            <p:ph type="subTitle" idx="1"/>
          </p:nvPr>
        </p:nvSpPr>
        <p:spPr/>
        <p:txBody>
          <a:bodyPr/>
          <a:lstStyle/>
          <a:p>
            <a:r>
              <a:rPr lang="en-US" dirty="0" smtClean="0"/>
              <a:t>Ryan Williams, PhD</a:t>
            </a:r>
          </a:p>
          <a:p>
            <a:r>
              <a:rPr lang="en-US" dirty="0" smtClean="0"/>
              <a:t>B. Jasmine Park, PhD</a:t>
            </a:r>
            <a:endParaRPr lang="en-US" dirty="0"/>
          </a:p>
        </p:txBody>
      </p:sp>
      <p:sp>
        <p:nvSpPr>
          <p:cNvPr id="4" name="Slide Number Placeholder 3"/>
          <p:cNvSpPr>
            <a:spLocks noGrp="1"/>
          </p:cNvSpPr>
          <p:nvPr>
            <p:ph type="sldNum" sz="quarter" idx="12"/>
          </p:nvPr>
        </p:nvSpPr>
        <p:spPr>
          <a:xfrm>
            <a:off x="3505200" y="6400800"/>
            <a:ext cx="2133600" cy="245402"/>
          </a:xfrm>
        </p:spPr>
        <p:txBody>
          <a:bodyPr/>
          <a:lstStyle/>
          <a:p>
            <a:pPr>
              <a:defRPr/>
            </a:pPr>
            <a:r>
              <a:rPr lang="en-US" dirty="0" smtClean="0"/>
              <a:t>5</a:t>
            </a:r>
            <a:endParaRPr lang="en-US" dirty="0"/>
          </a:p>
        </p:txBody>
      </p:sp>
    </p:spTree>
    <p:extLst>
      <p:ext uri="{BB962C8B-B14F-4D97-AF65-F5344CB8AC3E}">
        <p14:creationId xmlns:p14="http://schemas.microsoft.com/office/powerpoint/2010/main" val="1351616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Data Sources and Analysis </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Data sources</a:t>
                </a:r>
              </a:p>
              <a:p>
                <a:pPr lvl="1"/>
                <a:r>
                  <a:rPr lang="en-US" dirty="0" smtClean="0"/>
                  <a:t>AWARE</a:t>
                </a:r>
              </a:p>
              <a:p>
                <a:pPr lvl="1"/>
                <a:r>
                  <a:rPr lang="en-US" dirty="0" smtClean="0"/>
                  <a:t>911 data</a:t>
                </a:r>
              </a:p>
              <a:p>
                <a:r>
                  <a:rPr lang="en-US" dirty="0" smtClean="0"/>
                  <a:t>Data analysis </a:t>
                </a:r>
              </a:p>
              <a:p>
                <a:pPr lvl="1"/>
                <a14:m>
                  <m:oMath xmlns:m="http://schemas.openxmlformats.org/officeDocument/2006/math">
                    <m:r>
                      <a:rPr lang="en-US" i="1" kern="1200">
                        <a:latin typeface="Cambria Math" panose="02040503050406030204" pitchFamily="18" charset="0"/>
                      </a:rPr>
                      <m:t>𝑝</m:t>
                    </m:r>
                    <m:d>
                      <m:dPr>
                        <m:ctrlPr>
                          <a:rPr lang="en-US" i="1" kern="1200">
                            <a:latin typeface="Cambria Math"/>
                          </a:rPr>
                        </m:ctrlPr>
                      </m:dPr>
                      <m:e>
                        <m:r>
                          <a:rPr lang="en-US" i="1" kern="1200">
                            <a:latin typeface="Cambria Math" panose="02040503050406030204" pitchFamily="18" charset="0"/>
                          </a:rPr>
                          <m:t>𝑥</m:t>
                        </m:r>
                      </m:e>
                    </m:d>
                    <m:r>
                      <a:rPr lang="en-US" kern="1200">
                        <a:latin typeface="Cambria Math" panose="02040503050406030204" pitchFamily="18" charset="0"/>
                      </a:rPr>
                      <m:t>=</m:t>
                    </m:r>
                    <m:r>
                      <a:rPr lang="en-US" i="1" kern="1200">
                        <a:latin typeface="Cambria Math" panose="02040503050406030204" pitchFamily="18" charset="0"/>
                      </a:rPr>
                      <m:t>𝑃𝑟</m:t>
                    </m:r>
                    <m:d>
                      <m:dPr>
                        <m:begChr m:val="["/>
                        <m:endChr m:val="]"/>
                        <m:ctrlPr>
                          <a:rPr lang="en-US" i="1" kern="1200">
                            <a:latin typeface="Cambria Math"/>
                          </a:rPr>
                        </m:ctrlPr>
                      </m:dPr>
                      <m:e>
                        <m:d>
                          <m:dPr>
                            <m:begChr m:val=""/>
                            <m:endChr m:val="|"/>
                            <m:ctrlPr>
                              <a:rPr lang="en-US" i="1" kern="1200">
                                <a:latin typeface="Cambria Math"/>
                              </a:rPr>
                            </m:ctrlPr>
                          </m:dPr>
                          <m:e>
                            <m:r>
                              <a:rPr lang="en-US" i="1" kern="1200">
                                <a:latin typeface="Cambria Math" panose="02040503050406030204" pitchFamily="18" charset="0"/>
                              </a:rPr>
                              <m:t>𝑇</m:t>
                            </m:r>
                            <m:r>
                              <a:rPr lang="en-US" kern="1200">
                                <a:latin typeface="Cambria Math" panose="02040503050406030204" pitchFamily="18" charset="0"/>
                              </a:rPr>
                              <m:t>=1</m:t>
                            </m:r>
                          </m:e>
                        </m:d>
                        <m:r>
                          <a:rPr lang="en-US" i="1" kern="1200">
                            <a:latin typeface="Cambria Math" panose="02040503050406030204" pitchFamily="18" charset="0"/>
                          </a:rPr>
                          <m:t>𝑥</m:t>
                        </m:r>
                      </m:e>
                    </m:d>
                    <m:r>
                      <a:rPr lang="en-US" kern="1200">
                        <a:latin typeface="Cambria Math" panose="02040503050406030204" pitchFamily="18" charset="0"/>
                      </a:rPr>
                      <m:t>=</m:t>
                    </m:r>
                    <m:sSub>
                      <m:sSubPr>
                        <m:ctrlPr>
                          <a:rPr lang="en-US" i="1" kern="1200">
                            <a:latin typeface="Cambria Math"/>
                          </a:rPr>
                        </m:ctrlPr>
                      </m:sSubPr>
                      <m:e>
                        <m:r>
                          <a:rPr lang="en-US" i="1" kern="1200">
                            <a:latin typeface="Cambria Math" panose="02040503050406030204" pitchFamily="18" charset="0"/>
                          </a:rPr>
                          <m:t>𝛽</m:t>
                        </m:r>
                      </m:e>
                      <m:sub>
                        <m:r>
                          <a:rPr lang="en-US" kern="1200">
                            <a:latin typeface="Cambria Math" panose="02040503050406030204" pitchFamily="18" charset="0"/>
                          </a:rPr>
                          <m:t>0</m:t>
                        </m:r>
                      </m:sub>
                    </m:sSub>
                    <m:r>
                      <a:rPr lang="en-US" kern="1200">
                        <a:latin typeface="Cambria Math" panose="02040503050406030204" pitchFamily="18" charset="0"/>
                      </a:rPr>
                      <m:t>+</m:t>
                    </m:r>
                    <m:sSub>
                      <m:sSubPr>
                        <m:ctrlPr>
                          <a:rPr lang="en-US" i="1" kern="1200">
                            <a:latin typeface="Cambria Math"/>
                          </a:rPr>
                        </m:ctrlPr>
                      </m:sSubPr>
                      <m:e>
                        <m:r>
                          <a:rPr lang="en-US" i="1" kern="1200">
                            <a:latin typeface="Cambria Math" panose="02040503050406030204" pitchFamily="18" charset="0"/>
                          </a:rPr>
                          <m:t>𝛽</m:t>
                        </m:r>
                      </m:e>
                      <m:sub>
                        <m:r>
                          <a:rPr lang="en-US" kern="1200">
                            <a:latin typeface="Cambria Math" panose="02040503050406030204" pitchFamily="18" charset="0"/>
                          </a:rPr>
                          <m:t>1</m:t>
                        </m:r>
                      </m:sub>
                    </m:sSub>
                    <m:r>
                      <a:rPr lang="en-US" i="1" kern="1200">
                        <a:latin typeface="Cambria Math" panose="02040503050406030204" pitchFamily="18" charset="0"/>
                      </a:rPr>
                      <m:t>𝑥</m:t>
                    </m:r>
                  </m:oMath>
                </a14:m>
                <a:r>
                  <a:rPr lang="en-US" dirty="0" smtClean="0"/>
                  <a:t>  (1)</a:t>
                </a:r>
              </a:p>
              <a:p>
                <a:pPr lvl="1"/>
                <a14:m>
                  <m:oMath xmlns:m="http://schemas.openxmlformats.org/officeDocument/2006/math">
                    <m:sSub>
                      <m:sSubPr>
                        <m:ctrlPr>
                          <a:rPr lang="en-US" i="1" kern="1200">
                            <a:latin typeface="Cambria Math"/>
                          </a:rPr>
                        </m:ctrlPr>
                      </m:sSubPr>
                      <m:e>
                        <m:r>
                          <a:rPr lang="en-US" i="1" kern="1200">
                            <a:latin typeface="Cambria Math" panose="02040503050406030204" pitchFamily="18" charset="0"/>
                          </a:rPr>
                          <m:t>𝑌</m:t>
                        </m:r>
                      </m:e>
                      <m:sub>
                        <m:r>
                          <a:rPr lang="en-US" i="1" kern="1200">
                            <a:latin typeface="Cambria Math" panose="02040503050406030204" pitchFamily="18" charset="0"/>
                          </a:rPr>
                          <m:t>𝑖</m:t>
                        </m:r>
                      </m:sub>
                    </m:sSub>
                    <m:r>
                      <a:rPr lang="en-US" i="1" kern="1200">
                        <a:latin typeface="Cambria Math" panose="02040503050406030204" pitchFamily="18" charset="0"/>
                      </a:rPr>
                      <m:t>=</m:t>
                    </m:r>
                    <m:sSub>
                      <m:sSubPr>
                        <m:ctrlPr>
                          <a:rPr lang="en-US" i="1" kern="1200">
                            <a:latin typeface="Cambria Math"/>
                          </a:rPr>
                        </m:ctrlPr>
                      </m:sSubPr>
                      <m:e>
                        <m:r>
                          <a:rPr lang="en-US" i="1" kern="1200">
                            <a:latin typeface="Cambria Math" panose="02040503050406030204" pitchFamily="18" charset="0"/>
                          </a:rPr>
                          <m:t>𝛽</m:t>
                        </m:r>
                      </m:e>
                      <m:sub>
                        <m:r>
                          <a:rPr lang="en-US" i="1" kern="1200">
                            <a:latin typeface="Cambria Math" panose="02040503050406030204" pitchFamily="18" charset="0"/>
                          </a:rPr>
                          <m:t>0</m:t>
                        </m:r>
                      </m:sub>
                    </m:sSub>
                    <m:r>
                      <a:rPr lang="en-US" i="1" kern="1200">
                        <a:latin typeface="Cambria Math" panose="02040503050406030204" pitchFamily="18" charset="0"/>
                      </a:rPr>
                      <m:t>+</m:t>
                    </m:r>
                    <m:sSub>
                      <m:sSubPr>
                        <m:ctrlPr>
                          <a:rPr lang="en-US" i="1" kern="1200">
                            <a:latin typeface="Cambria Math"/>
                          </a:rPr>
                        </m:ctrlPr>
                      </m:sSubPr>
                      <m:e>
                        <m:r>
                          <a:rPr lang="en-US" i="1" kern="1200">
                            <a:latin typeface="Cambria Math" panose="02040503050406030204" pitchFamily="18" charset="0"/>
                          </a:rPr>
                          <m:t>𝛽</m:t>
                        </m:r>
                      </m:e>
                      <m:sub>
                        <m:r>
                          <a:rPr lang="en-US" i="1" kern="1200">
                            <a:latin typeface="Cambria Math" panose="02040503050406030204" pitchFamily="18" charset="0"/>
                          </a:rPr>
                          <m:t>1</m:t>
                        </m:r>
                      </m:sub>
                    </m:sSub>
                    <m:sSub>
                      <m:sSubPr>
                        <m:ctrlPr>
                          <a:rPr lang="en-US" i="1" kern="1200">
                            <a:latin typeface="Cambria Math"/>
                          </a:rPr>
                        </m:ctrlPr>
                      </m:sSubPr>
                      <m:e>
                        <m:r>
                          <a:rPr lang="en-US" i="1" kern="1200">
                            <a:latin typeface="Cambria Math" panose="02040503050406030204" pitchFamily="18" charset="0"/>
                          </a:rPr>
                          <m:t>𝐶𝑎𝑟𝑒𝑒𝑟𝑃𝑎𝑡h𝑤𝑎𝑦</m:t>
                        </m:r>
                      </m:e>
                      <m:sub>
                        <m:r>
                          <a:rPr lang="en-US" i="1" kern="1200">
                            <a:latin typeface="Cambria Math" panose="02040503050406030204" pitchFamily="18" charset="0"/>
                          </a:rPr>
                          <m:t>𝑖</m:t>
                        </m:r>
                      </m:sub>
                    </m:sSub>
                    <m:r>
                      <a:rPr lang="en-US" i="1" kern="1200">
                        <a:latin typeface="Cambria Math" panose="02040503050406030204" pitchFamily="18" charset="0"/>
                      </a:rPr>
                      <m:t>+</m:t>
                    </m:r>
                    <m:nary>
                      <m:naryPr>
                        <m:chr m:val="∑"/>
                        <m:limLoc m:val="undOvr"/>
                        <m:subHide m:val="on"/>
                        <m:supHide m:val="on"/>
                        <m:ctrlPr>
                          <a:rPr lang="en-US" i="1" kern="1200">
                            <a:latin typeface="Cambria Math"/>
                          </a:rPr>
                        </m:ctrlPr>
                      </m:naryPr>
                      <m:sub/>
                      <m:sup/>
                      <m:e>
                        <m:sSub>
                          <m:sSubPr>
                            <m:ctrlPr>
                              <a:rPr lang="en-US" i="1" kern="1200">
                                <a:latin typeface="Cambria Math"/>
                              </a:rPr>
                            </m:ctrlPr>
                          </m:sSubPr>
                          <m:e>
                            <m:r>
                              <a:rPr lang="en-US" i="1" kern="1200">
                                <a:latin typeface="Cambria Math" panose="02040503050406030204" pitchFamily="18" charset="0"/>
                              </a:rPr>
                              <m:t>𝛽</m:t>
                            </m:r>
                          </m:e>
                          <m:sub>
                            <m:r>
                              <a:rPr lang="en-US" i="1" kern="1200">
                                <a:latin typeface="Cambria Math" panose="02040503050406030204" pitchFamily="18" charset="0"/>
                              </a:rPr>
                              <m:t>𝑥</m:t>
                            </m:r>
                          </m:sub>
                        </m:sSub>
                        <m:sSub>
                          <m:sSubPr>
                            <m:ctrlPr>
                              <a:rPr lang="en-US" i="1" kern="1200">
                                <a:latin typeface="Cambria Math"/>
                              </a:rPr>
                            </m:ctrlPr>
                          </m:sSubPr>
                          <m:e>
                            <m:r>
                              <a:rPr lang="en-US" i="1" kern="1200">
                                <a:latin typeface="Cambria Math" panose="02040503050406030204" pitchFamily="18" charset="0"/>
                              </a:rPr>
                              <m:t>𝐶𝑜𝑣𝑎𝑟𝑖𝑎𝑡𝑒𝑠</m:t>
                            </m:r>
                          </m:e>
                          <m:sub>
                            <m:r>
                              <a:rPr lang="en-US" i="1" kern="1200">
                                <a:latin typeface="Cambria Math" panose="02040503050406030204" pitchFamily="18" charset="0"/>
                              </a:rPr>
                              <m:t>𝑖</m:t>
                            </m:r>
                          </m:sub>
                        </m:sSub>
                      </m:e>
                    </m:nary>
                    <m:r>
                      <a:rPr lang="en-US" i="1" kern="1200">
                        <a:latin typeface="Cambria Math" panose="02040503050406030204" pitchFamily="18" charset="0"/>
                      </a:rPr>
                      <m:t>+</m:t>
                    </m:r>
                    <m:sSub>
                      <m:sSubPr>
                        <m:ctrlPr>
                          <a:rPr lang="en-US" i="1" kern="1200">
                            <a:latin typeface="Cambria Math"/>
                          </a:rPr>
                        </m:ctrlPr>
                      </m:sSubPr>
                      <m:e>
                        <m:r>
                          <a:rPr lang="en-US" i="1" kern="1200">
                            <a:latin typeface="Cambria Math" panose="02040503050406030204" pitchFamily="18" charset="0"/>
                          </a:rPr>
                          <m:t>𝜀</m:t>
                        </m:r>
                      </m:e>
                      <m:sub>
                        <m:r>
                          <a:rPr lang="en-US" i="1" kern="1200">
                            <a:latin typeface="Cambria Math" panose="02040503050406030204" pitchFamily="18" charset="0"/>
                          </a:rPr>
                          <m:t>𝑖𝑡</m:t>
                        </m:r>
                      </m:sub>
                    </m:sSub>
                    <m:r>
                      <a:rPr lang="en-US" b="0" i="0" kern="1200" smtClean="0">
                        <a:latin typeface="Cambria Math" panose="02040503050406030204" pitchFamily="18" charset="0"/>
                      </a:rPr>
                      <m:t> </m:t>
                    </m:r>
                  </m:oMath>
                </a14:m>
                <a:r>
                  <a:rPr lang="en-US" dirty="0" smtClean="0"/>
                  <a:t>(2)</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963" t="-943"/>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50</a:t>
            </a:fld>
            <a:endParaRPr lang="en-US" dirty="0"/>
          </a:p>
        </p:txBody>
      </p:sp>
    </p:spTree>
    <p:extLst>
      <p:ext uri="{BB962C8B-B14F-4D97-AF65-F5344CB8AC3E}">
        <p14:creationId xmlns:p14="http://schemas.microsoft.com/office/powerpoint/2010/main" val="27342424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Lessons Learned From CPID Evaluation </a:t>
            </a:r>
            <a:endParaRPr lang="en-US" sz="3600" dirty="0"/>
          </a:p>
        </p:txBody>
      </p:sp>
      <p:sp>
        <p:nvSpPr>
          <p:cNvPr id="3" name="Content Placeholder 2"/>
          <p:cNvSpPr>
            <a:spLocks noGrp="1"/>
          </p:cNvSpPr>
          <p:nvPr>
            <p:ph idx="1"/>
          </p:nvPr>
        </p:nvSpPr>
        <p:spPr/>
        <p:txBody>
          <a:bodyPr/>
          <a:lstStyle/>
          <a:p>
            <a:r>
              <a:rPr lang="en-US" dirty="0" smtClean="0"/>
              <a:t>Engaging evaluators in the implementation process</a:t>
            </a:r>
          </a:p>
          <a:p>
            <a:r>
              <a:rPr lang="en-US" dirty="0" smtClean="0"/>
              <a:t>Collaboration between evaluators and project team in developing evaluation approaches and instruments</a:t>
            </a:r>
          </a:p>
          <a:p>
            <a:r>
              <a:rPr lang="en-US" dirty="0" smtClean="0"/>
              <a:t>Translating objectives into measureable outcomes</a:t>
            </a:r>
          </a:p>
          <a:p>
            <a:r>
              <a:rPr lang="en-US" dirty="0" smtClean="0"/>
              <a:t>Developing implementation scores to evaluate implementation process </a:t>
            </a:r>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51</a:t>
            </a:fld>
            <a:endParaRPr lang="en-US" dirty="0"/>
          </a:p>
        </p:txBody>
      </p:sp>
    </p:spTree>
    <p:extLst>
      <p:ext uri="{BB962C8B-B14F-4D97-AF65-F5344CB8AC3E}">
        <p14:creationId xmlns:p14="http://schemas.microsoft.com/office/powerpoint/2010/main" val="3250392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Discussion </a:t>
            </a:r>
            <a:endParaRPr lang="en-US" b="1"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52</a:t>
            </a:fld>
            <a:endParaRPr lang="en-US" dirty="0"/>
          </a:p>
        </p:txBody>
      </p:sp>
    </p:spTree>
    <p:extLst>
      <p:ext uri="{BB962C8B-B14F-4D97-AF65-F5344CB8AC3E}">
        <p14:creationId xmlns:p14="http://schemas.microsoft.com/office/powerpoint/2010/main" val="11376168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Implications for VR Evaluators </a:t>
            </a:r>
            <a:endParaRPr lang="en-US" sz="3600" dirty="0"/>
          </a:p>
        </p:txBody>
      </p:sp>
      <p:sp>
        <p:nvSpPr>
          <p:cNvPr id="3" name="Content Placeholder 2"/>
          <p:cNvSpPr>
            <a:spLocks noGrp="1"/>
          </p:cNvSpPr>
          <p:nvPr>
            <p:ph idx="1"/>
          </p:nvPr>
        </p:nvSpPr>
        <p:spPr/>
        <p:txBody>
          <a:bodyPr/>
          <a:lstStyle/>
          <a:p>
            <a:pPr lvl="0"/>
            <a:r>
              <a:rPr lang="en-US" dirty="0" smtClean="0"/>
              <a:t>Question 1: What </a:t>
            </a:r>
            <a:r>
              <a:rPr lang="en-US" dirty="0"/>
              <a:t>recommendations do you have for adapting the KTER project’s use of technical working groups to other types of research and </a:t>
            </a:r>
            <a:r>
              <a:rPr lang="en-US" dirty="0" smtClean="0"/>
              <a:t>evaluation </a:t>
            </a:r>
            <a:r>
              <a:rPr lang="en-US" dirty="0"/>
              <a:t>and for ensuring that a TWG is “active and </a:t>
            </a:r>
            <a:r>
              <a:rPr lang="en-US" dirty="0" smtClean="0"/>
              <a:t>engaged?”</a:t>
            </a:r>
            <a:r>
              <a:rPr lang="en-US" dirty="0"/>
              <a:t>  </a:t>
            </a:r>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53</a:t>
            </a:fld>
            <a:endParaRPr lang="en-US" dirty="0"/>
          </a:p>
        </p:txBody>
      </p:sp>
    </p:spTree>
    <p:extLst>
      <p:ext uri="{BB962C8B-B14F-4D97-AF65-F5344CB8AC3E}">
        <p14:creationId xmlns:p14="http://schemas.microsoft.com/office/powerpoint/2010/main" val="41382725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Implications for VR Evaluators </a:t>
            </a:r>
            <a:endParaRPr lang="en-US" sz="3600" dirty="0"/>
          </a:p>
        </p:txBody>
      </p:sp>
      <p:sp>
        <p:nvSpPr>
          <p:cNvPr id="3" name="Content Placeholder 2"/>
          <p:cNvSpPr>
            <a:spLocks noGrp="1"/>
          </p:cNvSpPr>
          <p:nvPr>
            <p:ph idx="1"/>
          </p:nvPr>
        </p:nvSpPr>
        <p:spPr/>
        <p:txBody>
          <a:bodyPr/>
          <a:lstStyle/>
          <a:p>
            <a:pPr lvl="0"/>
            <a:r>
              <a:rPr lang="en-US" dirty="0" smtClean="0"/>
              <a:t>Question 2: What </a:t>
            </a:r>
            <a:r>
              <a:rPr lang="en-US" dirty="0"/>
              <a:t>are the characteristics of an effective knowledge broker, and how did the KTER project decide on VR supervisors as the appropriate research liaisons?</a:t>
            </a:r>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54</a:t>
            </a:fld>
            <a:endParaRPr lang="en-US" dirty="0"/>
          </a:p>
        </p:txBody>
      </p:sp>
    </p:spTree>
    <p:extLst>
      <p:ext uri="{BB962C8B-B14F-4D97-AF65-F5344CB8AC3E}">
        <p14:creationId xmlns:p14="http://schemas.microsoft.com/office/powerpoint/2010/main" val="26024532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Implications for VR Evaluators </a:t>
            </a:r>
            <a:endParaRPr lang="en-US" sz="3600" dirty="0"/>
          </a:p>
        </p:txBody>
      </p:sp>
      <p:sp>
        <p:nvSpPr>
          <p:cNvPr id="3" name="Content Placeholder 2"/>
          <p:cNvSpPr>
            <a:spLocks noGrp="1"/>
          </p:cNvSpPr>
          <p:nvPr>
            <p:ph idx="1"/>
          </p:nvPr>
        </p:nvSpPr>
        <p:spPr/>
        <p:txBody>
          <a:bodyPr/>
          <a:lstStyle/>
          <a:p>
            <a:pPr lvl="0"/>
            <a:r>
              <a:rPr lang="en-US" dirty="0" smtClean="0"/>
              <a:t>Question 3: For </a:t>
            </a:r>
            <a:r>
              <a:rPr lang="en-US" dirty="0"/>
              <a:t>policy development initiatives like SEED, how can they be designed to enhance their evaluability? </a:t>
            </a:r>
            <a:r>
              <a:rPr lang="en-US" dirty="0" smtClean="0"/>
              <a:t>In </a:t>
            </a:r>
            <a:r>
              <a:rPr lang="en-US" dirty="0"/>
              <a:t>other words: at this point, what advice would you give to those who started this initiative, if you were able to use your time machine to participate in the initial discussions about the SEED initiative?  </a:t>
            </a:r>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55</a:t>
            </a:fld>
            <a:endParaRPr lang="en-US" dirty="0"/>
          </a:p>
        </p:txBody>
      </p:sp>
    </p:spTree>
    <p:extLst>
      <p:ext uri="{BB962C8B-B14F-4D97-AF65-F5344CB8AC3E}">
        <p14:creationId xmlns:p14="http://schemas.microsoft.com/office/powerpoint/2010/main" val="29659656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Implications for VR Evaluators </a:t>
            </a:r>
            <a:endParaRPr lang="en-US" sz="3600" dirty="0"/>
          </a:p>
        </p:txBody>
      </p:sp>
      <p:sp>
        <p:nvSpPr>
          <p:cNvPr id="3" name="Content Placeholder 2"/>
          <p:cNvSpPr>
            <a:spLocks noGrp="1"/>
          </p:cNvSpPr>
          <p:nvPr>
            <p:ph idx="1"/>
          </p:nvPr>
        </p:nvSpPr>
        <p:spPr/>
        <p:txBody>
          <a:bodyPr/>
          <a:lstStyle/>
          <a:p>
            <a:pPr lvl="0"/>
            <a:r>
              <a:rPr lang="en-US" dirty="0" smtClean="0"/>
              <a:t>Question 4: For </a:t>
            </a:r>
            <a:r>
              <a:rPr lang="en-US" dirty="0"/>
              <a:t>the CPID project, what strategies have been most effective in engaging the evaluators in the implementation process, and what barriers have you encountered? </a:t>
            </a:r>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56</a:t>
            </a:fld>
            <a:endParaRPr lang="en-US" dirty="0"/>
          </a:p>
        </p:txBody>
      </p:sp>
    </p:spTree>
    <p:extLst>
      <p:ext uri="{BB962C8B-B14F-4D97-AF65-F5344CB8AC3E}">
        <p14:creationId xmlns:p14="http://schemas.microsoft.com/office/powerpoint/2010/main" val="33917096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Implications for VR Evaluators </a:t>
            </a:r>
            <a:endParaRPr lang="en-US" sz="3600" dirty="0"/>
          </a:p>
        </p:txBody>
      </p:sp>
      <p:sp>
        <p:nvSpPr>
          <p:cNvPr id="3" name="Content Placeholder 2"/>
          <p:cNvSpPr>
            <a:spLocks noGrp="1"/>
          </p:cNvSpPr>
          <p:nvPr>
            <p:ph idx="1"/>
          </p:nvPr>
        </p:nvSpPr>
        <p:spPr/>
        <p:txBody>
          <a:bodyPr/>
          <a:lstStyle/>
          <a:p>
            <a:pPr lvl="0"/>
            <a:r>
              <a:rPr lang="en-US" dirty="0" smtClean="0"/>
              <a:t>Question 5: For </a:t>
            </a:r>
            <a:r>
              <a:rPr lang="en-US" dirty="0"/>
              <a:t>all three presenters: </a:t>
            </a:r>
            <a:r>
              <a:rPr lang="en-US" dirty="0" smtClean="0"/>
              <a:t>Each </a:t>
            </a:r>
            <a:r>
              <a:rPr lang="en-US" dirty="0"/>
              <a:t>of these initiatives is ambitious and </a:t>
            </a:r>
            <a:r>
              <a:rPr lang="en-US" dirty="0" smtClean="0"/>
              <a:t>multifaceted</a:t>
            </a:r>
            <a:r>
              <a:rPr lang="en-US" dirty="0"/>
              <a:t>; how did you decide what each evaluation would (and wouldn’t) focus on? </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57</a:t>
            </a:fld>
            <a:endParaRPr lang="en-US" dirty="0"/>
          </a:p>
        </p:txBody>
      </p:sp>
    </p:spTree>
    <p:extLst>
      <p:ext uri="{BB962C8B-B14F-4D97-AF65-F5344CB8AC3E}">
        <p14:creationId xmlns:p14="http://schemas.microsoft.com/office/powerpoint/2010/main" val="8604323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bg1">
              <a:alpha val="85000"/>
            </a:schemeClr>
          </a:solidFill>
          <a:ln>
            <a:noFill/>
          </a:ln>
        </p:spPr>
        <p:txBody>
          <a:bodyPr>
            <a:noAutofit/>
          </a:bodyPr>
          <a:lstStyle/>
          <a:p>
            <a:pPr marL="228600" indent="-228600" eaLnBrk="1" hangingPunct="1">
              <a:defRPr/>
            </a:pPr>
            <a:r>
              <a:rPr lang="en-US" sz="3600" b="1" dirty="0" smtClean="0">
                <a:latin typeface="Arial" charset="0"/>
                <a:ea typeface="+mj-ea"/>
                <a:cs typeface="Arial" charset="0"/>
              </a:rPr>
              <a:t>Presenter Contact Information </a:t>
            </a:r>
            <a:endParaRPr lang="en-US" sz="2800" b="1" dirty="0" smtClean="0">
              <a:latin typeface="Arial" charset="0"/>
              <a:ea typeface="Calibri" pitchFamily="34" charset="0"/>
              <a:cs typeface="Arial" charset="0"/>
            </a:endParaRPr>
          </a:p>
        </p:txBody>
      </p:sp>
      <p:sp>
        <p:nvSpPr>
          <p:cNvPr id="4099" name="Content Placeholder 7"/>
          <p:cNvSpPr>
            <a:spLocks noGrp="1"/>
          </p:cNvSpPr>
          <p:nvPr>
            <p:ph idx="1"/>
          </p:nvPr>
        </p:nvSpPr>
        <p:spPr/>
        <p:txBody>
          <a:bodyPr/>
          <a:lstStyle/>
          <a:p>
            <a:pPr eaLnBrk="1" hangingPunct="1">
              <a:buFont typeface="Arial" charset="0"/>
              <a:buNone/>
              <a:defRPr/>
            </a:pPr>
            <a:endParaRPr lang="en-US" sz="1200" dirty="0" smtClean="0">
              <a:latin typeface="Arial" pitchFamily="34" charset="0"/>
              <a:ea typeface="+mn-ea"/>
              <a:cs typeface="Arial" pitchFamily="34" charset="0"/>
            </a:endParaRPr>
          </a:p>
          <a:p>
            <a:r>
              <a:rPr lang="en-US" dirty="0" err="1" smtClean="0"/>
              <a:t>Xinsheng</a:t>
            </a:r>
            <a:r>
              <a:rPr lang="en-US" dirty="0" smtClean="0"/>
              <a:t> “Cindy” </a:t>
            </a:r>
            <a:r>
              <a:rPr lang="en-US" dirty="0"/>
              <a:t>Cai, </a:t>
            </a:r>
            <a:r>
              <a:rPr lang="en-US" dirty="0" smtClean="0"/>
              <a:t>PhD, </a:t>
            </a:r>
            <a:r>
              <a:rPr lang="en-US" dirty="0"/>
              <a:t>American Institutes for Research (AIR</a:t>
            </a:r>
            <a:r>
              <a:rPr lang="en-US" dirty="0" smtClean="0"/>
              <a:t>), </a:t>
            </a:r>
            <a:r>
              <a:rPr lang="en-US" dirty="0" smtClean="0">
                <a:hlinkClick r:id="rId3"/>
              </a:rPr>
              <a:t>ccai@air.org</a:t>
            </a:r>
            <a:r>
              <a:rPr lang="en-US" dirty="0" smtClean="0"/>
              <a:t>   </a:t>
            </a:r>
            <a:endParaRPr lang="en-US" dirty="0"/>
          </a:p>
          <a:p>
            <a:r>
              <a:rPr lang="en-US" dirty="0"/>
              <a:t>Michelle Yin, </a:t>
            </a:r>
            <a:r>
              <a:rPr lang="en-US" dirty="0" smtClean="0"/>
              <a:t>PhD, AIR </a:t>
            </a:r>
            <a:r>
              <a:rPr lang="en-US" u="sng" dirty="0">
                <a:hlinkClick r:id="rId4"/>
              </a:rPr>
              <a:t>myin@air.org</a:t>
            </a:r>
            <a:endParaRPr lang="en-US" dirty="0"/>
          </a:p>
          <a:p>
            <a:r>
              <a:rPr lang="en-US" dirty="0"/>
              <a:t>Ryan Williams, </a:t>
            </a:r>
            <a:r>
              <a:rPr lang="en-US" dirty="0" smtClean="0"/>
              <a:t>PhD, </a:t>
            </a:r>
            <a:r>
              <a:rPr lang="en-US" dirty="0"/>
              <a:t>AIR </a:t>
            </a:r>
            <a:r>
              <a:rPr lang="en-US" u="sng" dirty="0">
                <a:hlinkClick r:id="rId5"/>
              </a:rPr>
              <a:t>rwillimas@air.org</a:t>
            </a:r>
            <a:endParaRPr lang="en-US" dirty="0"/>
          </a:p>
          <a:p>
            <a:pPr lvl="0"/>
            <a:r>
              <a:rPr lang="en-US" dirty="0" smtClean="0"/>
              <a:t>Jasmine </a:t>
            </a:r>
            <a:r>
              <a:rPr lang="en-US" dirty="0"/>
              <a:t>Park, </a:t>
            </a:r>
            <a:r>
              <a:rPr lang="en-US" dirty="0" smtClean="0"/>
              <a:t>PhD, AIR </a:t>
            </a:r>
            <a:r>
              <a:rPr lang="en-US" u="sng" dirty="0">
                <a:hlinkClick r:id="rId6"/>
              </a:rPr>
              <a:t>bpark@air.org</a:t>
            </a:r>
            <a:endParaRPr lang="en-US" dirty="0" smtClean="0"/>
          </a:p>
          <a:p>
            <a:r>
              <a:rPr lang="en-US" dirty="0" smtClean="0"/>
              <a:t>Kirsten </a:t>
            </a:r>
            <a:r>
              <a:rPr lang="en-US" dirty="0"/>
              <a:t>Rowe, PhD, Virginia Department of Aging and Rehabilitation </a:t>
            </a:r>
            <a:r>
              <a:rPr lang="en-US" dirty="0" smtClean="0"/>
              <a:t>Services, </a:t>
            </a:r>
            <a:r>
              <a:rPr lang="en-US" u="sng" dirty="0" smtClean="0">
                <a:hlinkClick r:id="rId7"/>
              </a:rPr>
              <a:t>Kirsten.Rowe@dars.virginia.gov</a:t>
            </a:r>
            <a:r>
              <a:rPr lang="en-US" dirty="0" smtClean="0"/>
              <a:t> </a:t>
            </a:r>
            <a:endParaRPr lang="en-US" dirty="0"/>
          </a:p>
          <a:p>
            <a:pPr lvl="0"/>
            <a:endParaRPr lang="en-US" dirty="0"/>
          </a:p>
        </p:txBody>
      </p:sp>
      <p:sp>
        <p:nvSpPr>
          <p:cNvPr id="17411"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F84E8EE-E83B-B94B-A105-7F571D4004D4}" type="slidenum">
              <a:rPr lang="en-US" sz="1200">
                <a:cs typeface="Arial" charset="0"/>
              </a:rPr>
              <a:pPr/>
              <a:t>58</a:t>
            </a:fld>
            <a:endParaRPr lang="en-US" sz="1200" dirty="0">
              <a:cs typeface="Arial" charset="0"/>
            </a:endParaRPr>
          </a:p>
        </p:txBody>
      </p:sp>
    </p:spTree>
    <p:extLst>
      <p:ext uri="{BB962C8B-B14F-4D97-AF65-F5344CB8AC3E}">
        <p14:creationId xmlns:p14="http://schemas.microsoft.com/office/powerpoint/2010/main" val="3772076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p>
            <a:pPr marL="228600" indent="-228600" eaLnBrk="1" hangingPunct="1"/>
            <a:r>
              <a:rPr lang="en-US" sz="2800" b="1" dirty="0">
                <a:latin typeface="Arial" charset="0"/>
                <a:ea typeface="+mj-ea"/>
                <a:cs typeface="Arial" charset="0"/>
              </a:rPr>
              <a:t>Center on Knowledge Translation for Employment Research (KTER, 2015–2020)</a:t>
            </a:r>
          </a:p>
        </p:txBody>
      </p:sp>
      <p:sp>
        <p:nvSpPr>
          <p:cNvPr id="3" name="Content Placeholder 2"/>
          <p:cNvSpPr>
            <a:spLocks noGrp="1"/>
          </p:cNvSpPr>
          <p:nvPr>
            <p:ph idx="1"/>
          </p:nvPr>
        </p:nvSpPr>
        <p:spPr/>
        <p:txBody>
          <a:bodyPr/>
          <a:lstStyle/>
          <a:p>
            <a:r>
              <a:rPr lang="en-US" dirty="0" smtClean="0"/>
              <a:t>Why focus on knowledge translation?</a:t>
            </a:r>
            <a:endParaRPr lang="en-US" i="1" dirty="0"/>
          </a:p>
          <a:p>
            <a:r>
              <a:rPr lang="en-US" dirty="0" smtClean="0"/>
              <a:t>Getting research findings into the hands of those who need it most</a:t>
            </a:r>
          </a:p>
          <a:p>
            <a:pPr lvl="1"/>
            <a:r>
              <a:rPr lang="en-US" dirty="0" smtClean="0"/>
              <a:t>Policy makers and practitioners</a:t>
            </a:r>
          </a:p>
          <a:p>
            <a:r>
              <a:rPr lang="en-US" dirty="0" smtClean="0"/>
              <a:t>Barriers</a:t>
            </a:r>
          </a:p>
          <a:p>
            <a:r>
              <a:rPr lang="en-US" dirty="0" smtClean="0"/>
              <a:t>Facilitators</a:t>
            </a:r>
            <a:endParaRPr lang="en-US" sz="2000" dirty="0" smtClean="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6</a:t>
            </a:fld>
            <a:endParaRPr lang="en-US" dirty="0"/>
          </a:p>
        </p:txBody>
      </p:sp>
    </p:spTree>
    <p:extLst>
      <p:ext uri="{BB962C8B-B14F-4D97-AF65-F5344CB8AC3E}">
        <p14:creationId xmlns:p14="http://schemas.microsoft.com/office/powerpoint/2010/main" val="4065371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Research Activities</a:t>
            </a:r>
            <a:endParaRPr lang="en-US" sz="3600" dirty="0"/>
          </a:p>
        </p:txBody>
      </p:sp>
      <p:sp>
        <p:nvSpPr>
          <p:cNvPr id="3" name="Content Placeholder 2"/>
          <p:cNvSpPr>
            <a:spLocks noGrp="1"/>
          </p:cNvSpPr>
          <p:nvPr>
            <p:ph idx="1"/>
          </p:nvPr>
        </p:nvSpPr>
        <p:spPr/>
        <p:txBody>
          <a:bodyPr/>
          <a:lstStyle/>
          <a:p>
            <a:r>
              <a:rPr lang="en-US" dirty="0"/>
              <a:t>Three research activities:</a:t>
            </a:r>
          </a:p>
          <a:p>
            <a:pPr marL="685800" lvl="1" indent="-342900">
              <a:buFont typeface="+mj-lt"/>
              <a:buAutoNum type="arabicPeriod"/>
            </a:pPr>
            <a:r>
              <a:rPr lang="en-US" dirty="0"/>
              <a:t>Pressing information needs assessment</a:t>
            </a:r>
          </a:p>
          <a:p>
            <a:pPr marL="685800" lvl="1" indent="-342900">
              <a:buFont typeface="+mj-lt"/>
              <a:buAutoNum type="arabicPeriod"/>
            </a:pPr>
            <a:r>
              <a:rPr lang="en-US" dirty="0"/>
              <a:t>Scoping reviews</a:t>
            </a:r>
          </a:p>
          <a:p>
            <a:pPr marL="685800" lvl="1" indent="-342900">
              <a:buFont typeface="+mj-lt"/>
              <a:buAutoNum type="arabicPeriod"/>
            </a:pPr>
            <a:r>
              <a:rPr lang="en-US" dirty="0"/>
              <a:t>Research liaison (RL) intervention and evaluation</a:t>
            </a:r>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7</a:t>
            </a:fld>
            <a:endParaRPr lang="en-US" dirty="0"/>
          </a:p>
        </p:txBody>
      </p:sp>
    </p:spTree>
    <p:extLst>
      <p:ext uri="{BB962C8B-B14F-4D97-AF65-F5344CB8AC3E}">
        <p14:creationId xmlns:p14="http://schemas.microsoft.com/office/powerpoint/2010/main" val="299970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Technical Working Groups (TWGs)</a:t>
            </a:r>
            <a:endParaRPr lang="en-US" sz="3600" dirty="0"/>
          </a:p>
        </p:txBody>
      </p:sp>
      <p:sp>
        <p:nvSpPr>
          <p:cNvPr id="3" name="Content Placeholder 2"/>
          <p:cNvSpPr>
            <a:spLocks noGrp="1"/>
          </p:cNvSpPr>
          <p:nvPr>
            <p:ph idx="1"/>
          </p:nvPr>
        </p:nvSpPr>
        <p:spPr/>
        <p:txBody>
          <a:bodyPr/>
          <a:lstStyle/>
          <a:p>
            <a:r>
              <a:rPr lang="en-US" dirty="0" smtClean="0"/>
              <a:t>Goals:</a:t>
            </a:r>
          </a:p>
          <a:p>
            <a:pPr marL="685800" lvl="1" indent="-342900">
              <a:buFont typeface="+mj-lt"/>
              <a:buAutoNum type="arabicPeriod"/>
            </a:pPr>
            <a:r>
              <a:rPr lang="en-US" dirty="0" smtClean="0"/>
              <a:t>Provide guidance and feedback on research activities.</a:t>
            </a:r>
          </a:p>
          <a:p>
            <a:pPr marL="685800" lvl="1" indent="-342900">
              <a:buFont typeface="+mj-lt"/>
              <a:buAutoNum type="arabicPeriod"/>
            </a:pPr>
            <a:r>
              <a:rPr lang="en-US" dirty="0" smtClean="0"/>
              <a:t>Help recruit focus group participants, develop instruments and protocols, participate in webcasts, and promote KTER Center’s products to partners and stakeholders.</a:t>
            </a:r>
          </a:p>
          <a:p>
            <a:r>
              <a:rPr lang="en-US" dirty="0" smtClean="0"/>
              <a:t>Members: disability-oriented leaders, NIDILRR grantees, consumers who reflect the population, and individuals from the VR and employment communities.</a:t>
            </a:r>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8</a:t>
            </a:fld>
            <a:endParaRPr lang="en-US" dirty="0"/>
          </a:p>
        </p:txBody>
      </p:sp>
    </p:spTree>
    <p:extLst>
      <p:ext uri="{BB962C8B-B14F-4D97-AF65-F5344CB8AC3E}">
        <p14:creationId xmlns:p14="http://schemas.microsoft.com/office/powerpoint/2010/main" val="645636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Research Liaison (RL) Intervention</a:t>
            </a:r>
            <a:endParaRPr lang="en-US" sz="3600" dirty="0"/>
          </a:p>
        </p:txBody>
      </p:sp>
      <p:sp>
        <p:nvSpPr>
          <p:cNvPr id="3" name="Content Placeholder 2"/>
          <p:cNvSpPr>
            <a:spLocks noGrp="1"/>
          </p:cNvSpPr>
          <p:nvPr>
            <p:ph idx="1"/>
          </p:nvPr>
        </p:nvSpPr>
        <p:spPr/>
        <p:txBody>
          <a:bodyPr>
            <a:normAutofit/>
          </a:bodyPr>
          <a:lstStyle/>
          <a:p>
            <a:r>
              <a:rPr lang="en-US" dirty="0" smtClean="0"/>
              <a:t>Goal: Develop vocational rehabilitation (VR) supervisors as “knowledge brokers.”</a:t>
            </a:r>
          </a:p>
          <a:p>
            <a:endParaRPr lang="en-US" dirty="0"/>
          </a:p>
          <a:p>
            <a:pPr indent="0">
              <a:buNone/>
            </a:pPr>
            <a:r>
              <a:rPr lang="en-US" dirty="0"/>
              <a:t>“Knowledge brokers mediate between researchers and </a:t>
            </a:r>
            <a:r>
              <a:rPr lang="en-US" dirty="0" smtClean="0"/>
              <a:t>user communities</a:t>
            </a:r>
            <a:r>
              <a:rPr lang="en-US" dirty="0"/>
              <a:t>” (Jacobson, Butterill, &amp; Goering, 2003); “they link researchers who </a:t>
            </a:r>
            <a:r>
              <a:rPr lang="en-US" dirty="0" smtClean="0"/>
              <a:t>produce scientific </a:t>
            </a:r>
            <a:r>
              <a:rPr lang="en-US" dirty="0"/>
              <a:t>knowledge and practitioners who produce experience-based knowledge </a:t>
            </a:r>
            <a:r>
              <a:rPr lang="en-US" dirty="0" smtClean="0"/>
              <a:t>with knowledge </a:t>
            </a:r>
            <a:r>
              <a:rPr lang="en-US" dirty="0"/>
              <a:t>users” (Conklin, Lusk, Harris, &amp; Stolee, 2013). </a:t>
            </a:r>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EB0B73DD-0E33-1B44-94C1-A3F9107BE4A8}" type="slidenum">
              <a:rPr lang="en-US" smtClean="0"/>
              <a:pPr>
                <a:defRPr/>
              </a:pPr>
              <a:t>9</a:t>
            </a:fld>
            <a:endParaRPr lang="en-US" dirty="0"/>
          </a:p>
        </p:txBody>
      </p:sp>
    </p:spTree>
    <p:extLst>
      <p:ext uri="{BB962C8B-B14F-4D97-AF65-F5344CB8AC3E}">
        <p14:creationId xmlns:p14="http://schemas.microsoft.com/office/powerpoint/2010/main" val="3935985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AIR_PowerPoint_Template_030615">
  <a:themeElements>
    <a:clrScheme name="AIR 2015 Corporate">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IR 2015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AIR_PowerPoint_Template_090815.potx" id="{6CF781C8-7EC8-4735-8889-86AD3994F80F}" vid="{288A5FD4-A5B5-4232-97E0-CE80F16E0AA8}"/>
    </a:ext>
  </a:extLst>
</a:theme>
</file>

<file path=ppt/theme/theme2.xml><?xml version="1.0" encoding="utf-8"?>
<a:theme xmlns:a="http://schemas.openxmlformats.org/drawingml/2006/main" name="Office Theme">
  <a:themeElements>
    <a:clrScheme name="AIR Dark Blue New">
      <a:dk1>
        <a:srgbClr val="000000"/>
      </a:dk1>
      <a:lt1>
        <a:srgbClr val="FFFFFF"/>
      </a:lt1>
      <a:dk2>
        <a:srgbClr val="003462"/>
      </a:dk2>
      <a:lt2>
        <a:srgbClr val="D4D4D4"/>
      </a:lt2>
      <a:accent1>
        <a:srgbClr val="4B76A0"/>
      </a:accent1>
      <a:accent2>
        <a:srgbClr val="A74D15"/>
      </a:accent2>
      <a:accent3>
        <a:srgbClr val="73AF23"/>
      </a:accent3>
      <a:accent4>
        <a:srgbClr val="773C75"/>
      </a:accent4>
      <a:accent5>
        <a:srgbClr val="EFB219"/>
      </a:accent5>
      <a:accent6>
        <a:srgbClr val="35A39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2875</Words>
  <Application>Microsoft Office PowerPoint</Application>
  <PresentationFormat>On-screen Show (4:3)</PresentationFormat>
  <Paragraphs>422</Paragraphs>
  <Slides>58</Slides>
  <Notes>43</Notes>
  <HiddenSlides>0</HiddenSlides>
  <MMClips>0</MMClips>
  <ScaleCrop>false</ScaleCrop>
  <HeadingPairs>
    <vt:vector size="4" baseType="variant">
      <vt:variant>
        <vt:lpstr>Theme</vt:lpstr>
      </vt:variant>
      <vt:variant>
        <vt:i4>2</vt:i4>
      </vt:variant>
      <vt:variant>
        <vt:lpstr>Slide Titles</vt:lpstr>
      </vt:variant>
      <vt:variant>
        <vt:i4>58</vt:i4>
      </vt:variant>
    </vt:vector>
  </HeadingPairs>
  <TitlesOfParts>
    <vt:vector size="60" baseType="lpstr">
      <vt:lpstr>AIR_PowerPoint_Template_030615</vt:lpstr>
      <vt:lpstr>Office Theme</vt:lpstr>
      <vt:lpstr>Changing World, Unchanging Principles: Evaluation of Complex VR Initiatives</vt:lpstr>
      <vt:lpstr>Presenters</vt:lpstr>
      <vt:lpstr>Objectives</vt:lpstr>
      <vt:lpstr>Overview</vt:lpstr>
      <vt:lpstr>Evaluating the Effects of a Research Liaison Intervention</vt:lpstr>
      <vt:lpstr>Center on Knowledge Translation for Employment Research (KTER, 2015–2020)</vt:lpstr>
      <vt:lpstr>Research Activities</vt:lpstr>
      <vt:lpstr>Technical Working Groups (TWGs)</vt:lpstr>
      <vt:lpstr>Research Liaison (RL) Intervention</vt:lpstr>
      <vt:lpstr>RL Intervention</vt:lpstr>
      <vt:lpstr>RL Intervention</vt:lpstr>
      <vt:lpstr>Research Questions</vt:lpstr>
      <vt:lpstr>Research Questions</vt:lpstr>
      <vt:lpstr>Design</vt:lpstr>
      <vt:lpstr>Outcomes Measures</vt:lpstr>
      <vt:lpstr>Current Phase</vt:lpstr>
      <vt:lpstr>Lessons Learned From KT Broker Intervention Evaluation </vt:lpstr>
      <vt:lpstr>References</vt:lpstr>
      <vt:lpstr>Disclaimer</vt:lpstr>
      <vt:lpstr>State Exchange on Employment and Disability (SEED) Initiative</vt:lpstr>
      <vt:lpstr>Purpose of SEED</vt:lpstr>
      <vt:lpstr>Origins of SEED</vt:lpstr>
      <vt:lpstr>Logic Model</vt:lpstr>
      <vt:lpstr>Organizations Involved</vt:lpstr>
      <vt:lpstr>Intermediaries</vt:lpstr>
      <vt:lpstr>National Task Force</vt:lpstr>
      <vt:lpstr>The SEED Evaluation</vt:lpstr>
      <vt:lpstr>Key Evaluation Activities</vt:lpstr>
      <vt:lpstr>Knowledge Development</vt:lpstr>
      <vt:lpstr>Original Design and Assumptions</vt:lpstr>
      <vt:lpstr>Formative Evaluation Key Questions</vt:lpstr>
      <vt:lpstr>Formative Evaluation Key Analysis </vt:lpstr>
      <vt:lpstr>Formative Evaluation</vt:lpstr>
      <vt:lpstr>Formative Evaluation</vt:lpstr>
      <vt:lpstr>Formative Evaluation</vt:lpstr>
      <vt:lpstr>Lessons Learned</vt:lpstr>
      <vt:lpstr>Virginia’s Career Pathways for Individuals with Disabilities</vt:lpstr>
      <vt:lpstr>Virginia’s Career Pathways for Individuals with Disabilities (CPID) Project</vt:lpstr>
      <vt:lpstr>Virginia CPID Project Partners</vt:lpstr>
      <vt:lpstr>Virginia CPID Project Goals</vt:lpstr>
      <vt:lpstr>Anticipated Participant Outcomes</vt:lpstr>
      <vt:lpstr>Anticipated Program/ System Outcomes</vt:lpstr>
      <vt:lpstr>Implementation Evaluation Questions </vt:lpstr>
      <vt:lpstr>Implementation Evaluation Methods</vt:lpstr>
      <vt:lpstr>Outcomes and Indicators</vt:lpstr>
      <vt:lpstr>Outcomes and Indicators  </vt:lpstr>
      <vt:lpstr>Outcomes and Indicators  </vt:lpstr>
      <vt:lpstr>Outcome Evaluation Questions </vt:lpstr>
      <vt:lpstr>Outcome Evaluation Design </vt:lpstr>
      <vt:lpstr>Data Sources and Analysis </vt:lpstr>
      <vt:lpstr>Lessons Learned From CPID Evaluation </vt:lpstr>
      <vt:lpstr>Discussion </vt:lpstr>
      <vt:lpstr>Implications for VR Evaluators </vt:lpstr>
      <vt:lpstr>Implications for VR Evaluators </vt:lpstr>
      <vt:lpstr>Implications for VR Evaluators </vt:lpstr>
      <vt:lpstr>Implications for VR Evaluators </vt:lpstr>
      <vt:lpstr>Implications for VR Evaluators </vt:lpstr>
      <vt:lpstr>Presenter Contact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2016-09-13T00:05:47Z</dcterms:created>
  <dcterms:modified xsi:type="dcterms:W3CDTF">2016-09-20T20:11:45Z</dcterms:modified>
</cp:coreProperties>
</file>