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6"/>
  </p:notesMasterIdLst>
  <p:sldIdLst>
    <p:sldId id="256" r:id="rId2"/>
    <p:sldId id="261" r:id="rId3"/>
    <p:sldId id="262" r:id="rId4"/>
    <p:sldId id="259" r:id="rId5"/>
    <p:sldId id="270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21" autoAdjust="0"/>
  </p:normalViewPr>
  <p:slideViewPr>
    <p:cSldViewPr snapToGrid="0">
      <p:cViewPr varScale="1">
        <p:scale>
          <a:sx n="51" d="100"/>
          <a:sy n="51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4EA2-9000-451B-ACD6-CA1336A449B4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312BF-A9B8-49CE-9FCD-521EEF2924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5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26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00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47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72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83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68680" y="4839462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9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9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95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2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4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21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5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312BF-A9B8-49CE-9FCD-521EEF2924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6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913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2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144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68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89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2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6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2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0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9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8AE3-AAE9-4328-954A-DBB17D60D0E3}" type="datetimeFigureOut">
              <a:rPr lang="en-US" smtClean="0"/>
              <a:t>8/11/2014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CCF3-87D7-4028-91F7-6A87979D4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67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rdanajefferson@earthlink.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g"/><Relationship Id="rId4" Type="http://schemas.openxmlformats.org/officeDocument/2006/relationships/hyperlink" Target="mailto:Lscott@csg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3271"/>
            <a:ext cx="9144000" cy="382385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Evaluating </a:t>
            </a:r>
            <a:r>
              <a:rPr lang="en-US" sz="5400" b="1" dirty="0"/>
              <a:t>the VR Agency’s Human Resource Functions:  Are you getting the most from your workforce</a:t>
            </a:r>
            <a:r>
              <a:rPr lang="en-US" sz="5400" b="1" dirty="0" smtClean="0"/>
              <a:t>?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904509"/>
            <a:ext cx="7197726" cy="149629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Annual Summit on Performance Management</a:t>
            </a:r>
          </a:p>
          <a:p>
            <a:pPr algn="ctr"/>
            <a:r>
              <a:rPr lang="en-US" sz="2000" b="1" dirty="0" smtClean="0"/>
              <a:t>Dana Jefferson, Ph.D., SPHR</a:t>
            </a:r>
          </a:p>
          <a:p>
            <a:pPr algn="ctr"/>
            <a:r>
              <a:rPr lang="en-US" sz="2000" b="1" dirty="0" smtClean="0"/>
              <a:t>Leslie Scott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33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Salary Competitiveness of Market Rate</a:t>
            </a:r>
          </a:p>
          <a:p>
            <a:r>
              <a:rPr lang="en-US" sz="2800" dirty="0" smtClean="0"/>
              <a:t>Percentage Difference in Pay Increases Between Top Performance Rated Employees</a:t>
            </a:r>
          </a:p>
          <a:p>
            <a:r>
              <a:rPr lang="en-US" sz="2800" dirty="0" smtClean="0"/>
              <a:t>Market Competitiveness of Actual Base Salaries</a:t>
            </a:r>
          </a:p>
          <a:p>
            <a:r>
              <a:rPr lang="en-US" sz="2800" dirty="0" smtClean="0"/>
              <a:t>Market Competitiveness of Pay Structure</a:t>
            </a:r>
          </a:p>
          <a:p>
            <a:r>
              <a:rPr lang="en-US" sz="2800" dirty="0" smtClean="0"/>
              <a:t>Ratio of Total Compensation Cost to Total Budget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068" y="609600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Employee Relations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Turnover of Top-Rated Performers</a:t>
            </a:r>
          </a:p>
          <a:p>
            <a:r>
              <a:rPr lang="en-US" sz="3600" dirty="0" smtClean="0"/>
              <a:t>Impact on Diversity of Employment Actions</a:t>
            </a:r>
          </a:p>
          <a:p>
            <a:r>
              <a:rPr lang="en-US" sz="3600" dirty="0" smtClean="0"/>
              <a:t>Percentage of Administrative Actions Overturned by Reviewing Bodies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90" y="1090691"/>
            <a:ext cx="2924369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Training and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Satisfaction with Learning Opportunities</a:t>
            </a:r>
          </a:p>
          <a:p>
            <a:r>
              <a:rPr lang="en-US" sz="3600" dirty="0" smtClean="0"/>
              <a:t>Training Impact on Performance</a:t>
            </a:r>
          </a:p>
          <a:p>
            <a:r>
              <a:rPr lang="en-US" sz="3600" dirty="0" smtClean="0"/>
              <a:t>Training Costs</a:t>
            </a:r>
          </a:p>
          <a:p>
            <a:r>
              <a:rPr lang="en-US" sz="3600" dirty="0" smtClean="0"/>
              <a:t>Training Hours per Employee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833" y="1107314"/>
            <a:ext cx="178567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03" y="737157"/>
            <a:ext cx="8596668" cy="866792"/>
          </a:xfrm>
        </p:spPr>
        <p:txBody>
          <a:bodyPr/>
          <a:lstStyle/>
          <a:p>
            <a:r>
              <a:rPr lang="en-US" dirty="0" smtClean="0"/>
              <a:t>Other Helpful Tips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22503" y="2054070"/>
            <a:ext cx="9216172" cy="860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Workforce initiatives as part of RTAC grant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149" y="2914470"/>
            <a:ext cx="3192879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5126636"/>
            <a:ext cx="8596668" cy="124418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hlinkClick r:id="rId3"/>
              </a:rPr>
              <a:t>drdanajefferson@earthlink.net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Lscott@csg.org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938" y="407371"/>
            <a:ext cx="455169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8461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Nothing can be said to be certain except death and taxes. 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dirty="0" smtClean="0"/>
              <a:t>Benjamin Franklin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715" y="2924295"/>
            <a:ext cx="2636096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496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Benjamin Franklin said there were only two things certain in life: death and taxes.  But I’d like to add a third certainty: trash.  And while some in this room might want to discuss reducing taxes, I want to talk about reducing trash.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Ruth Ann Minner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561" y="461616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53" y="535557"/>
            <a:ext cx="10131425" cy="4935853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What keeps VR Directors up at night?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205" y="2088130"/>
            <a:ext cx="4534286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Session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62" y="1635934"/>
            <a:ext cx="8596668" cy="2516342"/>
          </a:xfrm>
        </p:spPr>
        <p:txBody>
          <a:bodyPr/>
          <a:lstStyle/>
          <a:p>
            <a:r>
              <a:rPr lang="en-US" sz="4000" dirty="0" smtClean="0"/>
              <a:t>Looking at the big picture: HR Statistics and Measurement</a:t>
            </a:r>
          </a:p>
          <a:p>
            <a:r>
              <a:rPr lang="en-US" sz="4000" dirty="0" smtClean="0"/>
              <a:t>Other Helpful Tips and Tools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184" y="3807010"/>
            <a:ext cx="402911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77" y="1963712"/>
            <a:ext cx="8596668" cy="4572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 Black" panose="020B0A04020102020204" pitchFamily="34" charset="0"/>
              </a:rPr>
              <a:t>2006 HR Metrics Toolkit:</a:t>
            </a:r>
            <a:br>
              <a:rPr lang="en-US" sz="5400" dirty="0" smtClean="0">
                <a:latin typeface="Arial Black" panose="020B0A04020102020204" pitchFamily="34" charset="0"/>
              </a:rPr>
            </a:br>
            <a:r>
              <a:rPr lang="en-US" sz="5400" dirty="0" smtClean="0">
                <a:latin typeface="Arial Black" panose="020B0A04020102020204" pitchFamily="34" charset="0"/>
              </a:rPr>
              <a:t>National Association of State Personnel Executives (NASPE)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72" y="252410"/>
            <a:ext cx="307479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251" y="1013023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Categories of Strategic HR Measures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Recruitment and Selection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Compensation &amp; Benefits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Training &amp; Development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Retention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Employee Relations</a:t>
            </a:r>
            <a:endParaRPr lang="en-US" sz="3200" dirty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Human Resources Costs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153" y="1930400"/>
            <a:ext cx="329184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327" y="1516012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Quality of Hire</a:t>
            </a:r>
          </a:p>
          <a:p>
            <a:r>
              <a:rPr lang="en-US" sz="4000" dirty="0" smtClean="0"/>
              <a:t>Quality of Job Fit</a:t>
            </a:r>
          </a:p>
          <a:p>
            <a:r>
              <a:rPr lang="en-US" sz="4000" dirty="0" smtClean="0"/>
              <a:t>Job Offers Accepted Rate</a:t>
            </a:r>
          </a:p>
          <a:p>
            <a:r>
              <a:rPr lang="en-US" sz="4000" dirty="0" smtClean="0"/>
              <a:t>Quality of Applicant Pool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719" y="3706008"/>
            <a:ext cx="3572657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443" y="474688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Retention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711" y="659567"/>
            <a:ext cx="8596668" cy="39277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Voluntary Turnover of Key Performers in Key Jobs</a:t>
            </a:r>
          </a:p>
          <a:p>
            <a:r>
              <a:rPr lang="en-US" sz="4000" dirty="0" smtClean="0"/>
              <a:t>Diversity Turnover</a:t>
            </a:r>
          </a:p>
          <a:p>
            <a:r>
              <a:rPr lang="en-US" sz="4000" dirty="0" smtClean="0"/>
              <a:t>Employee Engagement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629" y="3735361"/>
            <a:ext cx="6039736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2768</TotalTime>
  <Words>265</Words>
  <Application>Microsoft Office PowerPoint</Application>
  <PresentationFormat>Widescreen</PresentationFormat>
  <Paragraphs>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Trebuchet MS</vt:lpstr>
      <vt:lpstr>Wingdings 3</vt:lpstr>
      <vt:lpstr>Facet</vt:lpstr>
      <vt:lpstr>Evaluating the VR Agency’s Human Resource Functions:  Are you getting the most from your workforce? </vt:lpstr>
      <vt:lpstr>Nothing can be said to be certain except death and taxes.    Benjamin Franklin</vt:lpstr>
      <vt:lpstr>Benjamin Franklin said there were only two things certain in life: death and taxes.  But I’d like to add a third certainty: trash.  And while some in this room might want to discuss reducing taxes, I want to talk about reducing trash.      Ruth Ann Minner</vt:lpstr>
      <vt:lpstr>What keeps VR Directors up at night?</vt:lpstr>
      <vt:lpstr>Session Overview</vt:lpstr>
      <vt:lpstr>2006 HR Metrics Toolkit: National Association of State Personnel Executives (NASPE)</vt:lpstr>
      <vt:lpstr>Categories of Strategic HR Measures</vt:lpstr>
      <vt:lpstr>Recruitment and Selection</vt:lpstr>
      <vt:lpstr>Retention</vt:lpstr>
      <vt:lpstr>Compensation and Benefits</vt:lpstr>
      <vt:lpstr>Employee Relations</vt:lpstr>
      <vt:lpstr>Training and Development</vt:lpstr>
      <vt:lpstr>Other Helpful Tips and Tools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“Evaluating the VR Agency’s Human Resource Functions:  Are you getting the most from your workforce?”</dc:title>
  <dc:creator>Dana Jefferson</dc:creator>
  <cp:lastModifiedBy>Dana Jefferson</cp:lastModifiedBy>
  <cp:revision>34</cp:revision>
  <dcterms:created xsi:type="dcterms:W3CDTF">2014-07-02T17:10:51Z</dcterms:created>
  <dcterms:modified xsi:type="dcterms:W3CDTF">2014-08-12T02:47:55Z</dcterms:modified>
</cp:coreProperties>
</file>