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1" r:id="rId3"/>
    <p:sldId id="322" r:id="rId4"/>
    <p:sldId id="282" r:id="rId5"/>
    <p:sldId id="312" r:id="rId6"/>
    <p:sldId id="305" r:id="rId7"/>
    <p:sldId id="272" r:id="rId8"/>
    <p:sldId id="257" r:id="rId9"/>
    <p:sldId id="258" r:id="rId10"/>
    <p:sldId id="261" r:id="rId11"/>
    <p:sldId id="274" r:id="rId12"/>
    <p:sldId id="313" r:id="rId13"/>
    <p:sldId id="304" r:id="rId14"/>
    <p:sldId id="324" r:id="rId15"/>
    <p:sldId id="314" r:id="rId16"/>
    <p:sldId id="315" r:id="rId17"/>
    <p:sldId id="311" r:id="rId18"/>
    <p:sldId id="316" r:id="rId19"/>
    <p:sldId id="317" r:id="rId20"/>
    <p:sldId id="340" r:id="rId21"/>
    <p:sldId id="319" r:id="rId22"/>
    <p:sldId id="326" r:id="rId23"/>
    <p:sldId id="330" r:id="rId24"/>
    <p:sldId id="328" r:id="rId25"/>
    <p:sldId id="329" r:id="rId26"/>
    <p:sldId id="339" r:id="rId27"/>
    <p:sldId id="335" r:id="rId28"/>
    <p:sldId id="338" r:id="rId29"/>
    <p:sldId id="341"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CFF"/>
    <a:srgbClr val="575BFB"/>
    <a:srgbClr val="7B90EF"/>
    <a:srgbClr val="AFAFF3"/>
    <a:srgbClr val="F0C6E2"/>
    <a:srgbClr val="E29EDA"/>
    <a:srgbClr val="E59B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0" autoAdjust="0"/>
    <p:restoredTop sz="86434" autoAdjust="0"/>
  </p:normalViewPr>
  <p:slideViewPr>
    <p:cSldViewPr>
      <p:cViewPr>
        <p:scale>
          <a:sx n="75" d="100"/>
          <a:sy n="75" d="100"/>
        </p:scale>
        <p:origin x="-666" y="-222"/>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48"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98E5AC-8804-4376-A200-0D045AF593B0}" type="doc">
      <dgm:prSet loTypeId="urn:microsoft.com/office/officeart/2005/8/layout/vList5" loCatId="list" qsTypeId="urn:microsoft.com/office/officeart/2005/8/quickstyle/simple5" qsCatId="simple" csTypeId="urn:microsoft.com/office/officeart/2005/8/colors/colorful1#1" csCatId="colorful" phldr="1"/>
      <dgm:spPr/>
      <dgm:t>
        <a:bodyPr/>
        <a:lstStyle/>
        <a:p>
          <a:endParaRPr lang="en-US"/>
        </a:p>
      </dgm:t>
    </dgm:pt>
    <dgm:pt modelId="{9EA23449-A279-4341-B7F6-B5CD258894DD}">
      <dgm:prSet phldrT="[Text]" custT="1"/>
      <dgm:spPr/>
      <dgm:t>
        <a:bodyPr/>
        <a:lstStyle/>
        <a:p>
          <a:r>
            <a:rPr lang="en-US" sz="2700" dirty="0" smtClean="0"/>
            <a:t>PERT May Affect the Efficiency of DRS Services on Employment Outcomes</a:t>
          </a:r>
        </a:p>
      </dgm:t>
    </dgm:pt>
    <dgm:pt modelId="{D421178E-FACD-4056-8A01-C4CA78EBA59B}" type="parTrans" cxnId="{8F5422D2-87EF-4517-99C0-67D2C5014C2F}">
      <dgm:prSet/>
      <dgm:spPr/>
      <dgm:t>
        <a:bodyPr/>
        <a:lstStyle/>
        <a:p>
          <a:endParaRPr lang="en-US"/>
        </a:p>
      </dgm:t>
    </dgm:pt>
    <dgm:pt modelId="{B4762FCB-3F7E-414E-8845-5EE7F9F90C2E}" type="sibTrans" cxnId="{8F5422D2-87EF-4517-99C0-67D2C5014C2F}">
      <dgm:prSet/>
      <dgm:spPr/>
      <dgm:t>
        <a:bodyPr/>
        <a:lstStyle/>
        <a:p>
          <a:endParaRPr lang="en-US"/>
        </a:p>
      </dgm:t>
    </dgm:pt>
    <dgm:pt modelId="{D7F4D094-9207-43D9-91B8-4FDE6871DE97}">
      <dgm:prSet phldrT="[Text]" custT="1"/>
      <dgm:spPr/>
      <dgm:t>
        <a:bodyPr/>
        <a:lstStyle/>
        <a:p>
          <a:r>
            <a:rPr lang="en-US" sz="2700" dirty="0" smtClean="0"/>
            <a:t>PERT May Affect the Efficiency of Remaining School Time on Employment Outcomes</a:t>
          </a:r>
          <a:endParaRPr lang="en-US" sz="2700" dirty="0"/>
        </a:p>
      </dgm:t>
    </dgm:pt>
    <dgm:pt modelId="{0782FB71-D99B-43B4-9CCF-60B762399301}" type="parTrans" cxnId="{788F8BDD-A946-4ADB-BA4A-2C6466F02F89}">
      <dgm:prSet/>
      <dgm:spPr/>
      <dgm:t>
        <a:bodyPr/>
        <a:lstStyle/>
        <a:p>
          <a:endParaRPr lang="en-US"/>
        </a:p>
      </dgm:t>
    </dgm:pt>
    <dgm:pt modelId="{D3A85E8D-3A29-49B0-B847-3C326F57DCF0}" type="sibTrans" cxnId="{788F8BDD-A946-4ADB-BA4A-2C6466F02F89}">
      <dgm:prSet/>
      <dgm:spPr/>
      <dgm:t>
        <a:bodyPr/>
        <a:lstStyle/>
        <a:p>
          <a:endParaRPr lang="en-US"/>
        </a:p>
      </dgm:t>
    </dgm:pt>
    <dgm:pt modelId="{8A23FD14-D871-4B33-8660-F2569F2E3146}">
      <dgm:prSet phldrT="[Text]" custT="1"/>
      <dgm:spPr/>
      <dgm:t>
        <a:bodyPr/>
        <a:lstStyle/>
        <a:p>
          <a:r>
            <a:rPr lang="en-US" sz="2700" dirty="0" smtClean="0"/>
            <a:t>PERT Services Alone May Directly Affect Employment Outcomes</a:t>
          </a:r>
          <a:endParaRPr lang="en-US" sz="2700" dirty="0"/>
        </a:p>
      </dgm:t>
    </dgm:pt>
    <dgm:pt modelId="{22AA34EA-8948-471F-A560-1364648B43C9}" type="parTrans" cxnId="{7C3CDD3A-AC67-41D3-9500-94FEE8EA236D}">
      <dgm:prSet/>
      <dgm:spPr/>
      <dgm:t>
        <a:bodyPr/>
        <a:lstStyle/>
        <a:p>
          <a:endParaRPr lang="en-US"/>
        </a:p>
      </dgm:t>
    </dgm:pt>
    <dgm:pt modelId="{B2D217A9-FD8D-46A5-891C-FD3DC3AA597E}" type="sibTrans" cxnId="{7C3CDD3A-AC67-41D3-9500-94FEE8EA236D}">
      <dgm:prSet/>
      <dgm:spPr/>
      <dgm:t>
        <a:bodyPr/>
        <a:lstStyle/>
        <a:p>
          <a:endParaRPr lang="en-US"/>
        </a:p>
      </dgm:t>
    </dgm:pt>
    <dgm:pt modelId="{D7992BDE-9090-462C-8384-61AA4A93C8BD}" type="pres">
      <dgm:prSet presAssocID="{8798E5AC-8804-4376-A200-0D045AF593B0}" presName="Name0" presStyleCnt="0">
        <dgm:presLayoutVars>
          <dgm:dir/>
          <dgm:animLvl val="lvl"/>
          <dgm:resizeHandles val="exact"/>
        </dgm:presLayoutVars>
      </dgm:prSet>
      <dgm:spPr/>
      <dgm:t>
        <a:bodyPr/>
        <a:lstStyle/>
        <a:p>
          <a:endParaRPr lang="en-US"/>
        </a:p>
      </dgm:t>
    </dgm:pt>
    <dgm:pt modelId="{635CD8E9-FA54-420D-973D-B9A25DC4BDFB}" type="pres">
      <dgm:prSet presAssocID="{9EA23449-A279-4341-B7F6-B5CD258894DD}" presName="linNode" presStyleCnt="0"/>
      <dgm:spPr/>
    </dgm:pt>
    <dgm:pt modelId="{1135831E-D343-4CFC-BBED-A8B0161A233E}" type="pres">
      <dgm:prSet presAssocID="{9EA23449-A279-4341-B7F6-B5CD258894DD}" presName="parentText" presStyleLbl="node1" presStyleIdx="0" presStyleCnt="3" custScaleX="2000000" custLinFactY="100000" custLinFactNeighborX="-977" custLinFactNeighborY="108469">
        <dgm:presLayoutVars>
          <dgm:chMax val="1"/>
          <dgm:bulletEnabled val="1"/>
        </dgm:presLayoutVars>
      </dgm:prSet>
      <dgm:spPr/>
      <dgm:t>
        <a:bodyPr/>
        <a:lstStyle/>
        <a:p>
          <a:endParaRPr lang="en-US"/>
        </a:p>
      </dgm:t>
    </dgm:pt>
    <dgm:pt modelId="{B905C868-37FC-4B5E-8BE3-4E5F648867C5}" type="pres">
      <dgm:prSet presAssocID="{B4762FCB-3F7E-414E-8845-5EE7F9F90C2E}" presName="sp" presStyleCnt="0"/>
      <dgm:spPr/>
    </dgm:pt>
    <dgm:pt modelId="{3BC71C45-5736-4E0E-893F-1ADB941BA63D}" type="pres">
      <dgm:prSet presAssocID="{D7F4D094-9207-43D9-91B8-4FDE6871DE97}" presName="linNode" presStyleCnt="0"/>
      <dgm:spPr/>
    </dgm:pt>
    <dgm:pt modelId="{5F0E9F71-BFC7-4B13-AB5B-07E90D41B4EE}" type="pres">
      <dgm:prSet presAssocID="{D7F4D094-9207-43D9-91B8-4FDE6871DE97}" presName="parentText" presStyleLbl="node1" presStyleIdx="1" presStyleCnt="3" custScaleX="277778">
        <dgm:presLayoutVars>
          <dgm:chMax val="1"/>
          <dgm:bulletEnabled val="1"/>
        </dgm:presLayoutVars>
      </dgm:prSet>
      <dgm:spPr/>
      <dgm:t>
        <a:bodyPr/>
        <a:lstStyle/>
        <a:p>
          <a:endParaRPr lang="en-US"/>
        </a:p>
      </dgm:t>
    </dgm:pt>
    <dgm:pt modelId="{42370C48-3093-481D-BDA9-BBCCEE3450C2}" type="pres">
      <dgm:prSet presAssocID="{D3A85E8D-3A29-49B0-B847-3C326F57DCF0}" presName="sp" presStyleCnt="0"/>
      <dgm:spPr/>
    </dgm:pt>
    <dgm:pt modelId="{5E27BD0F-2188-4CBE-837D-D2A9D1DCC3AF}" type="pres">
      <dgm:prSet presAssocID="{8A23FD14-D871-4B33-8660-F2569F2E3146}" presName="linNode" presStyleCnt="0"/>
      <dgm:spPr/>
    </dgm:pt>
    <dgm:pt modelId="{FDE40D72-E480-4179-82A7-77C67C8C4100}" type="pres">
      <dgm:prSet presAssocID="{8A23FD14-D871-4B33-8660-F2569F2E3146}" presName="parentText" presStyleLbl="node1" presStyleIdx="2" presStyleCnt="3" custScaleX="278049" custLinFactY="-100000" custLinFactNeighborX="-2837" custLinFactNeighborY="-110152">
        <dgm:presLayoutVars>
          <dgm:chMax val="1"/>
          <dgm:bulletEnabled val="1"/>
        </dgm:presLayoutVars>
      </dgm:prSet>
      <dgm:spPr/>
      <dgm:t>
        <a:bodyPr/>
        <a:lstStyle/>
        <a:p>
          <a:endParaRPr lang="en-US"/>
        </a:p>
      </dgm:t>
    </dgm:pt>
  </dgm:ptLst>
  <dgm:cxnLst>
    <dgm:cxn modelId="{6B69E1FC-3A05-4107-B394-DE1FB207C5CF}" type="presOf" srcId="{9EA23449-A279-4341-B7F6-B5CD258894DD}" destId="{1135831E-D343-4CFC-BBED-A8B0161A233E}" srcOrd="0" destOrd="0" presId="urn:microsoft.com/office/officeart/2005/8/layout/vList5"/>
    <dgm:cxn modelId="{B66B3EF1-1D9C-4B4C-8D17-6E57F3C528EE}" type="presOf" srcId="{8A23FD14-D871-4B33-8660-F2569F2E3146}" destId="{FDE40D72-E480-4179-82A7-77C67C8C4100}" srcOrd="0" destOrd="0" presId="urn:microsoft.com/office/officeart/2005/8/layout/vList5"/>
    <dgm:cxn modelId="{8165EC1F-A2C6-4DCE-B052-76EE313CD635}" type="presOf" srcId="{8798E5AC-8804-4376-A200-0D045AF593B0}" destId="{D7992BDE-9090-462C-8384-61AA4A93C8BD}" srcOrd="0" destOrd="0" presId="urn:microsoft.com/office/officeart/2005/8/layout/vList5"/>
    <dgm:cxn modelId="{8F5422D2-87EF-4517-99C0-67D2C5014C2F}" srcId="{8798E5AC-8804-4376-A200-0D045AF593B0}" destId="{9EA23449-A279-4341-B7F6-B5CD258894DD}" srcOrd="0" destOrd="0" parTransId="{D421178E-FACD-4056-8A01-C4CA78EBA59B}" sibTransId="{B4762FCB-3F7E-414E-8845-5EE7F9F90C2E}"/>
    <dgm:cxn modelId="{7C3CDD3A-AC67-41D3-9500-94FEE8EA236D}" srcId="{8798E5AC-8804-4376-A200-0D045AF593B0}" destId="{8A23FD14-D871-4B33-8660-F2569F2E3146}" srcOrd="2" destOrd="0" parTransId="{22AA34EA-8948-471F-A560-1364648B43C9}" sibTransId="{B2D217A9-FD8D-46A5-891C-FD3DC3AA597E}"/>
    <dgm:cxn modelId="{788F8BDD-A946-4ADB-BA4A-2C6466F02F89}" srcId="{8798E5AC-8804-4376-A200-0D045AF593B0}" destId="{D7F4D094-9207-43D9-91B8-4FDE6871DE97}" srcOrd="1" destOrd="0" parTransId="{0782FB71-D99B-43B4-9CCF-60B762399301}" sibTransId="{D3A85E8D-3A29-49B0-B847-3C326F57DCF0}"/>
    <dgm:cxn modelId="{0F1C42DD-F094-4FE5-859E-2B75A9905112}" type="presOf" srcId="{D7F4D094-9207-43D9-91B8-4FDE6871DE97}" destId="{5F0E9F71-BFC7-4B13-AB5B-07E90D41B4EE}" srcOrd="0" destOrd="0" presId="urn:microsoft.com/office/officeart/2005/8/layout/vList5"/>
    <dgm:cxn modelId="{37908C39-4085-4718-B780-095751625B6C}" type="presParOf" srcId="{D7992BDE-9090-462C-8384-61AA4A93C8BD}" destId="{635CD8E9-FA54-420D-973D-B9A25DC4BDFB}" srcOrd="0" destOrd="0" presId="urn:microsoft.com/office/officeart/2005/8/layout/vList5"/>
    <dgm:cxn modelId="{51B7880B-9C4E-4653-BC82-7ED78AC2960E}" type="presParOf" srcId="{635CD8E9-FA54-420D-973D-B9A25DC4BDFB}" destId="{1135831E-D343-4CFC-BBED-A8B0161A233E}" srcOrd="0" destOrd="0" presId="urn:microsoft.com/office/officeart/2005/8/layout/vList5"/>
    <dgm:cxn modelId="{A05C141A-EFCF-4A3A-A185-30FB1EB58FF9}" type="presParOf" srcId="{D7992BDE-9090-462C-8384-61AA4A93C8BD}" destId="{B905C868-37FC-4B5E-8BE3-4E5F648867C5}" srcOrd="1" destOrd="0" presId="urn:microsoft.com/office/officeart/2005/8/layout/vList5"/>
    <dgm:cxn modelId="{BB542FC1-80FA-46E1-914E-861D9ED752FF}" type="presParOf" srcId="{D7992BDE-9090-462C-8384-61AA4A93C8BD}" destId="{3BC71C45-5736-4E0E-893F-1ADB941BA63D}" srcOrd="2" destOrd="0" presId="urn:microsoft.com/office/officeart/2005/8/layout/vList5"/>
    <dgm:cxn modelId="{C215F046-7511-4C6A-B3F5-1FCD1D023D15}" type="presParOf" srcId="{3BC71C45-5736-4E0E-893F-1ADB941BA63D}" destId="{5F0E9F71-BFC7-4B13-AB5B-07E90D41B4EE}" srcOrd="0" destOrd="0" presId="urn:microsoft.com/office/officeart/2005/8/layout/vList5"/>
    <dgm:cxn modelId="{8A9C20E4-51ED-48F7-9C69-6A63E9C0F758}" type="presParOf" srcId="{D7992BDE-9090-462C-8384-61AA4A93C8BD}" destId="{42370C48-3093-481D-BDA9-BBCCEE3450C2}" srcOrd="3" destOrd="0" presId="urn:microsoft.com/office/officeart/2005/8/layout/vList5"/>
    <dgm:cxn modelId="{B535AB90-114D-4EF3-9F1D-B9370FD27D98}" type="presParOf" srcId="{D7992BDE-9090-462C-8384-61AA4A93C8BD}" destId="{5E27BD0F-2188-4CBE-837D-D2A9D1DCC3AF}" srcOrd="4" destOrd="0" presId="urn:microsoft.com/office/officeart/2005/8/layout/vList5"/>
    <dgm:cxn modelId="{26C29852-4C0F-47AC-ABFF-ADE1D2DC754F}" type="presParOf" srcId="{5E27BD0F-2188-4CBE-837D-D2A9D1DCC3AF}" destId="{FDE40D72-E480-4179-82A7-77C67C8C4100}"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6EEF93-D0D0-4871-B859-808DD02AA3A8}" type="doc">
      <dgm:prSet loTypeId="urn:microsoft.com/office/officeart/2005/8/layout/arrow2" loCatId="process" qsTypeId="urn:microsoft.com/office/officeart/2005/8/quickstyle/simple1" qsCatId="simple" csTypeId="urn:microsoft.com/office/officeart/2005/8/colors/accent1_2" csCatId="accent1" phldr="1"/>
      <dgm:spPr/>
    </dgm:pt>
    <dgm:pt modelId="{753FA244-C1C6-41F4-92A6-EE27AAF744EE}">
      <dgm:prSet phldrT="[Text]"/>
      <dgm:spPr/>
      <dgm:t>
        <a:bodyPr/>
        <a:lstStyle/>
        <a:p>
          <a:r>
            <a:rPr lang="en-US" dirty="0" smtClean="0"/>
            <a:t>Increases chances of finding and keeping a job by 31%</a:t>
          </a:r>
          <a:endParaRPr lang="en-US" dirty="0"/>
        </a:p>
      </dgm:t>
    </dgm:pt>
    <dgm:pt modelId="{BFCF7DB4-A0A9-4634-A9ED-3E4D1A8700B8}" type="parTrans" cxnId="{BCBC95AD-6601-4088-851A-CC1C4CA52A09}">
      <dgm:prSet/>
      <dgm:spPr/>
      <dgm:t>
        <a:bodyPr/>
        <a:lstStyle/>
        <a:p>
          <a:endParaRPr lang="en-US"/>
        </a:p>
      </dgm:t>
    </dgm:pt>
    <dgm:pt modelId="{53D663FB-FDD7-45D0-BCD9-2053519B34F7}" type="sibTrans" cxnId="{BCBC95AD-6601-4088-851A-CC1C4CA52A09}">
      <dgm:prSet/>
      <dgm:spPr/>
      <dgm:t>
        <a:bodyPr/>
        <a:lstStyle/>
        <a:p>
          <a:endParaRPr lang="en-US"/>
        </a:p>
      </dgm:t>
    </dgm:pt>
    <dgm:pt modelId="{0EBD187E-6231-46E6-A582-EEF0DE17B076}">
      <dgm:prSet phldrT="[Text]"/>
      <dgm:spPr/>
      <dgm:t>
        <a:bodyPr/>
        <a:lstStyle/>
        <a:p>
          <a:r>
            <a:rPr lang="en-US" dirty="0" smtClean="0"/>
            <a:t>Combined with one more year of education the chance of getting and keeping a job increases by 96%</a:t>
          </a:r>
          <a:endParaRPr lang="en-US" dirty="0"/>
        </a:p>
      </dgm:t>
    </dgm:pt>
    <dgm:pt modelId="{0CF977C7-EB7F-4307-9BF6-B460936CB2BB}" type="parTrans" cxnId="{FD360949-758F-49BE-9672-43C196B59E53}">
      <dgm:prSet/>
      <dgm:spPr/>
      <dgm:t>
        <a:bodyPr/>
        <a:lstStyle/>
        <a:p>
          <a:endParaRPr lang="en-US"/>
        </a:p>
      </dgm:t>
    </dgm:pt>
    <dgm:pt modelId="{B18C7279-DC84-432E-A9AC-A5A7C6161883}" type="sibTrans" cxnId="{FD360949-758F-49BE-9672-43C196B59E53}">
      <dgm:prSet/>
      <dgm:spPr/>
      <dgm:t>
        <a:bodyPr/>
        <a:lstStyle/>
        <a:p>
          <a:endParaRPr lang="en-US"/>
        </a:p>
      </dgm:t>
    </dgm:pt>
    <dgm:pt modelId="{E1ABA480-6231-42A3-AA75-33111C393306}">
      <dgm:prSet phldrT="[Text]"/>
      <dgm:spPr/>
      <dgm:t>
        <a:bodyPr/>
        <a:lstStyle/>
        <a:p>
          <a:r>
            <a:rPr lang="en-US" dirty="0" smtClean="0"/>
            <a:t>After you find a job, participating in PERT will on average double the amount of a student’s earnings in the long run </a:t>
          </a:r>
          <a:endParaRPr lang="en-US" dirty="0"/>
        </a:p>
      </dgm:t>
    </dgm:pt>
    <dgm:pt modelId="{677EF769-E73F-4ED8-BDEF-B068BD192D7E}" type="parTrans" cxnId="{949A1D12-3C11-4709-AA04-03B4EC5F7E22}">
      <dgm:prSet/>
      <dgm:spPr/>
      <dgm:t>
        <a:bodyPr/>
        <a:lstStyle/>
        <a:p>
          <a:endParaRPr lang="en-US"/>
        </a:p>
      </dgm:t>
    </dgm:pt>
    <dgm:pt modelId="{FC40373A-6F30-4660-A0CE-B32ED8BE2404}" type="sibTrans" cxnId="{949A1D12-3C11-4709-AA04-03B4EC5F7E22}">
      <dgm:prSet/>
      <dgm:spPr/>
      <dgm:t>
        <a:bodyPr/>
        <a:lstStyle/>
        <a:p>
          <a:endParaRPr lang="en-US"/>
        </a:p>
      </dgm:t>
    </dgm:pt>
    <dgm:pt modelId="{5B8CEA6B-E59D-4002-B2EA-E27F2C79B402}" type="pres">
      <dgm:prSet presAssocID="{216EEF93-D0D0-4871-B859-808DD02AA3A8}" presName="arrowDiagram" presStyleCnt="0">
        <dgm:presLayoutVars>
          <dgm:chMax val="5"/>
          <dgm:dir/>
          <dgm:resizeHandles val="exact"/>
        </dgm:presLayoutVars>
      </dgm:prSet>
      <dgm:spPr/>
    </dgm:pt>
    <dgm:pt modelId="{A0973354-5276-441A-9E06-BA5F65C11E9B}" type="pres">
      <dgm:prSet presAssocID="{216EEF93-D0D0-4871-B859-808DD02AA3A8}" presName="arrow" presStyleLbl="bgShp" presStyleIdx="0" presStyleCnt="1"/>
      <dgm:spPr/>
    </dgm:pt>
    <dgm:pt modelId="{E381962B-4C71-4DED-B7BE-0ADA1FC8AE26}" type="pres">
      <dgm:prSet presAssocID="{216EEF93-D0D0-4871-B859-808DD02AA3A8}" presName="arrowDiagram3" presStyleCnt="0"/>
      <dgm:spPr/>
    </dgm:pt>
    <dgm:pt modelId="{8BAA000A-802A-46B5-9191-B62FAC1590C8}" type="pres">
      <dgm:prSet presAssocID="{753FA244-C1C6-41F4-92A6-EE27AAF744EE}" presName="bullet3a" presStyleLbl="node1" presStyleIdx="0" presStyleCnt="3"/>
      <dgm:spPr/>
    </dgm:pt>
    <dgm:pt modelId="{32F40B74-73A3-430B-BB7C-655A1067010A}" type="pres">
      <dgm:prSet presAssocID="{753FA244-C1C6-41F4-92A6-EE27AAF744EE}" presName="textBox3a" presStyleLbl="revTx" presStyleIdx="0" presStyleCnt="3">
        <dgm:presLayoutVars>
          <dgm:bulletEnabled val="1"/>
        </dgm:presLayoutVars>
      </dgm:prSet>
      <dgm:spPr/>
      <dgm:t>
        <a:bodyPr/>
        <a:lstStyle/>
        <a:p>
          <a:endParaRPr lang="en-US"/>
        </a:p>
      </dgm:t>
    </dgm:pt>
    <dgm:pt modelId="{8388CAE6-531C-4278-A309-DDA6BFDE0233}" type="pres">
      <dgm:prSet presAssocID="{0EBD187E-6231-46E6-A582-EEF0DE17B076}" presName="bullet3b" presStyleLbl="node1" presStyleIdx="1" presStyleCnt="3"/>
      <dgm:spPr/>
    </dgm:pt>
    <dgm:pt modelId="{76289FFC-3705-4081-8310-16585FF58433}" type="pres">
      <dgm:prSet presAssocID="{0EBD187E-6231-46E6-A582-EEF0DE17B076}" presName="textBox3b" presStyleLbl="revTx" presStyleIdx="1" presStyleCnt="3">
        <dgm:presLayoutVars>
          <dgm:bulletEnabled val="1"/>
        </dgm:presLayoutVars>
      </dgm:prSet>
      <dgm:spPr/>
      <dgm:t>
        <a:bodyPr/>
        <a:lstStyle/>
        <a:p>
          <a:endParaRPr lang="en-US"/>
        </a:p>
      </dgm:t>
    </dgm:pt>
    <dgm:pt modelId="{A41594A8-8367-4004-B0A1-82D6EAEEBD50}" type="pres">
      <dgm:prSet presAssocID="{E1ABA480-6231-42A3-AA75-33111C393306}" presName="bullet3c" presStyleLbl="node1" presStyleIdx="2" presStyleCnt="3"/>
      <dgm:spPr/>
    </dgm:pt>
    <dgm:pt modelId="{FC1AB571-56E0-4473-9030-A8736AC7592F}" type="pres">
      <dgm:prSet presAssocID="{E1ABA480-6231-42A3-AA75-33111C393306}" presName="textBox3c" presStyleLbl="revTx" presStyleIdx="2" presStyleCnt="3">
        <dgm:presLayoutVars>
          <dgm:bulletEnabled val="1"/>
        </dgm:presLayoutVars>
      </dgm:prSet>
      <dgm:spPr/>
      <dgm:t>
        <a:bodyPr/>
        <a:lstStyle/>
        <a:p>
          <a:endParaRPr lang="en-US"/>
        </a:p>
      </dgm:t>
    </dgm:pt>
  </dgm:ptLst>
  <dgm:cxnLst>
    <dgm:cxn modelId="{0C23B18D-0E46-4D84-9680-B71A83C38811}" type="presOf" srcId="{753FA244-C1C6-41F4-92A6-EE27AAF744EE}" destId="{32F40B74-73A3-430B-BB7C-655A1067010A}" srcOrd="0" destOrd="0" presId="urn:microsoft.com/office/officeart/2005/8/layout/arrow2"/>
    <dgm:cxn modelId="{BCBC95AD-6601-4088-851A-CC1C4CA52A09}" srcId="{216EEF93-D0D0-4871-B859-808DD02AA3A8}" destId="{753FA244-C1C6-41F4-92A6-EE27AAF744EE}" srcOrd="0" destOrd="0" parTransId="{BFCF7DB4-A0A9-4634-A9ED-3E4D1A8700B8}" sibTransId="{53D663FB-FDD7-45D0-BCD9-2053519B34F7}"/>
    <dgm:cxn modelId="{5942DB0D-5246-4F88-9AF9-C8DA809AE708}" type="presOf" srcId="{216EEF93-D0D0-4871-B859-808DD02AA3A8}" destId="{5B8CEA6B-E59D-4002-B2EA-E27F2C79B402}" srcOrd="0" destOrd="0" presId="urn:microsoft.com/office/officeart/2005/8/layout/arrow2"/>
    <dgm:cxn modelId="{FD360949-758F-49BE-9672-43C196B59E53}" srcId="{216EEF93-D0D0-4871-B859-808DD02AA3A8}" destId="{0EBD187E-6231-46E6-A582-EEF0DE17B076}" srcOrd="1" destOrd="0" parTransId="{0CF977C7-EB7F-4307-9BF6-B460936CB2BB}" sibTransId="{B18C7279-DC84-432E-A9AC-A5A7C6161883}"/>
    <dgm:cxn modelId="{949A1D12-3C11-4709-AA04-03B4EC5F7E22}" srcId="{216EEF93-D0D0-4871-B859-808DD02AA3A8}" destId="{E1ABA480-6231-42A3-AA75-33111C393306}" srcOrd="2" destOrd="0" parTransId="{677EF769-E73F-4ED8-BDEF-B068BD192D7E}" sibTransId="{FC40373A-6F30-4660-A0CE-B32ED8BE2404}"/>
    <dgm:cxn modelId="{5F24250A-7E53-4BA6-81D4-FDCF89992138}" type="presOf" srcId="{0EBD187E-6231-46E6-A582-EEF0DE17B076}" destId="{76289FFC-3705-4081-8310-16585FF58433}" srcOrd="0" destOrd="0" presId="urn:microsoft.com/office/officeart/2005/8/layout/arrow2"/>
    <dgm:cxn modelId="{E3372BD6-94E9-4B73-8817-63DA93942B98}" type="presOf" srcId="{E1ABA480-6231-42A3-AA75-33111C393306}" destId="{FC1AB571-56E0-4473-9030-A8736AC7592F}" srcOrd="0" destOrd="0" presId="urn:microsoft.com/office/officeart/2005/8/layout/arrow2"/>
    <dgm:cxn modelId="{B6E4E2D5-062F-4B3E-B108-3812E3423021}" type="presParOf" srcId="{5B8CEA6B-E59D-4002-B2EA-E27F2C79B402}" destId="{A0973354-5276-441A-9E06-BA5F65C11E9B}" srcOrd="0" destOrd="0" presId="urn:microsoft.com/office/officeart/2005/8/layout/arrow2"/>
    <dgm:cxn modelId="{366FFE15-7EB0-4893-8577-79B81BDB1C03}" type="presParOf" srcId="{5B8CEA6B-E59D-4002-B2EA-E27F2C79B402}" destId="{E381962B-4C71-4DED-B7BE-0ADA1FC8AE26}" srcOrd="1" destOrd="0" presId="urn:microsoft.com/office/officeart/2005/8/layout/arrow2"/>
    <dgm:cxn modelId="{F51F7557-E081-45F5-AA94-2164991FB4EC}" type="presParOf" srcId="{E381962B-4C71-4DED-B7BE-0ADA1FC8AE26}" destId="{8BAA000A-802A-46B5-9191-B62FAC1590C8}" srcOrd="0" destOrd="0" presId="urn:microsoft.com/office/officeart/2005/8/layout/arrow2"/>
    <dgm:cxn modelId="{D7634E0B-8BF3-4E2E-A5F5-BCF1FC7D498B}" type="presParOf" srcId="{E381962B-4C71-4DED-B7BE-0ADA1FC8AE26}" destId="{32F40B74-73A3-430B-BB7C-655A1067010A}" srcOrd="1" destOrd="0" presId="urn:microsoft.com/office/officeart/2005/8/layout/arrow2"/>
    <dgm:cxn modelId="{BE2C23A7-DE10-47F4-A8B8-2BD5E0F6453A}" type="presParOf" srcId="{E381962B-4C71-4DED-B7BE-0ADA1FC8AE26}" destId="{8388CAE6-531C-4278-A309-DDA6BFDE0233}" srcOrd="2" destOrd="0" presId="urn:microsoft.com/office/officeart/2005/8/layout/arrow2"/>
    <dgm:cxn modelId="{C6D3CCD4-9C3D-47A7-9989-DD8E7979034B}" type="presParOf" srcId="{E381962B-4C71-4DED-B7BE-0ADA1FC8AE26}" destId="{76289FFC-3705-4081-8310-16585FF58433}" srcOrd="3" destOrd="0" presId="urn:microsoft.com/office/officeart/2005/8/layout/arrow2"/>
    <dgm:cxn modelId="{E37829EC-D5BD-4BCE-BA07-FB2D804DC5A3}" type="presParOf" srcId="{E381962B-4C71-4DED-B7BE-0ADA1FC8AE26}" destId="{A41594A8-8367-4004-B0A1-82D6EAEEBD50}" srcOrd="4" destOrd="0" presId="urn:microsoft.com/office/officeart/2005/8/layout/arrow2"/>
    <dgm:cxn modelId="{9C2D3D55-3C8F-4424-B32F-6632BD79FB07}" type="presParOf" srcId="{E381962B-4C71-4DED-B7BE-0ADA1FC8AE26}" destId="{FC1AB571-56E0-4473-9030-A8736AC7592F}"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35831E-D343-4CFC-BBED-A8B0161A233E}">
      <dsp:nvSpPr>
        <dsp:cNvPr id="0" name=""/>
        <dsp:cNvSpPr/>
      </dsp:nvSpPr>
      <dsp:spPr>
        <a:xfrm>
          <a:off x="0" y="3276597"/>
          <a:ext cx="7455931" cy="157060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PERT May Affect the Efficiency of DRS Services on Employment Outcomes</a:t>
          </a:r>
        </a:p>
      </dsp:txBody>
      <dsp:txXfrm>
        <a:off x="0" y="3276597"/>
        <a:ext cx="7455931" cy="1570601"/>
      </dsp:txXfrm>
    </dsp:sp>
    <dsp:sp modelId="{5F0E9F71-BFC7-4B13-AB5B-07E90D41B4EE}">
      <dsp:nvSpPr>
        <dsp:cNvPr id="0" name=""/>
        <dsp:cNvSpPr/>
      </dsp:nvSpPr>
      <dsp:spPr>
        <a:xfrm>
          <a:off x="4" y="1651511"/>
          <a:ext cx="7460313" cy="157060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PERT May Affect the Efficiency of Remaining School Time on Employment Outcomes</a:t>
          </a:r>
          <a:endParaRPr lang="en-US" sz="2700" kern="1200" dirty="0"/>
        </a:p>
      </dsp:txBody>
      <dsp:txXfrm>
        <a:off x="4" y="1651511"/>
        <a:ext cx="7460313" cy="1570601"/>
      </dsp:txXfrm>
    </dsp:sp>
    <dsp:sp modelId="{FDE40D72-E480-4179-82A7-77C67C8C4100}">
      <dsp:nvSpPr>
        <dsp:cNvPr id="0" name=""/>
        <dsp:cNvSpPr/>
      </dsp:nvSpPr>
      <dsp:spPr>
        <a:xfrm>
          <a:off x="0" y="0"/>
          <a:ext cx="7467591" cy="1570601"/>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PERT Services Alone May Directly Affect Employment Outcomes</a:t>
          </a:r>
          <a:endParaRPr lang="en-US" sz="2700" kern="1200" dirty="0"/>
        </a:p>
      </dsp:txBody>
      <dsp:txXfrm>
        <a:off x="0" y="0"/>
        <a:ext cx="7467591" cy="15706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973354-5276-441A-9E06-BA5F65C11E9B}">
      <dsp:nvSpPr>
        <dsp:cNvPr id="0" name=""/>
        <dsp:cNvSpPr/>
      </dsp:nvSpPr>
      <dsp:spPr>
        <a:xfrm>
          <a:off x="937259" y="0"/>
          <a:ext cx="5974080" cy="37338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AA000A-802A-46B5-9191-B62FAC1590C8}">
      <dsp:nvSpPr>
        <dsp:cNvPr id="0" name=""/>
        <dsp:cNvSpPr/>
      </dsp:nvSpPr>
      <dsp:spPr>
        <a:xfrm>
          <a:off x="1695968" y="2577068"/>
          <a:ext cx="155326" cy="1553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40B74-73A3-430B-BB7C-655A1067010A}">
      <dsp:nvSpPr>
        <dsp:cNvPr id="0" name=""/>
        <dsp:cNvSpPr/>
      </dsp:nvSpPr>
      <dsp:spPr>
        <a:xfrm>
          <a:off x="1773631" y="2654731"/>
          <a:ext cx="1391960" cy="1079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304" tIns="0" rIns="0" bIns="0" numCol="1" spcCol="1270" anchor="t" anchorCtr="0">
          <a:noAutofit/>
        </a:bodyPr>
        <a:lstStyle/>
        <a:p>
          <a:pPr lvl="0" algn="l" defTabSz="711200">
            <a:lnSpc>
              <a:spcPct val="90000"/>
            </a:lnSpc>
            <a:spcBef>
              <a:spcPct val="0"/>
            </a:spcBef>
            <a:spcAft>
              <a:spcPct val="35000"/>
            </a:spcAft>
          </a:pPr>
          <a:r>
            <a:rPr lang="en-US" sz="1600" kern="1200" dirty="0" smtClean="0"/>
            <a:t>Increases chances of finding and keeping a job by 31%</a:t>
          </a:r>
          <a:endParaRPr lang="en-US" sz="1600" kern="1200" dirty="0"/>
        </a:p>
      </dsp:txBody>
      <dsp:txXfrm>
        <a:off x="1773631" y="2654731"/>
        <a:ext cx="1391960" cy="1079068"/>
      </dsp:txXfrm>
    </dsp:sp>
    <dsp:sp modelId="{8388CAE6-531C-4278-A309-DDA6BFDE0233}">
      <dsp:nvSpPr>
        <dsp:cNvPr id="0" name=""/>
        <dsp:cNvSpPr/>
      </dsp:nvSpPr>
      <dsp:spPr>
        <a:xfrm>
          <a:off x="3067019" y="1562221"/>
          <a:ext cx="280781" cy="280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89FFC-3705-4081-8310-16585FF58433}">
      <dsp:nvSpPr>
        <dsp:cNvPr id="0" name=""/>
        <dsp:cNvSpPr/>
      </dsp:nvSpPr>
      <dsp:spPr>
        <a:xfrm>
          <a:off x="3207410" y="1702612"/>
          <a:ext cx="1433779" cy="2031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80" tIns="0" rIns="0" bIns="0" numCol="1" spcCol="1270" anchor="t" anchorCtr="0">
          <a:noAutofit/>
        </a:bodyPr>
        <a:lstStyle/>
        <a:p>
          <a:pPr lvl="0" algn="l" defTabSz="711200">
            <a:lnSpc>
              <a:spcPct val="90000"/>
            </a:lnSpc>
            <a:spcBef>
              <a:spcPct val="0"/>
            </a:spcBef>
            <a:spcAft>
              <a:spcPct val="35000"/>
            </a:spcAft>
          </a:pPr>
          <a:r>
            <a:rPr lang="en-US" sz="1600" kern="1200" dirty="0" smtClean="0"/>
            <a:t>Combined with one more year of education the chance of getting and keeping a job increases by 96%</a:t>
          </a:r>
          <a:endParaRPr lang="en-US" sz="1600" kern="1200" dirty="0"/>
        </a:p>
      </dsp:txBody>
      <dsp:txXfrm>
        <a:off x="3207410" y="1702612"/>
        <a:ext cx="1433779" cy="2031187"/>
      </dsp:txXfrm>
    </dsp:sp>
    <dsp:sp modelId="{A41594A8-8367-4004-B0A1-82D6EAEEBD50}">
      <dsp:nvSpPr>
        <dsp:cNvPr id="0" name=""/>
        <dsp:cNvSpPr/>
      </dsp:nvSpPr>
      <dsp:spPr>
        <a:xfrm>
          <a:off x="4715865" y="944651"/>
          <a:ext cx="388315" cy="3883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AB571-56E0-4473-9030-A8736AC7592F}">
      <dsp:nvSpPr>
        <dsp:cNvPr id="0" name=""/>
        <dsp:cNvSpPr/>
      </dsp:nvSpPr>
      <dsp:spPr>
        <a:xfrm>
          <a:off x="4910023" y="1138808"/>
          <a:ext cx="1433779" cy="259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60" tIns="0" rIns="0" bIns="0" numCol="1" spcCol="1270" anchor="t" anchorCtr="0">
          <a:noAutofit/>
        </a:bodyPr>
        <a:lstStyle/>
        <a:p>
          <a:pPr lvl="0" algn="l" defTabSz="711200">
            <a:lnSpc>
              <a:spcPct val="90000"/>
            </a:lnSpc>
            <a:spcBef>
              <a:spcPct val="0"/>
            </a:spcBef>
            <a:spcAft>
              <a:spcPct val="35000"/>
            </a:spcAft>
          </a:pPr>
          <a:r>
            <a:rPr lang="en-US" sz="1600" kern="1200" dirty="0" smtClean="0"/>
            <a:t>After you find a job, participating in PERT will on average double the amount of a student’s earnings in the long run </a:t>
          </a:r>
          <a:endParaRPr lang="en-US" sz="1600" kern="1200" dirty="0"/>
        </a:p>
      </dsp:txBody>
      <dsp:txXfrm>
        <a:off x="4910023" y="1138808"/>
        <a:ext cx="1433779" cy="25949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27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27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7C8CDF-4CFC-489E-958F-818548E32E46}" type="slidenum">
              <a:rPr lang="en-US"/>
              <a:pPr>
                <a:defRPr/>
              </a:pPr>
              <a:t>‹#›</a:t>
            </a:fld>
            <a:endParaRPr lang="en-US" dirty="0"/>
          </a:p>
        </p:txBody>
      </p:sp>
    </p:spTree>
    <p:extLst>
      <p:ext uri="{BB962C8B-B14F-4D97-AF65-F5344CB8AC3E}">
        <p14:creationId xmlns="" xmlns:p14="http://schemas.microsoft.com/office/powerpoint/2010/main" val="3698713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a:t>
            </a:fld>
            <a:endParaRPr lang="en-US"/>
          </a:p>
        </p:txBody>
      </p:sp>
    </p:spTree>
    <p:extLst>
      <p:ext uri="{BB962C8B-B14F-4D97-AF65-F5344CB8AC3E}">
        <p14:creationId xmlns="" xmlns:p14="http://schemas.microsoft.com/office/powerpoint/2010/main" val="218076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 </a:t>
            </a:r>
            <a:r>
              <a:rPr lang="en-US" dirty="0" smtClean="0"/>
              <a:t>1, titled</a:t>
            </a:r>
            <a:r>
              <a:rPr lang="en-US" baseline="0" dirty="0" smtClean="0"/>
              <a:t> Earnings During the Year, if any shows average annual earnings in “real” 2002 dollars for the PERT participants versus the non-PERT comparison group receiving DRS “business as usual” services.  Earnings are provided from the period three years prior to application for DRS/PERT services through 12 years post-application.  Annual earnings for the comparison group dipped from $8,000 down to about $5,000 through the application period and then slowly increase to about $10,000 ten years after application.  Meanwhile, earnings steadily increase for the PERT participants, starting at about $2,000 in the three years prior to application and then surpassing those of the non-participants (at $10,000) in the fifth post-application year and then continuing to rise, approaching $15,000 by the tenth post-application year.</a:t>
            </a:r>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10</a:t>
            </a:fld>
            <a:endParaRPr lang="en-US"/>
          </a:p>
        </p:txBody>
      </p:sp>
    </p:spTree>
    <p:extLst>
      <p:ext uri="{BB962C8B-B14F-4D97-AF65-F5344CB8AC3E}">
        <p14:creationId xmlns="" xmlns:p14="http://schemas.microsoft.com/office/powerpoint/2010/main" val="3452476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65168FA-2455-4DD8-BE8D-BC63E9782573}" type="slidenum">
              <a:rPr lang="en-US" smtClean="0"/>
              <a:pPr/>
              <a:t>11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Chart</a:t>
            </a:r>
            <a:r>
              <a:rPr lang="en-US" baseline="0" dirty="0" smtClean="0"/>
              <a:t> </a:t>
            </a:r>
            <a:r>
              <a:rPr lang="en-US" baseline="0" dirty="0" smtClean="0"/>
              <a:t>2 is titled Estimated Earnings Impacts of PERT and provides these in real inflation-adjusted 2002 dollars starting from the point of application through ten years post-application.  Earnings impacts are negative for PERT participants for post-application Years 1-3 </a:t>
            </a:r>
            <a:r>
              <a:rPr lang="en-US" baseline="0" dirty="0" err="1" smtClean="0"/>
              <a:t>viz</a:t>
            </a:r>
            <a:r>
              <a:rPr lang="en-US" baseline="0" dirty="0" smtClean="0"/>
              <a:t>-a-</a:t>
            </a:r>
            <a:r>
              <a:rPr lang="en-US" baseline="0" dirty="0" err="1" smtClean="0"/>
              <a:t>viz</a:t>
            </a:r>
            <a:r>
              <a:rPr lang="en-US" baseline="0" dirty="0" smtClean="0"/>
              <a:t> their comparison group of DRS business-as-usual participants.  These earnings impacts, controlling for socioeconomic, demographic, and economic environment attributes, then increase over the next ten years eventually exceeding $5,500 annually.</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F1D5A87-6152-4C7C-B008-223436BFAE45}" type="slidenum">
              <a:rPr lang="en-US" smtClean="0"/>
              <a:pPr/>
              <a:t>14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t>
            </a:r>
            <a:r>
              <a:rPr lang="en-US" dirty="0" smtClean="0"/>
              <a:t>are three potential ways for PERT to</a:t>
            </a:r>
            <a:r>
              <a:rPr lang="en-US" baseline="0" dirty="0" smtClean="0"/>
              <a:t> affect labor market outcomes: 1) PERT may directly affect employment outcomes.; 2) PERT may affect the efficiency of the remaining time in school as it impacts on employment outcomes; and 3) PERT may also affect the efficiency of subsequent VR services which then impact on employment outcomes.</a:t>
            </a:r>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17</a:t>
            </a:fld>
            <a:endParaRPr lang="en-US"/>
          </a:p>
        </p:txBody>
      </p:sp>
    </p:spTree>
    <p:extLst>
      <p:ext uri="{BB962C8B-B14F-4D97-AF65-F5344CB8AC3E}">
        <p14:creationId xmlns="" xmlns:p14="http://schemas.microsoft.com/office/powerpoint/2010/main" val="2731101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a:t>
            </a:r>
            <a:r>
              <a:rPr lang="en-US" dirty="0" smtClean="0"/>
              <a:t>: Proportion receiving VR Services by Type</a:t>
            </a:r>
          </a:p>
          <a:p>
            <a:r>
              <a:rPr lang="en-US" dirty="0">
                <a:latin typeface="Arial" charset="0"/>
              </a:rPr>
              <a:t>Among the 394 PERT recipients, just over half, 199, receive DRS purchased services. Among the non-PERT recipients, 1774 receive DRS services, and 905 do not. Clearly, PERT recipients are less likely to receive DRS purchased services. This patterns also holds for particular services, such that non-PERT recipients are much more likely to have purchased services on diagnosis &amp; evaluation, education, and restoration.</a:t>
            </a:r>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dirty="0" smtClean="0"/>
              <a:t>table provides a summary of the three separate PERT labor market impacts.</a:t>
            </a:r>
            <a:r>
              <a:rPr lang="en-US" baseline="0" dirty="0" smtClean="0"/>
              <a:t>  The d</a:t>
            </a:r>
            <a:r>
              <a:rPr lang="en-US" dirty="0" smtClean="0"/>
              <a:t>irect</a:t>
            </a:r>
            <a:r>
              <a:rPr lang="en-US" baseline="0" dirty="0" smtClean="0"/>
              <a:t> impact of PERT participation is positive and significant on both employment probability (12% increase) and earnings (29% increase) versus those not-PERT DRS participants.  Meanwhile, the indirect effects of PERT interacting with schooling and VR services are also both positive and significant.</a:t>
            </a:r>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4A2AD-0B3F-44BE-9143-ED5262440181}" type="slidenum">
              <a:rPr lang="en-US"/>
              <a:pPr/>
              <a:t>24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F1D5A87-6152-4C7C-B008-223436BFAE45}" type="slidenum">
              <a:rPr lang="en-US" smtClean="0"/>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0FE39EC-CE35-417C-8FF8-E80FB3586F64}" type="slidenum">
              <a:rPr lang="en-US" smtClean="0"/>
              <a:pPr/>
              <a:t>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7AC2948-8ADB-4FCA-B0EE-910ED7DE9B51}" type="slidenum">
              <a:rPr lang="en-US" smtClean="0"/>
              <a:pPr/>
              <a:t>8</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97C8CDF-4CFC-489E-958F-818548E32E4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256345-9097-4F80-AA90-B3B601D2296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8059FC-7F3B-431C-AFB3-E9794CA41E2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63D9B6-6F6C-4201-8106-65FA7220DA8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E2F896B-F6E3-4140-9AA6-E8B48397B00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F44CC78-EC84-4A6E-ACDF-6AF1B1B849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913244-480C-4514-B9A5-D0708F78E6E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31A2B9B-AFDA-4D21-8FBD-41AC5A07816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4374197-8ADF-4B80-BCC0-78F04BB947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EBD47B-BB22-48A3-BB28-B25A113FA8C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31E0AA1-F540-4F88-BF0C-05E91291638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C60971-FC70-45AB-A1AC-45C4BF81E59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E196B0-03DB-4E42-9804-9459B03DB1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B91D13-DA13-4A6D-9B52-56C21DEC6F2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2133600"/>
            <a:ext cx="8305800" cy="1447800"/>
          </a:xfrm>
        </p:spPr>
        <p:txBody>
          <a:bodyPr/>
          <a:lstStyle/>
          <a:p>
            <a:pPr>
              <a:spcBef>
                <a:spcPts val="600"/>
              </a:spcBef>
            </a:pPr>
            <a:r>
              <a:rPr lang="en-US" sz="3200" b="1" dirty="0" smtClean="0">
                <a:solidFill>
                  <a:schemeClr val="tx1"/>
                </a:solidFill>
              </a:rPr>
              <a:t>VR-ROI Further Discussion:</a:t>
            </a:r>
            <a:br>
              <a:rPr lang="en-US" sz="3200" b="1" dirty="0" smtClean="0">
                <a:solidFill>
                  <a:schemeClr val="tx1"/>
                </a:solidFill>
              </a:rPr>
            </a:br>
            <a:r>
              <a:rPr lang="en-US" sz="3200" b="1" dirty="0" smtClean="0">
                <a:solidFill>
                  <a:schemeClr val="tx1"/>
                </a:solidFill>
              </a:rPr>
              <a:t>Return </a:t>
            </a:r>
            <a:r>
              <a:rPr lang="en-US" sz="3200" b="1" dirty="0" smtClean="0">
                <a:solidFill>
                  <a:schemeClr val="tx1"/>
                </a:solidFill>
              </a:rPr>
              <a:t>on Investment of a</a:t>
            </a:r>
            <a:br>
              <a:rPr lang="en-US" sz="3200" b="1" dirty="0" smtClean="0">
                <a:solidFill>
                  <a:schemeClr val="tx1"/>
                </a:solidFill>
              </a:rPr>
            </a:br>
            <a:r>
              <a:rPr lang="en-US" sz="3200" b="1" dirty="0" smtClean="0">
                <a:solidFill>
                  <a:schemeClr val="tx1"/>
                </a:solidFill>
              </a:rPr>
              <a:t>Collaborative Transition Program</a:t>
            </a:r>
          </a:p>
        </p:txBody>
      </p:sp>
      <p:sp>
        <p:nvSpPr>
          <p:cNvPr id="5123" name="Rectangle 3"/>
          <p:cNvSpPr>
            <a:spLocks noGrp="1" noChangeArrowheads="1"/>
          </p:cNvSpPr>
          <p:nvPr>
            <p:ph type="subTitle" idx="1"/>
          </p:nvPr>
        </p:nvSpPr>
        <p:spPr>
          <a:xfrm>
            <a:off x="533400" y="3810000"/>
            <a:ext cx="8001000" cy="1524000"/>
          </a:xfrm>
        </p:spPr>
        <p:txBody>
          <a:bodyPr/>
          <a:lstStyle/>
          <a:p>
            <a:pPr eaLnBrk="1" hangingPunct="1">
              <a:spcBef>
                <a:spcPts val="0"/>
              </a:spcBef>
            </a:pPr>
            <a:r>
              <a:rPr lang="en-US" sz="2400" b="1" dirty="0" smtClean="0"/>
              <a:t>Dr. Kirsten Rowe, Virginia Department for Aging and Rehabilitative Services</a:t>
            </a:r>
          </a:p>
          <a:p>
            <a:pPr eaLnBrk="1" hangingPunct="1">
              <a:spcBef>
                <a:spcPts val="0"/>
              </a:spcBef>
            </a:pPr>
            <a:r>
              <a:rPr lang="en-US" sz="2400" b="1" dirty="0" smtClean="0"/>
              <a:t>Dr. Robert M. Schmidt, University of Richmond</a:t>
            </a:r>
          </a:p>
          <a:p>
            <a:pPr eaLnBrk="1" hangingPunct="1">
              <a:spcBef>
                <a:spcPts val="0"/>
              </a:spcBef>
            </a:pPr>
            <a:r>
              <a:rPr lang="en-US" sz="2400" b="1" dirty="0" smtClean="0"/>
              <a:t>Dr. Steven Stern, University of Virginia</a:t>
            </a:r>
          </a:p>
          <a:p>
            <a:pPr eaLnBrk="1" hangingPunct="1"/>
            <a:endParaRPr lang="en-US" sz="2000" b="1" dirty="0" smtClean="0"/>
          </a:p>
          <a:p>
            <a:pPr eaLnBrk="1" hangingPunct="1">
              <a:lnSpc>
                <a:spcPct val="80000"/>
              </a:lnSpc>
            </a:pPr>
            <a:endParaRPr lang="en-US" sz="2400" dirty="0" smtClean="0"/>
          </a:p>
        </p:txBody>
      </p:sp>
      <p:pic>
        <p:nvPicPr>
          <p:cNvPr id="5124" name="Picture 8" descr="RSB (2).jpg"/>
          <p:cNvPicPr>
            <a:picLocks noChangeAspect="1"/>
          </p:cNvPicPr>
          <p:nvPr/>
        </p:nvPicPr>
        <p:blipFill>
          <a:blip r:embed="rId3" cstate="print"/>
          <a:srcRect/>
          <a:stretch>
            <a:fillRect/>
          </a:stretch>
        </p:blipFill>
        <p:spPr bwMode="auto">
          <a:xfrm>
            <a:off x="152400" y="381000"/>
            <a:ext cx="3733800" cy="1081088"/>
          </a:xfrm>
          <a:prstGeom prst="rect">
            <a:avLst/>
          </a:prstGeom>
          <a:noFill/>
          <a:ln w="9525">
            <a:noFill/>
            <a:miter lim="800000"/>
            <a:headEnd/>
            <a:tailEnd/>
          </a:ln>
        </p:spPr>
      </p:pic>
      <p:pic>
        <p:nvPicPr>
          <p:cNvPr id="14337" name="Picture 1"/>
          <p:cNvPicPr>
            <a:picLocks noChangeAspect="1" noChangeArrowheads="1"/>
          </p:cNvPicPr>
          <p:nvPr/>
        </p:nvPicPr>
        <p:blipFill>
          <a:blip r:embed="rId4" cstate="print"/>
          <a:srcRect/>
          <a:stretch>
            <a:fillRect/>
          </a:stretch>
        </p:blipFill>
        <p:spPr bwMode="auto">
          <a:xfrm>
            <a:off x="3657600" y="838200"/>
            <a:ext cx="2209800" cy="1152856"/>
          </a:xfrm>
          <a:prstGeom prst="rect">
            <a:avLst/>
          </a:prstGeom>
          <a:noFill/>
          <a:ln w="9525">
            <a:noFill/>
            <a:miter lim="800000"/>
            <a:headEnd/>
            <a:tailEnd/>
          </a:ln>
          <a:effectLst/>
        </p:spPr>
      </p:pic>
      <p:sp>
        <p:nvSpPr>
          <p:cNvPr id="8" name="Rectangle 7"/>
          <p:cNvSpPr/>
          <p:nvPr/>
        </p:nvSpPr>
        <p:spPr>
          <a:xfrm>
            <a:off x="457200" y="5638800"/>
            <a:ext cx="8229600" cy="646331"/>
          </a:xfrm>
          <a:prstGeom prst="rect">
            <a:avLst/>
          </a:prstGeom>
        </p:spPr>
        <p:txBody>
          <a:bodyPr wrap="square">
            <a:spAutoFit/>
          </a:bodyPr>
          <a:lstStyle/>
          <a:p>
            <a:pPr marL="0" indent="0" algn="ctr">
              <a:buNone/>
            </a:pPr>
            <a:r>
              <a:rPr lang="en-US" dirty="0" smtClean="0"/>
              <a:t>7th Annual Summit on Performance Management in Vocational Rehabilitation</a:t>
            </a:r>
          </a:p>
          <a:p>
            <a:pPr marL="0" indent="0" algn="ctr">
              <a:spcBef>
                <a:spcPts val="0"/>
              </a:spcBef>
              <a:buNone/>
            </a:pPr>
            <a:r>
              <a:rPr lang="en-US" dirty="0" smtClean="0"/>
              <a:t>Louisville, KY:  September 8, 2014</a:t>
            </a:r>
            <a:endParaRPr lang="fr-FR" dirty="0"/>
          </a:p>
        </p:txBody>
      </p:sp>
      <p:pic>
        <p:nvPicPr>
          <p:cNvPr id="15363" name="Picture 3" descr="Economics"/>
          <p:cNvPicPr>
            <a:picLocks noChangeAspect="1" noChangeArrowheads="1"/>
          </p:cNvPicPr>
          <p:nvPr/>
        </p:nvPicPr>
        <p:blipFill>
          <a:blip r:embed="rId5" cstate="print"/>
          <a:srcRect/>
          <a:stretch>
            <a:fillRect/>
          </a:stretch>
        </p:blipFill>
        <p:spPr bwMode="auto">
          <a:xfrm>
            <a:off x="5943600" y="457200"/>
            <a:ext cx="2973388" cy="1144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Grp="1" noChangeAspect="1"/>
          </p:cNvGraphicFramePr>
          <p:nvPr>
            <p:ph/>
            <p:extLst>
              <p:ext uri="{D42A27DB-BD31-4B8C-83A1-F6EECF244321}">
                <p14:modId xmlns="" xmlns:p14="http://schemas.microsoft.com/office/powerpoint/2010/main" val="1249633418"/>
              </p:ext>
            </p:extLst>
          </p:nvPr>
        </p:nvGraphicFramePr>
        <p:xfrm>
          <a:off x="26988" y="203200"/>
          <a:ext cx="9088437" cy="6426200"/>
        </p:xfrm>
        <a:graphic>
          <a:graphicData uri="http://schemas.openxmlformats.org/presentationml/2006/ole">
            <p:oleObj spid="_x0000_s2091" name="Worksheet" r:id="rId4" imgW="4876800" imgH="3448073"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Grp="1" noChangeAspect="1"/>
          </p:cNvGraphicFramePr>
          <p:nvPr>
            <p:ph/>
            <p:extLst>
              <p:ext uri="{D42A27DB-BD31-4B8C-83A1-F6EECF244321}">
                <p14:modId xmlns="" xmlns:p14="http://schemas.microsoft.com/office/powerpoint/2010/main" val="2720254471"/>
              </p:ext>
            </p:extLst>
          </p:nvPr>
        </p:nvGraphicFramePr>
        <p:xfrm>
          <a:off x="33338" y="457200"/>
          <a:ext cx="9075737" cy="5816600"/>
        </p:xfrm>
        <a:graphic>
          <a:graphicData uri="http://schemas.openxmlformats.org/presentationml/2006/ole">
            <p:oleObj spid="_x0000_s3115" name="Worksheet" r:id="rId4" imgW="4562559" imgH="2924189"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304800"/>
            <a:ext cx="7772400" cy="1112838"/>
          </a:xfrm>
        </p:spPr>
        <p:txBody>
          <a:bodyPr>
            <a:normAutofit/>
          </a:bodyPr>
          <a:lstStyle/>
          <a:p>
            <a:r>
              <a:rPr lang="en-US" sz="4000" b="1" dirty="0" smtClean="0">
                <a:solidFill>
                  <a:schemeClr val="tx1"/>
                </a:solidFill>
              </a:rPr>
              <a:t>Study Limitations</a:t>
            </a:r>
            <a:endParaRPr lang="en-US" sz="4000" b="1" dirty="0">
              <a:solidFill>
                <a:schemeClr val="tx1"/>
              </a:solidFill>
            </a:endParaRPr>
          </a:p>
        </p:txBody>
      </p:sp>
      <p:sp>
        <p:nvSpPr>
          <p:cNvPr id="4" name="Content Placeholder 3"/>
          <p:cNvSpPr>
            <a:spLocks noGrp="1"/>
          </p:cNvSpPr>
          <p:nvPr>
            <p:ph idx="4294967295"/>
          </p:nvPr>
        </p:nvSpPr>
        <p:spPr>
          <a:xfrm>
            <a:off x="609600" y="1752600"/>
            <a:ext cx="7696200" cy="4373563"/>
          </a:xfrm>
        </p:spPr>
        <p:txBody>
          <a:bodyPr/>
          <a:lstStyle/>
          <a:p>
            <a:r>
              <a:rPr lang="en-US" sz="2800" dirty="0" smtClean="0"/>
              <a:t>Uses comparison group that differs observably and “</a:t>
            </a:r>
            <a:r>
              <a:rPr lang="en-US" sz="2800" dirty="0" err="1" smtClean="0"/>
              <a:t>unobservably</a:t>
            </a:r>
            <a:r>
              <a:rPr lang="en-US" sz="2800" dirty="0" smtClean="0"/>
              <a:t>” from PERT treatment group</a:t>
            </a:r>
          </a:p>
          <a:p>
            <a:r>
              <a:rPr lang="en-US" sz="2800" dirty="0" smtClean="0"/>
              <a:t>Looks only at aggregate PERT impacts and cannot isolate other potential impacts</a:t>
            </a:r>
          </a:p>
          <a:p>
            <a:pPr lvl="1"/>
            <a:r>
              <a:rPr lang="en-US" sz="2400" dirty="0" smtClean="0"/>
              <a:t>Says nothing about impacts of subsequent VR service provision </a:t>
            </a:r>
            <a:endParaRPr lang="en-US" sz="2400" dirty="0"/>
          </a:p>
        </p:txBody>
      </p:sp>
    </p:spTree>
    <p:extLst>
      <p:ext uri="{BB962C8B-B14F-4D97-AF65-F5344CB8AC3E}">
        <p14:creationId xmlns="" xmlns:p14="http://schemas.microsoft.com/office/powerpoint/2010/main" val="56961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533400" y="685800"/>
            <a:ext cx="7772400" cy="2286000"/>
          </a:xfrm>
        </p:spPr>
        <p:txBody>
          <a:bodyPr/>
          <a:lstStyle/>
          <a:p>
            <a:pPr algn="ctr"/>
            <a:r>
              <a:rPr lang="en-US" b="1" dirty="0" smtClean="0">
                <a:solidFill>
                  <a:schemeClr val="tx1"/>
                </a:solidFill>
              </a:rPr>
              <a:t>A </a:t>
            </a:r>
            <a:r>
              <a:rPr lang="en-US" sz="4000" b="1" dirty="0" smtClean="0">
                <a:solidFill>
                  <a:schemeClr val="tx1"/>
                </a:solidFill>
              </a:rPr>
              <a:t>Structural-Equations Approach to Assessing PERT Labor Market Outcomes</a:t>
            </a:r>
            <a:endParaRPr lang="en-US" sz="4000" b="1" dirty="0">
              <a:solidFill>
                <a:schemeClr val="tx1"/>
              </a:solidFill>
            </a:endParaRPr>
          </a:p>
        </p:txBody>
      </p:sp>
      <p:sp>
        <p:nvSpPr>
          <p:cNvPr id="5" name="Subtitle 4"/>
          <p:cNvSpPr>
            <a:spLocks noGrp="1"/>
          </p:cNvSpPr>
          <p:nvPr>
            <p:ph type="subTitle" idx="4294967295"/>
          </p:nvPr>
        </p:nvSpPr>
        <p:spPr>
          <a:xfrm>
            <a:off x="762000" y="3505200"/>
            <a:ext cx="7239000" cy="1752600"/>
          </a:xfrm>
        </p:spPr>
        <p:txBody>
          <a:bodyPr>
            <a:normAutofit/>
          </a:bodyPr>
          <a:lstStyle/>
          <a:p>
            <a:pPr algn="ctr">
              <a:buNone/>
            </a:pPr>
            <a:r>
              <a:rPr lang="en-US" sz="3200" dirty="0" smtClean="0"/>
              <a:t>Cohort: 3,073 First-time DRS Applicants aged 15-24 (out of all 10,323) in SFY 2000 </a:t>
            </a:r>
            <a:endParaRPr lang="en-US" sz="3200" dirty="0"/>
          </a:p>
        </p:txBody>
      </p:sp>
    </p:spTree>
    <p:extLst>
      <p:ext uri="{BB962C8B-B14F-4D97-AF65-F5344CB8AC3E}">
        <p14:creationId xmlns="" xmlns:p14="http://schemas.microsoft.com/office/powerpoint/2010/main" val="2003949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62000" y="381000"/>
            <a:ext cx="7467600" cy="1036638"/>
          </a:xfrm>
        </p:spPr>
        <p:txBody>
          <a:bodyPr/>
          <a:lstStyle/>
          <a:p>
            <a:pPr eaLnBrk="1" hangingPunct="1"/>
            <a:r>
              <a:rPr lang="en-US" sz="4000" b="1" dirty="0" smtClean="0">
                <a:solidFill>
                  <a:schemeClr val="tx1"/>
                </a:solidFill>
              </a:rPr>
              <a:t>The PERT 2000 Study</a:t>
            </a:r>
            <a:endParaRPr lang="en-US" sz="4000" b="1" dirty="0" smtClean="0">
              <a:solidFill>
                <a:schemeClr val="tx1"/>
              </a:solidFill>
            </a:endParaRPr>
          </a:p>
        </p:txBody>
      </p:sp>
      <p:sp>
        <p:nvSpPr>
          <p:cNvPr id="7171" name="Rectangle 3"/>
          <p:cNvSpPr>
            <a:spLocks noGrp="1" noChangeArrowheads="1"/>
          </p:cNvSpPr>
          <p:nvPr>
            <p:ph type="body" idx="4294967295"/>
          </p:nvPr>
        </p:nvSpPr>
        <p:spPr>
          <a:xfrm>
            <a:off x="762000" y="1752600"/>
            <a:ext cx="7391400" cy="4648200"/>
          </a:xfrm>
        </p:spPr>
        <p:txBody>
          <a:bodyPr/>
          <a:lstStyle/>
          <a:p>
            <a:pPr eaLnBrk="1" hangingPunct="1">
              <a:spcBef>
                <a:spcPts val="1800"/>
              </a:spcBef>
            </a:pPr>
            <a:r>
              <a:rPr lang="en-US" sz="2800" dirty="0" smtClean="0"/>
              <a:t>Focus now is on transitioning youth (ages 15-25) with ID, MI, and/or LD</a:t>
            </a:r>
          </a:p>
          <a:p>
            <a:pPr lvl="1" eaLnBrk="1" hangingPunct="1"/>
            <a:r>
              <a:rPr lang="en-US" sz="2400" dirty="0" smtClean="0"/>
              <a:t>DRS applicants in SFY 2000</a:t>
            </a:r>
            <a:endParaRPr lang="en-US" sz="2400" dirty="0"/>
          </a:p>
          <a:p>
            <a:pPr lvl="1" eaLnBrk="1" hangingPunct="1"/>
            <a:r>
              <a:rPr lang="en-US" sz="2400" dirty="0" smtClean="0"/>
              <a:t>Labor Market Impacts of PERT directly as well as through interaction with schooling and VR services</a:t>
            </a:r>
          </a:p>
          <a:p>
            <a:pPr eaLnBrk="1" hangingPunct="1">
              <a:spcBef>
                <a:spcPts val="1200"/>
              </a:spcBef>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 xmlns:p14="http://schemas.microsoft.com/office/powerpoint/2010/main" val="631490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28600"/>
            <a:ext cx="8229600" cy="1143000"/>
          </a:xfrm>
        </p:spPr>
        <p:txBody>
          <a:bodyPr>
            <a:normAutofit/>
          </a:bodyPr>
          <a:lstStyle/>
          <a:p>
            <a:r>
              <a:rPr lang="en-US" sz="4000" b="1" dirty="0" smtClean="0">
                <a:solidFill>
                  <a:schemeClr val="tx1"/>
                </a:solidFill>
              </a:rPr>
              <a:t>Our VR-ROI Innovations (1)</a:t>
            </a:r>
            <a:endParaRPr lang="en-US" sz="4000" b="1" dirty="0">
              <a:solidFill>
                <a:schemeClr val="tx1"/>
              </a:solidFill>
            </a:endParaRPr>
          </a:p>
        </p:txBody>
      </p:sp>
      <p:sp>
        <p:nvSpPr>
          <p:cNvPr id="3" name="Content Placeholder 2"/>
          <p:cNvSpPr>
            <a:spLocks noGrp="1"/>
          </p:cNvSpPr>
          <p:nvPr>
            <p:ph idx="4294967295"/>
          </p:nvPr>
        </p:nvSpPr>
        <p:spPr>
          <a:xfrm>
            <a:off x="609600" y="1828800"/>
            <a:ext cx="7696200" cy="4297363"/>
          </a:xfrm>
        </p:spPr>
        <p:txBody>
          <a:bodyPr>
            <a:normAutofit/>
          </a:bodyPr>
          <a:lstStyle/>
          <a:p>
            <a:pPr lvl="0"/>
            <a:r>
              <a:rPr lang="en-US" sz="2800" dirty="0"/>
              <a:t>Linking readily available administrative data </a:t>
            </a:r>
            <a:r>
              <a:rPr lang="en-US" sz="2800" dirty="0" smtClean="0"/>
              <a:t>(AWARE, </a:t>
            </a:r>
            <a:r>
              <a:rPr lang="en-US" sz="2800" dirty="0"/>
              <a:t>WWRC, VEC, </a:t>
            </a:r>
            <a:r>
              <a:rPr lang="en-US" sz="2800" dirty="0" smtClean="0"/>
              <a:t>VDOE, </a:t>
            </a:r>
            <a:r>
              <a:rPr lang="en-US" sz="2800" dirty="0"/>
              <a:t>BEA)</a:t>
            </a:r>
          </a:p>
          <a:p>
            <a:pPr lvl="0"/>
            <a:r>
              <a:rPr lang="en-US" sz="2800" dirty="0"/>
              <a:t>Change perspective from closure to applicant cohorts </a:t>
            </a:r>
          </a:p>
          <a:p>
            <a:pPr lvl="0"/>
            <a:r>
              <a:rPr lang="en-US" sz="2800" dirty="0"/>
              <a:t>Use longitudinal earnings for every DRS applicant to obtain pre and post-VR  earnings </a:t>
            </a:r>
            <a:r>
              <a:rPr lang="en-US" sz="2800" dirty="0" smtClean="0"/>
              <a:t>paths</a:t>
            </a:r>
            <a:endParaRPr lang="en-US" sz="2800" dirty="0"/>
          </a:p>
        </p:txBody>
      </p:sp>
    </p:spTree>
    <p:extLst>
      <p:ext uri="{BB962C8B-B14F-4D97-AF65-F5344CB8AC3E}">
        <p14:creationId xmlns="" xmlns:p14="http://schemas.microsoft.com/office/powerpoint/2010/main" val="891441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7772400" cy="1036638"/>
          </a:xfrm>
        </p:spPr>
        <p:txBody>
          <a:bodyPr>
            <a:normAutofit/>
          </a:bodyPr>
          <a:lstStyle/>
          <a:p>
            <a:r>
              <a:rPr lang="en-US" sz="4000" b="1" dirty="0" smtClean="0">
                <a:solidFill>
                  <a:schemeClr val="tx1"/>
                </a:solidFill>
              </a:rPr>
              <a:t>Our VR-ROI Innovations (2)</a:t>
            </a:r>
            <a:endParaRPr lang="en-US" sz="4000" b="1" dirty="0">
              <a:solidFill>
                <a:schemeClr val="tx1"/>
              </a:solidFill>
            </a:endParaRPr>
          </a:p>
        </p:txBody>
      </p:sp>
      <p:sp>
        <p:nvSpPr>
          <p:cNvPr id="3" name="Content Placeholder 2"/>
          <p:cNvSpPr>
            <a:spLocks noGrp="1"/>
          </p:cNvSpPr>
          <p:nvPr>
            <p:ph idx="4294967295"/>
          </p:nvPr>
        </p:nvSpPr>
        <p:spPr>
          <a:xfrm>
            <a:off x="609600" y="1752600"/>
            <a:ext cx="7620000" cy="4373563"/>
          </a:xfrm>
        </p:spPr>
        <p:txBody>
          <a:bodyPr>
            <a:normAutofit fontScale="92500" lnSpcReduction="10000"/>
          </a:bodyPr>
          <a:lstStyle/>
          <a:p>
            <a:pPr lvl="0"/>
            <a:r>
              <a:rPr lang="en-US" sz="2800" dirty="0"/>
              <a:t>Examine longitudinal service provision (anchor case, subsequent, and prior)</a:t>
            </a:r>
          </a:p>
          <a:p>
            <a:pPr lvl="0"/>
            <a:r>
              <a:rPr lang="en-US" sz="2800" dirty="0"/>
              <a:t>Account for all services (purchased, similar benefits, in-house)</a:t>
            </a:r>
          </a:p>
          <a:p>
            <a:pPr lvl="0"/>
            <a:r>
              <a:rPr lang="en-US" sz="2800" dirty="0"/>
              <a:t>Crack the “black box” of VR service provision – “DTERMO” service categories </a:t>
            </a:r>
          </a:p>
          <a:p>
            <a:r>
              <a:rPr lang="en-US" sz="2800" dirty="0"/>
              <a:t>Develop a model adaptable to estimating VR impacts by program type or impairment </a:t>
            </a:r>
            <a:r>
              <a:rPr lang="en-US" sz="2800" dirty="0" smtClean="0"/>
              <a:t>grouping</a:t>
            </a:r>
          </a:p>
          <a:p>
            <a:r>
              <a:rPr lang="en-US" sz="2800" dirty="0" smtClean="0"/>
              <a:t>Use exogenous variation to explain participation in PERT and participation in DARS services</a:t>
            </a:r>
            <a:endParaRPr lang="en-US" sz="2800" dirty="0"/>
          </a:p>
        </p:txBody>
      </p:sp>
    </p:spTree>
    <p:extLst>
      <p:ext uri="{BB962C8B-B14F-4D97-AF65-F5344CB8AC3E}">
        <p14:creationId xmlns="" xmlns:p14="http://schemas.microsoft.com/office/powerpoint/2010/main" val="3413876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latin typeface="Arial" pitchFamily="34" charset="0"/>
                <a:cs typeface="Arial" pitchFamily="34" charset="0"/>
              </a:rPr>
              <a:t>Potential Ways for PERT to Affect Labor Market Outcomes</a:t>
            </a:r>
            <a:endParaRPr lang="en-US" sz="3200" b="1" dirty="0">
              <a:solidFill>
                <a:schemeClr val="tx1"/>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834804240"/>
              </p:ext>
            </p:extLst>
          </p:nvPr>
        </p:nvGraphicFramePr>
        <p:xfrm>
          <a:off x="838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447188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Proportion Receiving Purchased VR Services, by Type</a:t>
            </a:r>
            <a:endParaRPr lang="en-US" b="1" dirty="0">
              <a:solidFill>
                <a:schemeClr val="tx1"/>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3917065298"/>
              </p:ext>
            </p:extLst>
          </p:nvPr>
        </p:nvGraphicFramePr>
        <p:xfrm>
          <a:off x="304800" y="1600202"/>
          <a:ext cx="8458200" cy="4648197"/>
        </p:xfrm>
        <a:graphic>
          <a:graphicData uri="http://schemas.openxmlformats.org/drawingml/2006/table">
            <a:tbl>
              <a:tblPr>
                <a:tableStyleId>{5C22544A-7EE6-4342-B048-85BDC9FD1C3A}</a:tableStyleId>
              </a:tblPr>
              <a:tblGrid>
                <a:gridCol w="3214116"/>
                <a:gridCol w="2368296"/>
                <a:gridCol w="2875788"/>
              </a:tblGrid>
              <a:tr h="1124731">
                <a:tc>
                  <a:txBody>
                    <a:bodyPr/>
                    <a:lstStyle/>
                    <a:p>
                      <a:pPr algn="ctr" fontAlgn="b"/>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smtClean="0">
                          <a:effectLst/>
                        </a:rPr>
                        <a:t>Those Receiving PERT </a:t>
                      </a:r>
                      <a:r>
                        <a:rPr lang="en-US" sz="1800" u="none" strike="noStrike" dirty="0">
                          <a:effectLst/>
                        </a:rPr>
                        <a:t>Services</a:t>
                      </a:r>
                      <a:endParaRPr lang="en-US" sz="1800" b="0" i="0" u="none" strike="noStrike" dirty="0">
                        <a:solidFill>
                          <a:srgbClr val="000000"/>
                        </a:solidFill>
                        <a:effectLst/>
                        <a:latin typeface="Calibri"/>
                      </a:endParaRPr>
                    </a:p>
                  </a:txBody>
                  <a:tcPr marL="9525" marR="9525" marT="9525" marB="0" anchor="ctr"/>
                </a:tc>
                <a:tc>
                  <a:txBody>
                    <a:bodyPr/>
                    <a:lstStyle/>
                    <a:p>
                      <a:pPr algn="ctr" fontAlgn="b"/>
                      <a:r>
                        <a:rPr lang="en-US" sz="1800" u="none" strike="noStrike" dirty="0" smtClean="0">
                          <a:effectLst/>
                        </a:rPr>
                        <a:t>Those Not </a:t>
                      </a:r>
                      <a:r>
                        <a:rPr lang="en-US" sz="1800" u="none" strike="noStrike" dirty="0">
                          <a:effectLst/>
                        </a:rPr>
                        <a:t>Receiving </a:t>
                      </a:r>
                      <a:r>
                        <a:rPr lang="en-US" sz="1800" u="none" strike="noStrike" dirty="0" smtClean="0">
                          <a:effectLst/>
                        </a:rPr>
                        <a:t>PERT </a:t>
                      </a:r>
                      <a:r>
                        <a:rPr lang="en-US" sz="1800" u="none" strike="noStrike" dirty="0">
                          <a:effectLst/>
                        </a:rPr>
                        <a:t>Services</a:t>
                      </a:r>
                      <a:endParaRPr lang="en-US" sz="1800" b="0" i="0" u="none" strike="noStrike" dirty="0">
                        <a:solidFill>
                          <a:srgbClr val="000000"/>
                        </a:solidFill>
                        <a:effectLst/>
                        <a:latin typeface="Calibri"/>
                      </a:endParaRPr>
                    </a:p>
                  </a:txBody>
                  <a:tcPr marL="9525" marR="9525" marT="9525" marB="0" anchor="ctr"/>
                </a:tc>
              </a:tr>
              <a:tr h="401689">
                <a:tc>
                  <a:txBody>
                    <a:bodyPr/>
                    <a:lstStyle/>
                    <a:p>
                      <a:pPr algn="l" fontAlgn="b"/>
                      <a:r>
                        <a:rPr lang="en-US" sz="1800" u="none" strike="noStrike" dirty="0">
                          <a:effectLst/>
                        </a:rPr>
                        <a:t># Observations</a:t>
                      </a:r>
                      <a:endParaRPr lang="en-US" sz="1800" b="0" i="0" u="none" strike="noStrike" dirty="0">
                        <a:solidFill>
                          <a:srgbClr val="000000"/>
                        </a:solidFill>
                        <a:effectLst/>
                        <a:latin typeface="Calibri"/>
                      </a:endParaRPr>
                    </a:p>
                  </a:txBody>
                  <a:tcPr marL="9525" marR="9525" marT="9525" marB="0" anchor="ctr"/>
                </a:tc>
                <a:tc>
                  <a:txBody>
                    <a:bodyPr/>
                    <a:lstStyle/>
                    <a:p>
                      <a:pPr algn="ctr" fontAlgn="b"/>
                      <a:r>
                        <a:rPr lang="en-US" sz="1800" u="none" strike="noStrike">
                          <a:effectLst/>
                        </a:rPr>
                        <a:t>199</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1774</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Diagnosis &amp; Evaluation</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0.427</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0.624</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Training</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0.432</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0.400</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Education</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0.096</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0.167</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Restoration</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0.085</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0.312</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Maintenance</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0.352</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0.277</a:t>
                      </a:r>
                      <a:endParaRPr lang="en-US" sz="1800" b="0" i="0" u="none" strike="noStrike">
                        <a:solidFill>
                          <a:srgbClr val="000000"/>
                        </a:solidFill>
                        <a:effectLst/>
                        <a:latin typeface="Calibri"/>
                      </a:endParaRPr>
                    </a:p>
                  </a:txBody>
                  <a:tcPr marL="9525" marR="9525" marT="9525" marB="0" anchor="ctr"/>
                </a:tc>
              </a:tr>
              <a:tr h="401689">
                <a:tc>
                  <a:txBody>
                    <a:bodyPr/>
                    <a:lstStyle/>
                    <a:p>
                      <a:pPr algn="l" fontAlgn="b"/>
                      <a:r>
                        <a:rPr lang="en-US" sz="1800" u="none" strike="noStrike">
                          <a:effectLst/>
                        </a:rPr>
                        <a:t>Other Service</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0.477</a:t>
                      </a:r>
                      <a:endParaRPr lang="en-US" sz="1800" b="0" i="0" u="none" strike="noStrike">
                        <a:solidFill>
                          <a:srgbClr val="000000"/>
                        </a:solidFill>
                        <a:effectLst/>
                        <a:latin typeface="Calibri"/>
                      </a:endParaRPr>
                    </a:p>
                  </a:txBody>
                  <a:tcPr marL="9525" marR="9525" marT="9525" marB="0" anchor="ctr"/>
                </a:tc>
                <a:tc>
                  <a:txBody>
                    <a:bodyPr/>
                    <a:lstStyle/>
                    <a:p>
                      <a:pPr algn="ctr" fontAlgn="b"/>
                      <a:r>
                        <a:rPr lang="en-US" sz="1800" u="none" strike="noStrike">
                          <a:effectLst/>
                        </a:rPr>
                        <a:t>0.351</a:t>
                      </a:r>
                      <a:endParaRPr lang="en-US" sz="1800" b="0" i="0" u="none" strike="noStrike">
                        <a:solidFill>
                          <a:srgbClr val="000000"/>
                        </a:solidFill>
                        <a:effectLst/>
                        <a:latin typeface="Calibri"/>
                      </a:endParaRPr>
                    </a:p>
                  </a:txBody>
                  <a:tcPr marL="9525" marR="9525" marT="9525" marB="0" anchor="ctr"/>
                </a:tc>
              </a:tr>
              <a:tr h="711643">
                <a:tc gridSpan="3">
                  <a:txBody>
                    <a:bodyPr/>
                    <a:lstStyle/>
                    <a:p>
                      <a:pPr algn="ctr" fontAlgn="b"/>
                      <a:r>
                        <a:rPr lang="en-US" sz="1400" u="none" strike="noStrike" dirty="0">
                          <a:effectLst/>
                        </a:rPr>
                        <a:t>Note:  Proportions are conditional on receiving some DRS purchased service.</a:t>
                      </a:r>
                      <a:endParaRPr lang="en-US" sz="14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760001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153400" cy="1325563"/>
          </a:xfrm>
        </p:spPr>
        <p:txBody>
          <a:bodyPr/>
          <a:lstStyle/>
          <a:p>
            <a:r>
              <a:rPr lang="en-US" sz="4000" b="1" dirty="0" smtClean="0">
                <a:solidFill>
                  <a:schemeClr val="tx1"/>
                </a:solidFill>
              </a:rPr>
              <a:t>PERT Labor Market Impacts</a:t>
            </a:r>
            <a:endParaRPr lang="en-US" sz="4000" b="1" dirty="0">
              <a:solidFill>
                <a:schemeClr val="tx1"/>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2476233241"/>
              </p:ext>
            </p:extLst>
          </p:nvPr>
        </p:nvGraphicFramePr>
        <p:xfrm>
          <a:off x="381000" y="1828800"/>
          <a:ext cx="8229599" cy="4495800"/>
        </p:xfrm>
        <a:graphic>
          <a:graphicData uri="http://schemas.openxmlformats.org/drawingml/2006/table">
            <a:tbl>
              <a:tblPr firstRow="1" bandRow="1">
                <a:tableStyleId>{5C22544A-7EE6-4342-B048-85BDC9FD1C3A}</a:tableStyleId>
              </a:tblPr>
              <a:tblGrid>
                <a:gridCol w="2487014"/>
                <a:gridCol w="2008786"/>
                <a:gridCol w="1981200"/>
                <a:gridCol w="1752599"/>
              </a:tblGrid>
              <a:tr h="666644">
                <a:tc>
                  <a:txBody>
                    <a:bodyPr/>
                    <a:lstStyle/>
                    <a:p>
                      <a:r>
                        <a:rPr lang="en-US" dirty="0" smtClean="0"/>
                        <a:t>Variable</a:t>
                      </a:r>
                      <a:endParaRPr lang="en-US" dirty="0"/>
                    </a:p>
                  </a:txBody>
                  <a:tcPr/>
                </a:tc>
                <a:tc>
                  <a:txBody>
                    <a:bodyPr/>
                    <a:lstStyle/>
                    <a:p>
                      <a:r>
                        <a:rPr lang="en-US" dirty="0" smtClean="0"/>
                        <a:t>Impact on</a:t>
                      </a:r>
                      <a:endParaRPr lang="en-US" dirty="0"/>
                    </a:p>
                  </a:txBody>
                  <a:tcPr/>
                </a:tc>
                <a:tc>
                  <a:txBody>
                    <a:bodyPr/>
                    <a:lstStyle/>
                    <a:p>
                      <a:pPr algn="ctr"/>
                      <a:r>
                        <a:rPr lang="en-US" dirty="0" smtClean="0"/>
                        <a:t>Impact</a:t>
                      </a:r>
                      <a:endParaRPr lang="en-US" dirty="0"/>
                    </a:p>
                  </a:txBody>
                  <a:tcPr/>
                </a:tc>
                <a:tc>
                  <a:txBody>
                    <a:bodyPr/>
                    <a:lstStyle/>
                    <a:p>
                      <a:r>
                        <a:rPr lang="en-US" dirty="0" smtClean="0"/>
                        <a:t>Significance</a:t>
                      </a:r>
                      <a:endParaRPr lang="en-US" dirty="0"/>
                    </a:p>
                  </a:txBody>
                  <a:tcPr/>
                </a:tc>
              </a:tr>
              <a:tr h="1166626">
                <a:tc>
                  <a:txBody>
                    <a:bodyPr/>
                    <a:lstStyle/>
                    <a:p>
                      <a:r>
                        <a:rPr lang="en-US" dirty="0" smtClean="0"/>
                        <a:t>PERT Participation</a:t>
                      </a:r>
                      <a:endParaRPr lang="en-US" dirty="0"/>
                    </a:p>
                  </a:txBody>
                  <a:tcPr/>
                </a:tc>
                <a:tc>
                  <a:txBody>
                    <a:bodyPr/>
                    <a:lstStyle/>
                    <a:p>
                      <a:r>
                        <a:rPr lang="en-US" dirty="0" smtClean="0"/>
                        <a:t>Employment</a:t>
                      </a:r>
                    </a:p>
                    <a:p>
                      <a:endParaRPr lang="en-US" dirty="0" smtClean="0"/>
                    </a:p>
                    <a:p>
                      <a:r>
                        <a:rPr lang="en-US" dirty="0" smtClean="0"/>
                        <a:t>Earnings</a:t>
                      </a:r>
                      <a:endParaRPr lang="en-US" dirty="0"/>
                    </a:p>
                  </a:txBody>
                  <a:tcPr/>
                </a:tc>
                <a:tc>
                  <a:txBody>
                    <a:bodyPr/>
                    <a:lstStyle/>
                    <a:p>
                      <a:pPr algn="ctr"/>
                      <a:r>
                        <a:rPr lang="en-US" dirty="0" smtClean="0"/>
                        <a:t>30.6%</a:t>
                      </a:r>
                    </a:p>
                    <a:p>
                      <a:pPr algn="ctr"/>
                      <a:endParaRPr lang="en-US" dirty="0" smtClean="0"/>
                    </a:p>
                    <a:p>
                      <a:pPr algn="ctr"/>
                      <a:r>
                        <a:rPr lang="en-US" dirty="0" smtClean="0"/>
                        <a:t>31.3%</a:t>
                      </a:r>
                      <a:endParaRPr lang="en-US" dirty="0"/>
                    </a:p>
                  </a:txBody>
                  <a:tcPr/>
                </a:tc>
                <a:tc>
                  <a:txBody>
                    <a:bodyPr/>
                    <a:lstStyle/>
                    <a:p>
                      <a:pPr algn="ctr"/>
                      <a:r>
                        <a:rPr lang="en-US" dirty="0" smtClean="0"/>
                        <a:t>5%</a:t>
                      </a:r>
                    </a:p>
                    <a:p>
                      <a:pPr algn="ctr"/>
                      <a:r>
                        <a:rPr lang="en-US" dirty="0" smtClean="0"/>
                        <a:t>5%</a:t>
                      </a:r>
                      <a:endParaRPr lang="en-US" dirty="0"/>
                    </a:p>
                  </a:txBody>
                  <a:tcPr/>
                </a:tc>
              </a:tr>
              <a:tr h="1242803">
                <a:tc>
                  <a:txBody>
                    <a:bodyPr/>
                    <a:lstStyle/>
                    <a:p>
                      <a:r>
                        <a:rPr lang="en-US" dirty="0" smtClean="0"/>
                        <a:t>PERT*Remaining</a:t>
                      </a:r>
                      <a:r>
                        <a:rPr lang="en-US" baseline="0" dirty="0" smtClean="0"/>
                        <a:t> Quarters of School</a:t>
                      </a:r>
                    </a:p>
                  </a:txBody>
                  <a:tcPr/>
                </a:tc>
                <a:tc>
                  <a:txBody>
                    <a:bodyPr/>
                    <a:lstStyle/>
                    <a:p>
                      <a:r>
                        <a:rPr lang="en-US" dirty="0" smtClean="0"/>
                        <a:t>Employment</a:t>
                      </a:r>
                    </a:p>
                    <a:p>
                      <a:endParaRPr lang="en-US" dirty="0" smtClean="0"/>
                    </a:p>
                    <a:p>
                      <a:r>
                        <a:rPr lang="en-US" dirty="0" smtClean="0"/>
                        <a:t>Earnings</a:t>
                      </a:r>
                    </a:p>
                  </a:txBody>
                  <a:tcPr/>
                </a:tc>
                <a:tc>
                  <a:txBody>
                    <a:bodyPr/>
                    <a:lstStyle/>
                    <a:p>
                      <a:pPr algn="ctr"/>
                      <a:r>
                        <a:rPr lang="en-US" dirty="0" smtClean="0"/>
                        <a:t>24.2%</a:t>
                      </a:r>
                    </a:p>
                    <a:p>
                      <a:pPr algn="ctr"/>
                      <a:endParaRPr lang="en-US" dirty="0" smtClean="0"/>
                    </a:p>
                    <a:p>
                      <a:pPr algn="ctr"/>
                      <a:r>
                        <a:rPr lang="en-US" dirty="0" smtClean="0"/>
                        <a:t>16.6%</a:t>
                      </a:r>
                      <a:endParaRPr lang="en-US" dirty="0"/>
                    </a:p>
                  </a:txBody>
                  <a:tcPr/>
                </a:tc>
                <a:tc>
                  <a:txBody>
                    <a:bodyPr/>
                    <a:lstStyle/>
                    <a:p>
                      <a:pPr algn="ctr"/>
                      <a:r>
                        <a:rPr lang="en-US" dirty="0" smtClean="0"/>
                        <a:t>5%</a:t>
                      </a:r>
                    </a:p>
                    <a:p>
                      <a:pPr algn="ctr"/>
                      <a:r>
                        <a:rPr lang="en-US" dirty="0" smtClean="0"/>
                        <a:t>5%</a:t>
                      </a:r>
                    </a:p>
                  </a:txBody>
                  <a:tcPr/>
                </a:tc>
              </a:tr>
              <a:tr h="1419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PERT*VR Services</a:t>
                      </a:r>
                    </a:p>
                    <a:p>
                      <a:r>
                        <a:rPr lang="en-US" dirty="0" smtClean="0"/>
                        <a:t>(short run/long run)</a:t>
                      </a:r>
                      <a:endParaRPr lang="en-US" dirty="0"/>
                    </a:p>
                  </a:txBody>
                  <a:tcPr/>
                </a:tc>
                <a:tc>
                  <a:txBody>
                    <a:bodyPr/>
                    <a:lstStyle/>
                    <a:p>
                      <a:r>
                        <a:rPr lang="en-US" dirty="0" smtClean="0"/>
                        <a:t>Employment</a:t>
                      </a:r>
                    </a:p>
                    <a:p>
                      <a:endParaRPr lang="en-US" dirty="0" smtClean="0"/>
                    </a:p>
                    <a:p>
                      <a:r>
                        <a:rPr lang="en-US" dirty="0" smtClean="0"/>
                        <a:t>Earnings</a:t>
                      </a:r>
                    </a:p>
                    <a:p>
                      <a:endParaRPr lang="en-US" dirty="0"/>
                    </a:p>
                  </a:txBody>
                  <a:tcPr/>
                </a:tc>
                <a:tc>
                  <a:txBody>
                    <a:bodyPr/>
                    <a:lstStyle/>
                    <a:p>
                      <a:pPr algn="ctr"/>
                      <a:r>
                        <a:rPr lang="en-US" dirty="0" smtClean="0"/>
                        <a:t>27.1/43.8%</a:t>
                      </a:r>
                    </a:p>
                    <a:p>
                      <a:pPr algn="ctr"/>
                      <a:endParaRPr lang="en-US" dirty="0" smtClean="0"/>
                    </a:p>
                    <a:p>
                      <a:pPr algn="ctr"/>
                      <a:r>
                        <a:rPr lang="en-US" dirty="0" smtClean="0"/>
                        <a:t>13.2/19.4%</a:t>
                      </a:r>
                      <a:endParaRPr lang="en-US" dirty="0"/>
                    </a:p>
                  </a:txBody>
                  <a:tcPr/>
                </a:tc>
                <a:tc>
                  <a:txBody>
                    <a:bodyPr/>
                    <a:lstStyle/>
                    <a:p>
                      <a:pPr algn="ctr"/>
                      <a:r>
                        <a:rPr lang="en-US" dirty="0" smtClean="0"/>
                        <a:t>5%</a:t>
                      </a:r>
                    </a:p>
                    <a:p>
                      <a:pPr algn="ctr"/>
                      <a:r>
                        <a:rPr lang="en-US" dirty="0" smtClean="0"/>
                        <a:t>5%</a:t>
                      </a:r>
                      <a:endParaRPr lang="en-US" dirty="0"/>
                    </a:p>
                  </a:txBody>
                  <a:tcPr/>
                </a:tc>
              </a:tr>
            </a:tbl>
          </a:graphicData>
        </a:graphic>
      </p:graphicFrame>
    </p:spTree>
    <p:extLst>
      <p:ext uri="{BB962C8B-B14F-4D97-AF65-F5344CB8AC3E}">
        <p14:creationId xmlns="" xmlns:p14="http://schemas.microsoft.com/office/powerpoint/2010/main" val="2156118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304800"/>
            <a:ext cx="8229600" cy="1143000"/>
          </a:xfrm>
        </p:spPr>
        <p:txBody>
          <a:bodyPr/>
          <a:lstStyle/>
          <a:p>
            <a:pPr eaLnBrk="1" hangingPunct="1"/>
            <a:r>
              <a:rPr lang="en-US" sz="4000" b="1" dirty="0" smtClean="0">
                <a:solidFill>
                  <a:schemeClr val="tx1"/>
                </a:solidFill>
              </a:rPr>
              <a:t>Presentation Overview</a:t>
            </a:r>
          </a:p>
        </p:txBody>
      </p:sp>
      <p:sp>
        <p:nvSpPr>
          <p:cNvPr id="6147" name="Rectangle 3"/>
          <p:cNvSpPr>
            <a:spLocks noGrp="1" noChangeArrowheads="1"/>
          </p:cNvSpPr>
          <p:nvPr>
            <p:ph type="body" idx="4294967295"/>
          </p:nvPr>
        </p:nvSpPr>
        <p:spPr>
          <a:xfrm>
            <a:off x="457200" y="1600200"/>
            <a:ext cx="8153400" cy="4572000"/>
          </a:xfrm>
        </p:spPr>
        <p:txBody>
          <a:bodyPr>
            <a:normAutofit/>
          </a:bodyPr>
          <a:lstStyle/>
          <a:p>
            <a:pPr marL="361950" indent="-365760" eaLnBrk="1" hangingPunct="1">
              <a:spcBef>
                <a:spcPts val="0"/>
              </a:spcBef>
              <a:spcAft>
                <a:spcPts val="1200"/>
              </a:spcAft>
            </a:pPr>
            <a:r>
              <a:rPr lang="en-US" sz="2800" dirty="0" smtClean="0"/>
              <a:t>Why ROI?</a:t>
            </a:r>
          </a:p>
          <a:p>
            <a:pPr marL="361950" indent="-365760" eaLnBrk="1" hangingPunct="1">
              <a:spcBef>
                <a:spcPts val="0"/>
              </a:spcBef>
              <a:spcAft>
                <a:spcPts val="1200"/>
              </a:spcAft>
            </a:pPr>
            <a:r>
              <a:rPr lang="en-US" sz="2800" dirty="0" smtClean="0"/>
              <a:t>Overview of the VR-ROI Project</a:t>
            </a:r>
          </a:p>
          <a:p>
            <a:pPr marL="361950" indent="-365760" eaLnBrk="1" hangingPunct="1">
              <a:spcBef>
                <a:spcPts val="0"/>
              </a:spcBef>
              <a:spcAft>
                <a:spcPts val="1200"/>
              </a:spcAft>
            </a:pPr>
            <a:r>
              <a:rPr lang="en-US" sz="2800" dirty="0" smtClean="0"/>
              <a:t>Overview of Post-Secondary Rehabilitation/ Transition (PERT) Program </a:t>
            </a:r>
          </a:p>
          <a:p>
            <a:pPr marL="361950" indent="-365760" eaLnBrk="1" hangingPunct="1">
              <a:spcBef>
                <a:spcPts val="0"/>
              </a:spcBef>
              <a:spcAft>
                <a:spcPts val="1200"/>
              </a:spcAft>
            </a:pPr>
            <a:r>
              <a:rPr lang="en-US" sz="2800" dirty="0" smtClean="0"/>
              <a:t>Review of results from earlier PERT study</a:t>
            </a:r>
            <a:endParaRPr lang="en-US" sz="2800" dirty="0"/>
          </a:p>
          <a:p>
            <a:pPr marL="361950" indent="-365760" eaLnBrk="1" hangingPunct="1">
              <a:spcBef>
                <a:spcPts val="0"/>
              </a:spcBef>
              <a:spcAft>
                <a:spcPts val="1200"/>
              </a:spcAft>
            </a:pPr>
            <a:r>
              <a:rPr lang="en-US" sz="2800" dirty="0" smtClean="0"/>
              <a:t>Initial Findings from our new “Structural Equation” Model using DRS Applicants in 2000</a:t>
            </a:r>
          </a:p>
          <a:p>
            <a:pPr marL="361950" indent="-365760" eaLnBrk="1" hangingPunct="1">
              <a:spcBef>
                <a:spcPts val="0"/>
              </a:spcBef>
              <a:spcAft>
                <a:spcPts val="1200"/>
              </a:spcAft>
            </a:pPr>
            <a:r>
              <a:rPr lang="en-US" sz="2800" dirty="0" smtClean="0"/>
              <a:t>Value to PERT Staff and Clients</a:t>
            </a:r>
          </a:p>
          <a:p>
            <a:pPr eaLnBrk="1" hangingPunct="1"/>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cstate="print"/>
          <a:srcRect/>
          <a:stretch>
            <a:fillRect/>
          </a:stretch>
        </p:blipFill>
        <p:spPr bwMode="auto">
          <a:xfrm>
            <a:off x="533400" y="1676400"/>
            <a:ext cx="7924800" cy="4909130"/>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b="1" dirty="0" smtClean="0">
                <a:solidFill>
                  <a:schemeClr val="tx1"/>
                </a:solidFill>
              </a:rPr>
              <a:t>Distribution of Quarterly ROR</a:t>
            </a:r>
            <a:endParaRPr lang="en-US"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rPr>
              <a:t>What does this ROR imply?</a:t>
            </a:r>
            <a:endParaRPr lang="en-US" sz="4000" b="1" dirty="0">
              <a:solidFill>
                <a:schemeClr val="tx1"/>
              </a:solidFill>
            </a:endParaRPr>
          </a:p>
        </p:txBody>
      </p:sp>
      <p:sp>
        <p:nvSpPr>
          <p:cNvPr id="3" name="Subtitle 2"/>
          <p:cNvSpPr>
            <a:spLocks noGrp="1"/>
          </p:cNvSpPr>
          <p:nvPr>
            <p:ph idx="1"/>
          </p:nvPr>
        </p:nvSpPr>
        <p:spPr>
          <a:xfrm>
            <a:off x="457200" y="1905000"/>
            <a:ext cx="8229600" cy="4221163"/>
          </a:xfrm>
        </p:spPr>
        <p:txBody>
          <a:bodyPr>
            <a:normAutofit/>
          </a:bodyPr>
          <a:lstStyle/>
          <a:p>
            <a:r>
              <a:rPr lang="en-US" sz="2800" dirty="0" smtClean="0"/>
              <a:t>On an “investment” of $3,500 in PERT:</a:t>
            </a:r>
          </a:p>
          <a:p>
            <a:r>
              <a:rPr lang="en-US" sz="2800" dirty="0" smtClean="0"/>
              <a:t>Present value of increased earnings converts to roughly $1,050 per quarter</a:t>
            </a:r>
          </a:p>
          <a:p>
            <a:r>
              <a:rPr lang="en-US" sz="2800" dirty="0" smtClean="0"/>
              <a:t>Or, an annual increase of $4,200 over the non-PERT receiving DRS consumers</a:t>
            </a:r>
          </a:p>
          <a:p>
            <a:r>
              <a:rPr lang="en-US" sz="2800" dirty="0" smtClean="0"/>
              <a:t>Over a five-year (20-quarter) horizon this amounts to some $21,000 in increased earnings due to PERT participation</a:t>
            </a:r>
          </a:p>
          <a:p>
            <a:endParaRPr lang="en-US" sz="2800" dirty="0"/>
          </a:p>
        </p:txBody>
      </p:sp>
    </p:spTree>
    <p:extLst>
      <p:ext uri="{BB962C8B-B14F-4D97-AF65-F5344CB8AC3E}">
        <p14:creationId xmlns="" xmlns:p14="http://schemas.microsoft.com/office/powerpoint/2010/main" val="1823309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305800" cy="646331"/>
          </a:xfrm>
          <a:prstGeom prst="rect">
            <a:avLst/>
          </a:prstGeom>
          <a:noFill/>
        </p:spPr>
        <p:txBody>
          <a:bodyPr wrap="square" rtlCol="0">
            <a:spAutoFit/>
          </a:bodyPr>
          <a:lstStyle/>
          <a:p>
            <a:pPr algn="ctr"/>
            <a:r>
              <a:rPr lang="en-US" sz="3600" b="1" cap="small" dirty="0" smtClean="0">
                <a:latin typeface="+mj-lt"/>
                <a:ea typeface="+mj-ea"/>
                <a:cs typeface="+mj-cs"/>
              </a:rPr>
              <a:t>ROI Value to PERT</a:t>
            </a:r>
          </a:p>
        </p:txBody>
      </p:sp>
      <p:sp>
        <p:nvSpPr>
          <p:cNvPr id="3" name="Content Placeholder 2"/>
          <p:cNvSpPr txBox="1">
            <a:spLocks/>
          </p:cNvSpPr>
          <p:nvPr/>
        </p:nvSpPr>
        <p:spPr>
          <a:xfrm>
            <a:off x="762000" y="2057400"/>
            <a:ext cx="7954962" cy="3959225"/>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lang="en-US" sz="2800" dirty="0" smtClean="0">
                <a:solidFill>
                  <a:schemeClr val="tx1">
                    <a:lumMod val="75000"/>
                  </a:schemeClr>
                </a:solidFill>
                <a:latin typeface="+mn-lt"/>
              </a:rPr>
              <a:t>Value to PERT Staff</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endParaRPr lang="en-US" sz="2800" dirty="0" smtClean="0">
              <a:solidFill>
                <a:schemeClr val="tx1">
                  <a:lumMod val="75000"/>
                </a:schemeClr>
              </a:solidFill>
              <a:latin typeface="+mn-lt"/>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lang="en-US" sz="2800" dirty="0" smtClean="0">
                <a:solidFill>
                  <a:schemeClr val="tx1">
                    <a:lumMod val="75000"/>
                  </a:schemeClr>
                </a:solidFill>
                <a:latin typeface="+mn-lt"/>
              </a:rPr>
              <a:t>Value to PERT Participants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endParaRPr lang="en-US" sz="2800" dirty="0" smtClean="0">
              <a:solidFill>
                <a:schemeClr val="tx1">
                  <a:lumMod val="75000"/>
                </a:schemeClr>
              </a:solidFill>
              <a:latin typeface="+mn-lt"/>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lang="en-US" sz="2800" dirty="0" smtClean="0">
                <a:solidFill>
                  <a:schemeClr val="tx1">
                    <a:lumMod val="75000"/>
                  </a:schemeClr>
                </a:solidFill>
                <a:latin typeface="+mn-lt"/>
              </a:rPr>
              <a:t>Value to PERT Partners</a:t>
            </a:r>
            <a:endParaRPr kumimoji="0" lang="en-US" sz="2800" b="0" i="0" u="none" strike="noStrike" kern="1200" cap="none" spc="0" normalizeH="0" baseline="0" noProof="0" dirty="0" smtClean="0">
              <a:ln>
                <a:noFill/>
              </a:ln>
              <a:solidFill>
                <a:schemeClr val="tx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rPr>
              <a:t>Value to PERT Staff</a:t>
            </a:r>
            <a:endParaRPr lang="en-US" sz="4000" b="1"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PERT Counselors tell students, families, local schools that after 10 years, the typical PERT student is making $4,200 more per year than their non-PERT peers</a:t>
            </a:r>
          </a:p>
          <a:p>
            <a:r>
              <a:rPr lang="en-US" dirty="0" smtClean="0"/>
              <a:t>PERT Counselors tell 10</a:t>
            </a:r>
            <a:r>
              <a:rPr lang="en-US" baseline="30000" dirty="0" smtClean="0"/>
              <a:t>th</a:t>
            </a:r>
            <a:r>
              <a:rPr lang="en-US" dirty="0" smtClean="0"/>
              <a:t>-graders that they can be “especially successful” because there is still time during high school to implement the recommendations from their PERT assessment</a:t>
            </a:r>
          </a:p>
          <a:p>
            <a:r>
              <a:rPr lang="en-US" dirty="0" smtClean="0"/>
              <a:t>PERT Counselors receive “validation that my time and effort have been well spent.”  </a:t>
            </a:r>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sz="4000" b="1" dirty="0" smtClean="0">
                <a:solidFill>
                  <a:schemeClr val="tx1"/>
                </a:solidFill>
              </a:rPr>
              <a:t>Value for Participants</a:t>
            </a:r>
            <a:endParaRPr lang="en-US" sz="4000" b="1" dirty="0">
              <a:solidFill>
                <a:schemeClr val="tx1"/>
              </a:solidFill>
            </a:endParaRPr>
          </a:p>
        </p:txBody>
      </p:sp>
      <p:sp>
        <p:nvSpPr>
          <p:cNvPr id="76803" name="Rectangle 3"/>
          <p:cNvSpPr>
            <a:spLocks noGrp="1" noChangeArrowheads="1"/>
          </p:cNvSpPr>
          <p:nvPr>
            <p:ph idx="1"/>
          </p:nvPr>
        </p:nvSpPr>
        <p:spPr/>
        <p:txBody>
          <a:bodyPr>
            <a:normAutofit/>
          </a:bodyPr>
          <a:lstStyle/>
          <a:p>
            <a:r>
              <a:rPr lang="en-US" sz="2800" dirty="0" smtClean="0"/>
              <a:t>Reinforces PERT goals for participants:</a:t>
            </a:r>
            <a:endParaRPr lang="en-US" sz="2800" dirty="0"/>
          </a:p>
          <a:p>
            <a:pPr lvl="1"/>
            <a:r>
              <a:rPr lang="en-US" sz="2800" dirty="0"/>
              <a:t>Improved understanding of disability and how to achieve goals</a:t>
            </a:r>
          </a:p>
          <a:p>
            <a:pPr lvl="1"/>
            <a:r>
              <a:rPr lang="en-US" sz="2800" dirty="0"/>
              <a:t>Strengthened </a:t>
            </a:r>
            <a:r>
              <a:rPr lang="en-US" sz="2800" dirty="0" smtClean="0"/>
              <a:t>independent living applications </a:t>
            </a:r>
            <a:r>
              <a:rPr lang="en-US" sz="2800" dirty="0"/>
              <a:t>at home and in community</a:t>
            </a:r>
          </a:p>
          <a:p>
            <a:pPr lvl="1"/>
            <a:r>
              <a:rPr lang="en-US" sz="2800" dirty="0"/>
              <a:t>Foster more interest in school and </a:t>
            </a:r>
            <a:r>
              <a:rPr lang="en-US" sz="2800" dirty="0" smtClean="0"/>
              <a:t>reduce </a:t>
            </a:r>
            <a:r>
              <a:rPr lang="en-US" sz="2800" dirty="0"/>
              <a:t>early drop-out rate</a:t>
            </a:r>
          </a:p>
          <a:p>
            <a:pPr lvl="1"/>
            <a:r>
              <a:rPr lang="en-US" sz="2800" dirty="0"/>
              <a:t>Increase long term earning </a:t>
            </a:r>
            <a:r>
              <a:rPr lang="en-US" sz="2800" dirty="0" smtClean="0"/>
              <a:t>potential</a:t>
            </a:r>
            <a:endParaRPr lang="en-US" sz="2800" dirty="0"/>
          </a:p>
          <a:p>
            <a:pPr>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rPr>
              <a:t>Value to PERT Partners</a:t>
            </a:r>
            <a:endParaRPr lang="en-US" sz="4000" b="1" dirty="0">
              <a:solidFill>
                <a:schemeClr val="tx1"/>
              </a:solidFill>
            </a:endParaRPr>
          </a:p>
        </p:txBody>
      </p:sp>
      <p:sp>
        <p:nvSpPr>
          <p:cNvPr id="3" name="Content Placeholder 2"/>
          <p:cNvSpPr>
            <a:spLocks noGrp="1"/>
          </p:cNvSpPr>
          <p:nvPr>
            <p:ph idx="1"/>
          </p:nvPr>
        </p:nvSpPr>
        <p:spPr/>
        <p:txBody>
          <a:bodyPr/>
          <a:lstStyle/>
          <a:p>
            <a:r>
              <a:rPr lang="en-US" sz="2800" dirty="0" smtClean="0"/>
              <a:t>PERT goals for the school systems:</a:t>
            </a:r>
          </a:p>
          <a:p>
            <a:pPr lvl="1"/>
            <a:r>
              <a:rPr lang="en-US" sz="2800" dirty="0" smtClean="0"/>
              <a:t>Collaborative local-level transition planning</a:t>
            </a:r>
          </a:p>
          <a:p>
            <a:pPr marL="1028700" lvl="2"/>
            <a:r>
              <a:rPr lang="en-US" sz="2800" dirty="0" smtClean="0"/>
              <a:t>Improved transition planning – early planning better than later</a:t>
            </a:r>
          </a:p>
          <a:p>
            <a:pPr marL="1028700" lvl="2"/>
            <a:r>
              <a:rPr lang="en-US" sz="2800" dirty="0" smtClean="0"/>
              <a:t>Provides age appropriate transition services</a:t>
            </a:r>
          </a:p>
          <a:p>
            <a:pPr marL="1028700" lvl="2"/>
            <a:r>
              <a:rPr lang="en-US" sz="2800" dirty="0" smtClean="0"/>
              <a:t>Strengthens collaborative efforts with VR</a:t>
            </a:r>
          </a:p>
          <a:p>
            <a:pPr marL="628650" lvl="1"/>
            <a:endParaRPr lang="en-US" sz="32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b="1" dirty="0" smtClean="0">
                <a:solidFill>
                  <a:schemeClr val="tx1"/>
                </a:solidFill>
              </a:rPr>
              <a:t>So…..</a:t>
            </a:r>
            <a:endParaRPr lang="en-US" sz="6000"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3600" dirty="0" smtClean="0"/>
              <a:t>How does PERT use ROR information for marketing?</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Facts for Students and Parents About PERT:</a:t>
            </a:r>
            <a:endParaRPr lang="en-US" dirty="0">
              <a:solidFill>
                <a:schemeClr val="tx1"/>
              </a:solidFill>
            </a:endParaRPr>
          </a:p>
        </p:txBody>
      </p:sp>
      <p:sp>
        <p:nvSpPr>
          <p:cNvPr id="3" name="Content Placeholder 2"/>
          <p:cNvSpPr>
            <a:spLocks noGrp="1"/>
          </p:cNvSpPr>
          <p:nvPr>
            <p:ph idx="1"/>
          </p:nvPr>
        </p:nvSpPr>
        <p:spPr>
          <a:xfrm>
            <a:off x="457200" y="1752600"/>
            <a:ext cx="8229600" cy="4419600"/>
          </a:xfrm>
        </p:spPr>
        <p:txBody>
          <a:bodyPr>
            <a:normAutofit fontScale="62500" lnSpcReduction="20000"/>
          </a:bodyPr>
          <a:lstStyle/>
          <a:p>
            <a:r>
              <a:rPr lang="en-US" dirty="0" smtClean="0"/>
              <a:t>On average, ignoring interaction effects, going to PERT increases your chances of finding and keeping a job by </a:t>
            </a:r>
            <a:r>
              <a:rPr lang="en-US" b="1" dirty="0" smtClean="0"/>
              <a:t>31%</a:t>
            </a:r>
            <a:r>
              <a:rPr lang="en-US" dirty="0" smtClean="0"/>
              <a:t>, and, if you have a job, it increases how much money you make by </a:t>
            </a:r>
            <a:r>
              <a:rPr lang="en-US" b="1" dirty="0" smtClean="0"/>
              <a:t>31%</a:t>
            </a:r>
            <a:r>
              <a:rPr lang="en-US" dirty="0" smtClean="0"/>
              <a:t>.  </a:t>
            </a:r>
          </a:p>
          <a:p>
            <a:pPr lvl="0"/>
            <a:r>
              <a:rPr lang="en-US" dirty="0" smtClean="0"/>
              <a:t>On top of that, if you are receiving services from DARS, it makes those services more effective in the long run by </a:t>
            </a:r>
            <a:r>
              <a:rPr lang="en-US" b="1" dirty="0" smtClean="0"/>
              <a:t>44%</a:t>
            </a:r>
            <a:r>
              <a:rPr lang="en-US" dirty="0" smtClean="0"/>
              <a:t> in terms of you getting a job and </a:t>
            </a:r>
            <a:r>
              <a:rPr lang="en-US" b="1" dirty="0" smtClean="0"/>
              <a:t>19%</a:t>
            </a:r>
            <a:r>
              <a:rPr lang="en-US" dirty="0" smtClean="0"/>
              <a:t> in terms of money you make.</a:t>
            </a:r>
          </a:p>
          <a:p>
            <a:pPr lvl="0"/>
            <a:r>
              <a:rPr lang="en-US" dirty="0" smtClean="0"/>
              <a:t>Even on top of that, if you stay in school one more year after PERT, on average, your chances of getting and keeping a job increase by </a:t>
            </a:r>
            <a:r>
              <a:rPr lang="en-US" b="1" dirty="0" smtClean="0"/>
              <a:t>96%</a:t>
            </a:r>
            <a:r>
              <a:rPr lang="en-US" dirty="0" smtClean="0"/>
              <a:t>, and, if you get a job, the money you make increases by </a:t>
            </a:r>
            <a:r>
              <a:rPr lang="en-US" b="1" dirty="0" smtClean="0"/>
              <a:t>68%</a:t>
            </a:r>
            <a:r>
              <a:rPr lang="en-US" dirty="0" smtClean="0"/>
              <a:t>.</a:t>
            </a:r>
          </a:p>
          <a:p>
            <a:pPr lvl="0"/>
            <a:r>
              <a:rPr lang="en-US" dirty="0" smtClean="0"/>
              <a:t>As an example, consider someone who has not participating in PERT who earns </a:t>
            </a:r>
            <a:r>
              <a:rPr lang="en-US" b="1" dirty="0" smtClean="0"/>
              <a:t>$200</a:t>
            </a:r>
            <a:r>
              <a:rPr lang="en-US" dirty="0" smtClean="0"/>
              <a:t>/week.  By participating in PERT, the person’s earnings increase from </a:t>
            </a:r>
            <a:r>
              <a:rPr lang="en-US" b="1" dirty="0" smtClean="0"/>
              <a:t>$200</a:t>
            </a:r>
            <a:r>
              <a:rPr lang="en-US" dirty="0" smtClean="0"/>
              <a:t>/week to </a:t>
            </a:r>
            <a:r>
              <a:rPr lang="en-US" b="1" dirty="0" smtClean="0"/>
              <a:t>$200*1.31=$262</a:t>
            </a:r>
            <a:r>
              <a:rPr lang="en-US" dirty="0" smtClean="0"/>
              <a:t>/week; staying in school increases it yet again to </a:t>
            </a:r>
            <a:r>
              <a:rPr lang="en-US" b="1" dirty="0" smtClean="0"/>
              <a:t>$262*1.68=$440</a:t>
            </a:r>
            <a:r>
              <a:rPr lang="en-US" dirty="0" smtClean="0"/>
              <a:t>/week; and using DARS services increases it even more.  Some people will do better, and some will do worse.  But, on average the effect is to more than double earnings in the long run.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chemeClr val="tx1"/>
                </a:solidFill>
              </a:rPr>
              <a:t>PERT Impact on Finding a Job and Income</a:t>
            </a:r>
          </a:p>
        </p:txBody>
      </p:sp>
      <p:graphicFrame>
        <p:nvGraphicFramePr>
          <p:cNvPr id="8" name="Content Placeholder 7"/>
          <p:cNvGraphicFramePr>
            <a:graphicFrameLocks noGrp="1"/>
          </p:cNvGraphicFramePr>
          <p:nvPr>
            <p:ph idx="1"/>
          </p:nvPr>
        </p:nvGraphicFramePr>
        <p:xfrm>
          <a:off x="457200" y="1600201"/>
          <a:ext cx="7848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nt-chocolate-chip-ic.jpg"/>
          <p:cNvPicPr>
            <a:picLocks noChangeAspect="1"/>
          </p:cNvPicPr>
          <p:nvPr/>
        </p:nvPicPr>
        <p:blipFill>
          <a:blip r:embed="rId2" cstate="print"/>
          <a:stretch>
            <a:fillRect/>
          </a:stretch>
        </p:blipFill>
        <p:spPr>
          <a:xfrm>
            <a:off x="1143000" y="762001"/>
            <a:ext cx="6705600" cy="4800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304800"/>
            <a:ext cx="8229600" cy="1143000"/>
          </a:xfrm>
        </p:spPr>
        <p:txBody>
          <a:bodyPr/>
          <a:lstStyle/>
          <a:p>
            <a:pPr eaLnBrk="1" hangingPunct="1"/>
            <a:r>
              <a:rPr lang="en-US" sz="4000" b="1" dirty="0" smtClean="0">
                <a:solidFill>
                  <a:schemeClr val="tx1"/>
                </a:solidFill>
              </a:rPr>
              <a:t>Why ROI?</a:t>
            </a:r>
          </a:p>
        </p:txBody>
      </p:sp>
      <p:sp>
        <p:nvSpPr>
          <p:cNvPr id="6147" name="Rectangle 3"/>
          <p:cNvSpPr>
            <a:spLocks noGrp="1" noChangeArrowheads="1"/>
          </p:cNvSpPr>
          <p:nvPr>
            <p:ph type="body" idx="4294967295"/>
          </p:nvPr>
        </p:nvSpPr>
        <p:spPr>
          <a:xfrm>
            <a:off x="609600" y="1676400"/>
            <a:ext cx="8001000" cy="4495800"/>
          </a:xfrm>
        </p:spPr>
        <p:txBody>
          <a:bodyPr/>
          <a:lstStyle/>
          <a:p>
            <a:pPr eaLnBrk="1" hangingPunct="1">
              <a:spcBef>
                <a:spcPts val="1800"/>
              </a:spcBef>
            </a:pPr>
            <a:r>
              <a:rPr lang="en-US" sz="2800" dirty="0" smtClean="0"/>
              <a:t>DARS involvement in Return on Investment</a:t>
            </a:r>
          </a:p>
          <a:p>
            <a:pPr lvl="1" eaLnBrk="1" hangingPunct="1">
              <a:spcBef>
                <a:spcPts val="1800"/>
              </a:spcBef>
            </a:pPr>
            <a:r>
              <a:rPr lang="en-US" sz="2400" dirty="0" smtClean="0"/>
              <a:t>To develop a more credible assessment of the value of the VR program</a:t>
            </a:r>
          </a:p>
          <a:p>
            <a:pPr lvl="1" eaLnBrk="1" hangingPunct="1">
              <a:spcBef>
                <a:spcPts val="1800"/>
              </a:spcBef>
            </a:pPr>
            <a:r>
              <a:rPr lang="en-US" sz="2400" dirty="0" smtClean="0"/>
              <a:t>To demonstrate the importance of using longitudinal data measures particularly with transition youth</a:t>
            </a:r>
          </a:p>
          <a:p>
            <a:pPr eaLnBrk="1" hangingPunct="1">
              <a:spcBef>
                <a:spcPts val="1800"/>
              </a:spcBef>
            </a:pPr>
            <a:r>
              <a:rPr lang="en-US" sz="2800" dirty="0" smtClean="0"/>
              <a:t>VR-ROI Project funded by NIDRR</a:t>
            </a:r>
          </a:p>
          <a:p>
            <a:pPr lvl="1" eaLnBrk="1" hangingPunct="1">
              <a:spcBef>
                <a:spcPts val="1800"/>
              </a:spcBef>
              <a:buNone/>
            </a:pPr>
            <a:endParaRPr lang="en-US" dirty="0" smtClean="0"/>
          </a:p>
          <a:p>
            <a:pPr eaLnBrk="1" hangingPunct="1"/>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81000" y="304800"/>
            <a:ext cx="8229600" cy="1143000"/>
          </a:xfrm>
        </p:spPr>
        <p:txBody>
          <a:bodyPr/>
          <a:lstStyle/>
          <a:p>
            <a:pPr eaLnBrk="1" hangingPunct="1"/>
            <a:r>
              <a:rPr lang="en-US" sz="4000" b="1" dirty="0" smtClean="0">
                <a:solidFill>
                  <a:schemeClr val="tx1"/>
                </a:solidFill>
              </a:rPr>
              <a:t>Major PERT Components</a:t>
            </a:r>
          </a:p>
        </p:txBody>
      </p:sp>
      <p:sp>
        <p:nvSpPr>
          <p:cNvPr id="10243" name="Rectangle 3"/>
          <p:cNvSpPr>
            <a:spLocks noGrp="1" noChangeArrowheads="1"/>
          </p:cNvSpPr>
          <p:nvPr>
            <p:ph type="body" idx="4294967295"/>
          </p:nvPr>
        </p:nvSpPr>
        <p:spPr>
          <a:xfrm>
            <a:off x="381000" y="1600200"/>
            <a:ext cx="8153400" cy="4800600"/>
          </a:xfrm>
        </p:spPr>
        <p:txBody>
          <a:bodyPr/>
          <a:lstStyle/>
          <a:p>
            <a:pPr eaLnBrk="1" hangingPunct="1"/>
            <a:r>
              <a:rPr lang="en-US" sz="2800" dirty="0" smtClean="0"/>
              <a:t>10-day residential program with comprehensive career assessment</a:t>
            </a:r>
          </a:p>
          <a:p>
            <a:pPr lvl="1" eaLnBrk="1" hangingPunct="1"/>
            <a:r>
              <a:rPr lang="en-US" sz="2400" dirty="0" smtClean="0"/>
              <a:t>hands-on work samples</a:t>
            </a:r>
          </a:p>
          <a:p>
            <a:pPr lvl="1" eaLnBrk="1" hangingPunct="1"/>
            <a:r>
              <a:rPr lang="en-US" sz="2400" dirty="0" smtClean="0"/>
              <a:t>independent living skills assessment</a:t>
            </a:r>
          </a:p>
          <a:p>
            <a:pPr lvl="1" eaLnBrk="1" hangingPunct="1"/>
            <a:r>
              <a:rPr lang="en-US" sz="2400" dirty="0" smtClean="0"/>
              <a:t>integrated report tailored to individual school systems</a:t>
            </a:r>
          </a:p>
          <a:p>
            <a:pPr eaLnBrk="1" hangingPunct="1">
              <a:spcBef>
                <a:spcPts val="1200"/>
              </a:spcBef>
            </a:pPr>
            <a:r>
              <a:rPr lang="en-US" sz="2800" dirty="0" smtClean="0"/>
              <a:t>Community-based implementation of assessment findings</a:t>
            </a:r>
          </a:p>
          <a:p>
            <a:pPr lvl="1" eaLnBrk="1" hangingPunct="1"/>
            <a:r>
              <a:rPr lang="en-US" sz="2400" dirty="0" smtClean="0"/>
              <a:t>local cross-agency implementation teams </a:t>
            </a:r>
          </a:p>
          <a:p>
            <a:pPr lvl="1" eaLnBrk="1" hangingPunct="1"/>
            <a:r>
              <a:rPr lang="en-US" sz="2400" dirty="0" smtClean="0"/>
              <a:t>regular team review of student progress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81000" y="304800"/>
            <a:ext cx="8229600" cy="1143000"/>
          </a:xfrm>
        </p:spPr>
        <p:txBody>
          <a:bodyPr/>
          <a:lstStyle/>
          <a:p>
            <a:pPr eaLnBrk="1" hangingPunct="1"/>
            <a:r>
              <a:rPr lang="en-US" sz="4000" b="1" dirty="0" smtClean="0">
                <a:solidFill>
                  <a:schemeClr val="tx1"/>
                </a:solidFill>
              </a:rPr>
              <a:t>Evaluating PERT</a:t>
            </a:r>
          </a:p>
        </p:txBody>
      </p:sp>
      <p:sp>
        <p:nvSpPr>
          <p:cNvPr id="7171" name="Rectangle 3"/>
          <p:cNvSpPr>
            <a:spLocks noGrp="1" noChangeArrowheads="1"/>
          </p:cNvSpPr>
          <p:nvPr>
            <p:ph type="body" idx="4294967295"/>
          </p:nvPr>
        </p:nvSpPr>
        <p:spPr>
          <a:xfrm>
            <a:off x="533400" y="1676400"/>
            <a:ext cx="7620000" cy="4800600"/>
          </a:xfrm>
        </p:spPr>
        <p:txBody>
          <a:bodyPr>
            <a:normAutofit/>
          </a:bodyPr>
          <a:lstStyle/>
          <a:p>
            <a:pPr eaLnBrk="1" hangingPunct="1"/>
            <a:r>
              <a:rPr lang="en-US" sz="2800" dirty="0" smtClean="0"/>
              <a:t>Our </a:t>
            </a:r>
            <a:r>
              <a:rPr lang="en-US" sz="2800" dirty="0"/>
              <a:t>previous PERT </a:t>
            </a:r>
            <a:r>
              <a:rPr lang="en-US" sz="2800" dirty="0" smtClean="0"/>
              <a:t>analysis</a:t>
            </a:r>
          </a:p>
          <a:p>
            <a:pPr eaLnBrk="1" hangingPunct="1"/>
            <a:endParaRPr lang="en-US" sz="2800" dirty="0" smtClean="0"/>
          </a:p>
          <a:p>
            <a:pPr eaLnBrk="1" hangingPunct="1"/>
            <a:r>
              <a:rPr lang="en-US" sz="2800" dirty="0" smtClean="0"/>
              <a:t>Current VR-ROI project </a:t>
            </a:r>
          </a:p>
          <a:p>
            <a:pPr eaLnBrk="1" hangingPunct="1">
              <a:spcBef>
                <a:spcPts val="1200"/>
              </a:spcBef>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 xmlns:p14="http://schemas.microsoft.com/office/powerpoint/2010/main" val="631490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457200" y="609600"/>
            <a:ext cx="7772400" cy="2286000"/>
          </a:xfrm>
        </p:spPr>
        <p:txBody>
          <a:bodyPr>
            <a:normAutofit/>
          </a:bodyPr>
          <a:lstStyle/>
          <a:p>
            <a:r>
              <a:rPr lang="en-US" sz="4000" b="1" dirty="0" smtClean="0">
                <a:solidFill>
                  <a:schemeClr val="tx1"/>
                </a:solidFill>
              </a:rPr>
              <a:t>A Comparison Group Approach to Assessing PERT Labor Market Outcomes</a:t>
            </a:r>
            <a:endParaRPr lang="en-US" sz="4000" b="1" dirty="0">
              <a:solidFill>
                <a:schemeClr val="tx1"/>
              </a:solidFill>
            </a:endParaRPr>
          </a:p>
        </p:txBody>
      </p:sp>
      <p:sp>
        <p:nvSpPr>
          <p:cNvPr id="5" name="Subtitle 4"/>
          <p:cNvSpPr>
            <a:spLocks noGrp="1"/>
          </p:cNvSpPr>
          <p:nvPr>
            <p:ph type="subTitle" idx="4294967295"/>
          </p:nvPr>
        </p:nvSpPr>
        <p:spPr>
          <a:xfrm>
            <a:off x="1600200" y="3352800"/>
            <a:ext cx="5181600" cy="1447800"/>
          </a:xfrm>
        </p:spPr>
        <p:txBody>
          <a:bodyPr>
            <a:noAutofit/>
          </a:bodyPr>
          <a:lstStyle/>
          <a:p>
            <a:pPr algn="ctr">
              <a:buNone/>
            </a:pPr>
            <a:r>
              <a:rPr lang="en-US" sz="3200" dirty="0" smtClean="0"/>
              <a:t>Cohort: Applicants for DRS Services in SFY 1988</a:t>
            </a:r>
            <a:endParaRPr lang="en-US" sz="3200" dirty="0"/>
          </a:p>
        </p:txBody>
      </p:sp>
    </p:spTree>
    <p:extLst>
      <p:ext uri="{BB962C8B-B14F-4D97-AF65-F5344CB8AC3E}">
        <p14:creationId xmlns="" xmlns:p14="http://schemas.microsoft.com/office/powerpoint/2010/main" val="3867999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81000" y="381000"/>
            <a:ext cx="8229600" cy="1143000"/>
          </a:xfrm>
        </p:spPr>
        <p:txBody>
          <a:bodyPr>
            <a:noAutofit/>
          </a:bodyPr>
          <a:lstStyle/>
          <a:p>
            <a:pPr eaLnBrk="1" hangingPunct="1"/>
            <a:r>
              <a:rPr lang="en-US" sz="4000" b="1" dirty="0" smtClean="0">
                <a:solidFill>
                  <a:schemeClr val="tx1"/>
                </a:solidFill>
              </a:rPr>
              <a:t>Quasi-Experimental Outcome Evaluation Framework</a:t>
            </a:r>
          </a:p>
        </p:txBody>
      </p:sp>
      <p:sp>
        <p:nvSpPr>
          <p:cNvPr id="11267" name="Rectangle 3"/>
          <p:cNvSpPr>
            <a:spLocks noGrp="1" noChangeArrowheads="1"/>
          </p:cNvSpPr>
          <p:nvPr>
            <p:ph type="body" idx="4294967295"/>
          </p:nvPr>
        </p:nvSpPr>
        <p:spPr>
          <a:xfrm>
            <a:off x="685800" y="1905000"/>
            <a:ext cx="7696200" cy="4373562"/>
          </a:xfrm>
        </p:spPr>
        <p:txBody>
          <a:bodyPr/>
          <a:lstStyle/>
          <a:p>
            <a:pPr eaLnBrk="1" hangingPunct="1">
              <a:lnSpc>
                <a:spcPct val="80000"/>
              </a:lnSpc>
            </a:pPr>
            <a:r>
              <a:rPr lang="en-US" sz="2800" dirty="0" smtClean="0"/>
              <a:t>Assessing PERT impacts requires “compared to whom?”</a:t>
            </a:r>
          </a:p>
          <a:p>
            <a:pPr eaLnBrk="1" hangingPunct="1">
              <a:lnSpc>
                <a:spcPct val="80000"/>
              </a:lnSpc>
              <a:spcBef>
                <a:spcPts val="1800"/>
              </a:spcBef>
            </a:pPr>
            <a:r>
              <a:rPr lang="en-US" sz="2800" dirty="0" smtClean="0"/>
              <a:t>Alternatives for “real-world” settings use matched comparison groups</a:t>
            </a:r>
          </a:p>
          <a:p>
            <a:pPr lvl="1" eaLnBrk="1" hangingPunct="1">
              <a:lnSpc>
                <a:spcPct val="80000"/>
              </a:lnSpc>
            </a:pPr>
            <a:r>
              <a:rPr lang="en-US" sz="2400" dirty="0" smtClean="0"/>
              <a:t>Natural experiment when program is only available in selected areas or for selected populations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304800"/>
            <a:ext cx="8610600" cy="1020762"/>
          </a:xfrm>
        </p:spPr>
        <p:txBody>
          <a:bodyPr/>
          <a:lstStyle/>
          <a:p>
            <a:pPr eaLnBrk="1" hangingPunct="1"/>
            <a:r>
              <a:rPr lang="en-US" sz="3800" b="1" dirty="0" smtClean="0">
                <a:solidFill>
                  <a:schemeClr val="tx1"/>
                </a:solidFill>
              </a:rPr>
              <a:t>The Early PERT </a:t>
            </a:r>
            <a:r>
              <a:rPr lang="en-US" sz="3800" b="1" dirty="0" smtClean="0">
                <a:solidFill>
                  <a:schemeClr val="tx1"/>
                </a:solidFill>
              </a:rPr>
              <a:t>Study Sample</a:t>
            </a:r>
          </a:p>
        </p:txBody>
      </p:sp>
      <p:sp>
        <p:nvSpPr>
          <p:cNvPr id="12291" name="Rectangle 3"/>
          <p:cNvSpPr>
            <a:spLocks noGrp="1" noChangeArrowheads="1"/>
          </p:cNvSpPr>
          <p:nvPr>
            <p:ph type="body" idx="4294967295"/>
          </p:nvPr>
        </p:nvSpPr>
        <p:spPr>
          <a:xfrm>
            <a:off x="533400" y="1447800"/>
            <a:ext cx="8077200" cy="4876800"/>
          </a:xfrm>
        </p:spPr>
        <p:txBody>
          <a:bodyPr>
            <a:normAutofit fontScale="92500"/>
          </a:bodyPr>
          <a:lstStyle/>
          <a:p>
            <a:pPr eaLnBrk="1" hangingPunct="1"/>
            <a:r>
              <a:rPr lang="en-US" sz="2800" dirty="0" smtClean="0"/>
              <a:t>Sample Frame included SFY 1988 PERT &amp;  other VR participants &lt;age 18 in a “natural experiment”</a:t>
            </a:r>
          </a:p>
          <a:p>
            <a:pPr eaLnBrk="1" hangingPunct="1">
              <a:spcBef>
                <a:spcPts val="1800"/>
              </a:spcBef>
            </a:pPr>
            <a:r>
              <a:rPr lang="en-US" sz="2800" dirty="0" smtClean="0"/>
              <a:t>PERT participants matched on demographic and disability characteristics (only ID &amp; LD) with DRS “business as usual” comparison group in same geographic planning district</a:t>
            </a:r>
          </a:p>
          <a:p>
            <a:pPr eaLnBrk="1" hangingPunct="1">
              <a:spcBef>
                <a:spcPts val="1800"/>
              </a:spcBef>
            </a:pPr>
            <a:r>
              <a:rPr lang="en-US" sz="2800" dirty="0" smtClean="0"/>
              <a:t>N=91 in PERT “treatment group”, N=142 in non-PERT “business as usual comparison group”</a:t>
            </a:r>
          </a:p>
          <a:p>
            <a:pPr eaLnBrk="1" hangingPunct="1">
              <a:spcBef>
                <a:spcPts val="1200"/>
              </a:spcBef>
            </a:pPr>
            <a:r>
              <a:rPr lang="en-US" sz="2800" dirty="0" smtClean="0"/>
              <a:t>Differed in terms of race and disability severity</a:t>
            </a:r>
          </a:p>
          <a:p>
            <a:pPr eaLnBrk="1" hangingPunct="1">
              <a:buFontTx/>
              <a:buNone/>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533400"/>
            <a:ext cx="8077200" cy="1066800"/>
          </a:xfrm>
        </p:spPr>
        <p:txBody>
          <a:bodyPr>
            <a:noAutofit/>
          </a:bodyPr>
          <a:lstStyle/>
          <a:p>
            <a:pPr eaLnBrk="1" hangingPunct="1"/>
            <a:r>
              <a:rPr lang="en-US" sz="4000" b="1" dirty="0" smtClean="0">
                <a:solidFill>
                  <a:schemeClr val="tx1"/>
                </a:solidFill>
              </a:rPr>
              <a:t>Long-Term Outcome Data</a:t>
            </a:r>
          </a:p>
        </p:txBody>
      </p:sp>
      <p:sp>
        <p:nvSpPr>
          <p:cNvPr id="15363" name="Rectangle 3"/>
          <p:cNvSpPr>
            <a:spLocks noGrp="1" noChangeArrowheads="1"/>
          </p:cNvSpPr>
          <p:nvPr>
            <p:ph type="body" idx="4294967295"/>
          </p:nvPr>
        </p:nvSpPr>
        <p:spPr>
          <a:xfrm>
            <a:off x="381000" y="1981200"/>
            <a:ext cx="8305800" cy="4144963"/>
          </a:xfrm>
        </p:spPr>
        <p:txBody>
          <a:bodyPr>
            <a:normAutofit fontScale="92500"/>
          </a:bodyPr>
          <a:lstStyle/>
          <a:p>
            <a:pPr eaLnBrk="1" hangingPunct="1"/>
            <a:r>
              <a:rPr lang="en-US" sz="2800" dirty="0" smtClean="0"/>
              <a:t>State Unemployment Insurance records have quarterly data for people in “covered employment”</a:t>
            </a:r>
          </a:p>
          <a:p>
            <a:pPr eaLnBrk="1" hangingPunct="1">
              <a:spcBef>
                <a:spcPts val="1800"/>
              </a:spcBef>
            </a:pPr>
            <a:r>
              <a:rPr lang="en-US" sz="2800" dirty="0" smtClean="0"/>
              <a:t>Study used quarterly earnings from the Virginia Employment Commission from FY 1985-2000</a:t>
            </a:r>
          </a:p>
          <a:p>
            <a:pPr eaLnBrk="1" hangingPunct="1">
              <a:spcBef>
                <a:spcPts val="1800"/>
              </a:spcBef>
            </a:pPr>
            <a:r>
              <a:rPr lang="en-US" sz="2800" dirty="0" smtClean="0"/>
              <a:t>Includes 3 years pre-application, year of application (FY 1988), and 12 years post-application</a:t>
            </a:r>
          </a:p>
          <a:p>
            <a:pPr eaLnBrk="1" hangingPunct="1">
              <a:spcBef>
                <a:spcPts val="1800"/>
              </a:spcBef>
            </a:pPr>
            <a:r>
              <a:rPr lang="en-US" sz="2800" dirty="0"/>
              <a:t>“Hit rate” of about 80</a:t>
            </a:r>
            <a:r>
              <a:rPr lang="en-US" sz="2800" dirty="0" smtClean="0"/>
              <a:t>% having at least one quarter of covered employment</a:t>
            </a:r>
            <a:endParaRPr lang="en-US" sz="2800" dirty="0"/>
          </a:p>
          <a:p>
            <a:pPr eaLnBrk="1" hangingPunct="1">
              <a:spcBef>
                <a:spcPts val="1800"/>
              </a:spcBef>
            </a:pP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2864</TotalTime>
  <Words>1740</Words>
  <Application>Microsoft Office PowerPoint</Application>
  <PresentationFormat>On-screen Show (4:3)</PresentationFormat>
  <Paragraphs>206</Paragraphs>
  <Slides>29</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Default Design</vt:lpstr>
      <vt:lpstr>Worksheet</vt:lpstr>
      <vt:lpstr>VR-ROI Further Discussion: Return on Investment of a Collaborative Transition Program</vt:lpstr>
      <vt:lpstr>Presentation Overview</vt:lpstr>
      <vt:lpstr>Why ROI?</vt:lpstr>
      <vt:lpstr>Major PERT Components</vt:lpstr>
      <vt:lpstr>Evaluating PERT</vt:lpstr>
      <vt:lpstr>A Comparison Group Approach to Assessing PERT Labor Market Outcomes</vt:lpstr>
      <vt:lpstr>Quasi-Experimental Outcome Evaluation Framework</vt:lpstr>
      <vt:lpstr>The Early PERT Study Sample</vt:lpstr>
      <vt:lpstr>Long-Term Outcome Data</vt:lpstr>
      <vt:lpstr>Slide 10</vt:lpstr>
      <vt:lpstr>Slide 11</vt:lpstr>
      <vt:lpstr>Study Limitations</vt:lpstr>
      <vt:lpstr>A Structural-Equations Approach to Assessing PERT Labor Market Outcomes</vt:lpstr>
      <vt:lpstr>The PERT 2000 Study</vt:lpstr>
      <vt:lpstr>Our VR-ROI Innovations (1)</vt:lpstr>
      <vt:lpstr>Our VR-ROI Innovations (2)</vt:lpstr>
      <vt:lpstr>Potential Ways for PERT to Affect Labor Market Outcomes</vt:lpstr>
      <vt:lpstr>Proportion Receiving Purchased VR Services, by Type</vt:lpstr>
      <vt:lpstr>PERT Labor Market Impacts</vt:lpstr>
      <vt:lpstr>Distribution of Quarterly ROR</vt:lpstr>
      <vt:lpstr>What does this ROR imply?</vt:lpstr>
      <vt:lpstr>Slide 22</vt:lpstr>
      <vt:lpstr>Value to PERT Staff</vt:lpstr>
      <vt:lpstr>Value for Participants</vt:lpstr>
      <vt:lpstr>Value to PERT Partners</vt:lpstr>
      <vt:lpstr>So…..</vt:lpstr>
      <vt:lpstr>Facts for Students and Parents About PERT:</vt:lpstr>
      <vt:lpstr>PERT Impact on Finding a Job and Income</vt:lpstr>
      <vt:lpstr>Slide 29</vt:lpstr>
    </vt:vector>
  </TitlesOfParts>
  <Company>dsa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Post-PERT Employment Outcomes:  Results over Twelve Years</dc:title>
  <dc:creator>rowekl</dc:creator>
  <cp:lastModifiedBy>Kirsten L. Rowe</cp:lastModifiedBy>
  <cp:revision>225</cp:revision>
  <dcterms:created xsi:type="dcterms:W3CDTF">2006-02-22T14:41:14Z</dcterms:created>
  <dcterms:modified xsi:type="dcterms:W3CDTF">2014-09-05T15:46:35Z</dcterms:modified>
</cp:coreProperties>
</file>