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257" r:id="rId3"/>
    <p:sldId id="284" r:id="rId4"/>
    <p:sldId id="289" r:id="rId5"/>
    <p:sldId id="285" r:id="rId6"/>
    <p:sldId id="266" r:id="rId7"/>
    <p:sldId id="267" r:id="rId8"/>
    <p:sldId id="268" r:id="rId9"/>
    <p:sldId id="269" r:id="rId10"/>
    <p:sldId id="270" r:id="rId11"/>
    <p:sldId id="271" r:id="rId12"/>
    <p:sldId id="272" r:id="rId13"/>
    <p:sldId id="282" r:id="rId14"/>
    <p:sldId id="283" r:id="rId15"/>
    <p:sldId id="290" r:id="rId16"/>
    <p:sldId id="275" r:id="rId17"/>
    <p:sldId id="276" r:id="rId18"/>
    <p:sldId id="277" r:id="rId19"/>
    <p:sldId id="278" r:id="rId20"/>
    <p:sldId id="279" r:id="rId21"/>
    <p:sldId id="280" r:id="rId22"/>
    <p:sldId id="281" r:id="rId23"/>
    <p:sldId id="258" r:id="rId24"/>
    <p:sldId id="263" r:id="rId25"/>
    <p:sldId id="286" r:id="rId26"/>
    <p:sldId id="287" r:id="rId27"/>
    <p:sldId id="288" r:id="rId28"/>
    <p:sldId id="259" r:id="rId29"/>
    <p:sldId id="260" r:id="rId30"/>
    <p:sldId id="265" r:id="rId31"/>
    <p:sldId id="264"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1316F-35A3-48D3-B8FF-3A8403BE37AB}" type="datetimeFigureOut">
              <a:rPr lang="en-US" smtClean="0"/>
              <a:t>6/14/2013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71254-3416-4E8F-B96D-BE2DC9C3BE82}" type="slidenum">
              <a:rPr lang="en-US" smtClean="0"/>
              <a:t>‹#›</a:t>
            </a:fld>
            <a:endParaRPr lang="en-US" dirty="0"/>
          </a:p>
        </p:txBody>
      </p:sp>
    </p:spTree>
    <p:extLst>
      <p:ext uri="{BB962C8B-B14F-4D97-AF65-F5344CB8AC3E}">
        <p14:creationId xmlns:p14="http://schemas.microsoft.com/office/powerpoint/2010/main" val="345778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Study population </a:t>
            </a:r>
          </a:p>
          <a:p>
            <a:r>
              <a:rPr lang="en-US" baseline="0" dirty="0" smtClean="0"/>
              <a:t>All people who receive services vs people who were successfully closed</a:t>
            </a:r>
          </a:p>
          <a:p>
            <a:pPr marL="171450" indent="-171450">
              <a:buFont typeface="Arial" pitchFamily="34" charset="0"/>
              <a:buChar char="•"/>
            </a:pPr>
            <a:r>
              <a:rPr lang="en-US" baseline="0" dirty="0" smtClean="0"/>
              <a:t>May learn more about how to improve services from people who leave the program early – without a successful closure.  Especially if goal relates to quality improvement.</a:t>
            </a:r>
          </a:p>
          <a:p>
            <a:pPr marL="628650" lvl="1" indent="-171450">
              <a:buFont typeface="Arial" pitchFamily="34" charset="0"/>
              <a:buChar char="•"/>
            </a:pPr>
            <a:r>
              <a:rPr lang="en-US" baseline="0" dirty="0" smtClean="0"/>
              <a:t>What was missing, what would have made them stay in services longer, were services too slow, too fast</a:t>
            </a:r>
          </a:p>
          <a:p>
            <a:pPr marL="628650" lvl="1" indent="-171450">
              <a:buFont typeface="Arial" pitchFamily="34" charset="0"/>
              <a:buChar char="•"/>
            </a:pPr>
            <a:r>
              <a:rPr lang="en-US" baseline="0" dirty="0" smtClean="0"/>
              <a:t>May tailor surveys to answer different questions for completed services vs did not complete services groups.  </a:t>
            </a:r>
          </a:p>
          <a:p>
            <a:pPr marL="171450" indent="-171450">
              <a:buFont typeface="Arial" pitchFamily="34" charset="0"/>
              <a:buChar char="•"/>
            </a:pPr>
            <a:r>
              <a:rPr lang="en-US" baseline="0" dirty="0" smtClean="0"/>
              <a:t>Non-completers may be harder to reach, but might respond if there was an incentive to do so (raffle ticket, small monetary stipend, gift card).  </a:t>
            </a:r>
          </a:p>
          <a:p>
            <a:pPr marL="171450" indent="-171450">
              <a:buFont typeface="Arial" pitchFamily="34" charset="0"/>
              <a:buChar char="•"/>
            </a:pPr>
            <a:r>
              <a:rPr lang="en-US" baseline="0" dirty="0" smtClean="0"/>
              <a:t>May need to over-sample this group to get adequate response rates.</a:t>
            </a:r>
          </a:p>
          <a:p>
            <a:pPr marL="0" indent="0">
              <a:buFont typeface="Arial" pitchFamily="34" charset="0"/>
              <a:buNone/>
            </a:pPr>
            <a:endParaRPr lang="en-US" baseline="0" dirty="0" smtClean="0"/>
          </a:p>
          <a:p>
            <a:pPr marL="0" indent="0">
              <a:buFont typeface="Arial" pitchFamily="34" charset="0"/>
              <a:buNone/>
            </a:pPr>
            <a:r>
              <a:rPr lang="en-US" b="1" baseline="0" dirty="0" smtClean="0"/>
              <a:t>Sample</a:t>
            </a:r>
          </a:p>
          <a:p>
            <a:pPr marL="171450" indent="-171450">
              <a:buFont typeface="Arial" pitchFamily="34" charset="0"/>
              <a:buChar char="•"/>
            </a:pPr>
            <a:r>
              <a:rPr lang="en-US" baseline="0" dirty="0" smtClean="0"/>
              <a:t>A subset of the study population </a:t>
            </a:r>
          </a:p>
          <a:p>
            <a:pPr marL="628650" lvl="1" indent="-171450">
              <a:buFont typeface="Arial" pitchFamily="34" charset="0"/>
              <a:buChar char="•"/>
            </a:pPr>
            <a:r>
              <a:rPr lang="en-US" baseline="0" dirty="0" smtClean="0"/>
              <a:t>Can be selected randomly or purposefully</a:t>
            </a:r>
          </a:p>
          <a:p>
            <a:pPr marL="628650" lvl="1" indent="-171450">
              <a:buFont typeface="Arial" pitchFamily="34" charset="0"/>
              <a:buChar char="•"/>
            </a:pPr>
            <a:r>
              <a:rPr lang="en-US" baseline="0" dirty="0" smtClean="0"/>
              <a:t>To get a good idea of a mean (say of a rating scale) need about 65 responses for a +/- 10% margin of error</a:t>
            </a:r>
          </a:p>
          <a:p>
            <a:pPr marL="628650" lvl="1" indent="-171450">
              <a:buFont typeface="Arial" pitchFamily="34" charset="0"/>
              <a:buChar char="•"/>
            </a:pPr>
            <a:r>
              <a:rPr lang="en-US" baseline="0" dirty="0" smtClean="0"/>
              <a:t>Need closer to 100 respondents for yes/no types of questions.</a:t>
            </a:r>
          </a:p>
          <a:p>
            <a:pPr marL="171450" lvl="0" indent="-171450">
              <a:buFont typeface="Arial" pitchFamily="34" charset="0"/>
              <a:buChar char="•"/>
            </a:pPr>
            <a:r>
              <a:rPr lang="en-US" baseline="0" dirty="0" smtClean="0"/>
              <a:t>Random sampling is generally preferred because it reduces response bias and provides a more representative picture of the entire population.  Control for systematic differences.</a:t>
            </a:r>
          </a:p>
          <a:p>
            <a:pPr marL="171450" lvl="0" indent="-171450">
              <a:buFont typeface="Arial" pitchFamily="34" charset="0"/>
              <a:buChar char="•"/>
            </a:pPr>
            <a:r>
              <a:rPr lang="en-US" baseline="0" dirty="0" smtClean="0"/>
              <a:t>Stratified sampling – random selection within each strata like age group or education to see if outcomes are different based on divisions within the population. </a:t>
            </a:r>
          </a:p>
          <a:p>
            <a:pPr marL="171450" lvl="0" indent="-171450">
              <a:buFont typeface="Arial" pitchFamily="34" charset="0"/>
              <a:buChar char="•"/>
            </a:pPr>
            <a:r>
              <a:rPr lang="en-US" baseline="0" dirty="0" smtClean="0"/>
              <a:t>Oversampling or purposeful sampling allows the researcher to focus on specific groups and/or to make sure that a particular segment of the population is represented.</a:t>
            </a:r>
          </a:p>
          <a:p>
            <a:pPr marL="628650" lvl="1" indent="-171450">
              <a:buFont typeface="Arial" pitchFamily="34" charset="0"/>
              <a:buChar char="•"/>
            </a:pPr>
            <a:r>
              <a:rPr lang="en-US" baseline="0" dirty="0" smtClean="0"/>
              <a:t>For instance, may want to answer specific questions about consumers receiving both VR and Tribal VR services.</a:t>
            </a:r>
          </a:p>
          <a:p>
            <a:pPr marL="171450" lvl="0" indent="-171450">
              <a:buFont typeface="Arial" pitchFamily="34" charset="0"/>
              <a:buChar char="•"/>
            </a:pPr>
            <a:r>
              <a:rPr lang="en-US" baseline="0" dirty="0" smtClean="0"/>
              <a:t>Accidental or convenience sampling– easiest to reach</a:t>
            </a:r>
          </a:p>
          <a:p>
            <a:pPr marL="628650" lvl="1" indent="-171450">
              <a:buFont typeface="Arial" pitchFamily="34" charset="0"/>
              <a:buChar char="•"/>
            </a:pPr>
            <a:r>
              <a:rPr lang="en-US" baseline="0" dirty="0" smtClean="0"/>
              <a:t>May result in biased results</a:t>
            </a:r>
          </a:p>
          <a:p>
            <a:pPr marL="628650" lvl="1" indent="-171450">
              <a:buFont typeface="Arial" pitchFamily="34" charset="0"/>
              <a:buChar char="•"/>
            </a:pPr>
            <a:r>
              <a:rPr lang="en-US" baseline="0" dirty="0" smtClean="0"/>
              <a:t>Hard to make generalization about the entire population</a:t>
            </a:r>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5</a:t>
            </a:fld>
            <a:endParaRPr lang="en-US" dirty="0"/>
          </a:p>
        </p:txBody>
      </p:sp>
    </p:spTree>
    <p:extLst>
      <p:ext uri="{BB962C8B-B14F-4D97-AF65-F5344CB8AC3E}">
        <p14:creationId xmlns:p14="http://schemas.microsoft.com/office/powerpoint/2010/main" val="1959754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talk-alouds with a few number of individuals from the study population.</a:t>
            </a:r>
          </a:p>
          <a:p>
            <a:pPr marL="171450" indent="-171450">
              <a:buFont typeface="Arial" pitchFamily="34" charset="0"/>
              <a:buChar char="•"/>
            </a:pPr>
            <a:r>
              <a:rPr lang="en-US" dirty="0" smtClean="0"/>
              <a:t>Survey</a:t>
            </a:r>
            <a:r>
              <a:rPr lang="en-US" baseline="0" dirty="0" smtClean="0"/>
              <a:t> takers actually talk through their thought process as they complete the survey.</a:t>
            </a:r>
            <a:endParaRPr lang="en-US" dirty="0" smtClean="0"/>
          </a:p>
          <a:p>
            <a:r>
              <a:rPr lang="en-US" dirty="0" smtClean="0"/>
              <a:t>Revisions may be necessary based on talk</a:t>
            </a:r>
            <a:r>
              <a:rPr lang="en-US" baseline="0" dirty="0" smtClean="0"/>
              <a:t> aloud interviews</a:t>
            </a:r>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19</a:t>
            </a:fld>
            <a:endParaRPr lang="en-US" dirty="0"/>
          </a:p>
        </p:txBody>
      </p:sp>
    </p:spTree>
    <p:extLst>
      <p:ext uri="{BB962C8B-B14F-4D97-AF65-F5344CB8AC3E}">
        <p14:creationId xmlns:p14="http://schemas.microsoft.com/office/powerpoint/2010/main" val="1863075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talk-alouds with a few number of individuals from the study population.</a:t>
            </a:r>
          </a:p>
          <a:p>
            <a:pPr marL="171450" indent="-171450">
              <a:buFont typeface="Arial" pitchFamily="34" charset="0"/>
              <a:buChar char="•"/>
            </a:pPr>
            <a:r>
              <a:rPr lang="en-US" dirty="0" smtClean="0"/>
              <a:t>Survey</a:t>
            </a:r>
            <a:r>
              <a:rPr lang="en-US" baseline="0" dirty="0" smtClean="0"/>
              <a:t> takers actually talk through their thought process as they complete the survey.</a:t>
            </a:r>
            <a:endParaRPr lang="en-US" dirty="0" smtClean="0"/>
          </a:p>
          <a:p>
            <a:pPr marL="171450" indent="-171450">
              <a:buFont typeface="Arial" pitchFamily="34" charset="0"/>
              <a:buChar char="•"/>
            </a:pPr>
            <a:r>
              <a:rPr lang="en-US" dirty="0" smtClean="0"/>
              <a:t>Revisions may be necessary based on talk</a:t>
            </a:r>
            <a:r>
              <a:rPr lang="en-US" baseline="0" dirty="0" smtClean="0"/>
              <a:t> aloud interviews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Look for patterns where people get hung up.  We recently did a survey and people did not get i.e. (for example) so we changed wording to such as.</a:t>
            </a:r>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20</a:t>
            </a:fld>
            <a:endParaRPr lang="en-US" dirty="0"/>
          </a:p>
        </p:txBody>
      </p:sp>
    </p:spTree>
    <p:extLst>
      <p:ext uri="{BB962C8B-B14F-4D97-AF65-F5344CB8AC3E}">
        <p14:creationId xmlns:p14="http://schemas.microsoft.com/office/powerpoint/2010/main" val="2845198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21</a:t>
            </a:fld>
            <a:endParaRPr lang="en-US" dirty="0"/>
          </a:p>
        </p:txBody>
      </p:sp>
    </p:spTree>
    <p:extLst>
      <p:ext uri="{BB962C8B-B14F-4D97-AF65-F5344CB8AC3E}">
        <p14:creationId xmlns:p14="http://schemas.microsoft.com/office/powerpoint/2010/main" val="283650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Quantitative</a:t>
            </a:r>
            <a:r>
              <a:rPr lang="en-US" baseline="0" dirty="0" smtClean="0"/>
              <a:t> vs Qualitative</a:t>
            </a:r>
            <a:endParaRPr lang="en-US" dirty="0" smtClean="0"/>
          </a:p>
          <a:p>
            <a:pPr marL="171450" indent="-171450">
              <a:buFont typeface="Arial" pitchFamily="34" charset="0"/>
              <a:buChar char="•"/>
            </a:pPr>
            <a:r>
              <a:rPr lang="en-US" dirty="0" smtClean="0"/>
              <a:t>Yes/No questions</a:t>
            </a:r>
          </a:p>
          <a:p>
            <a:pPr marL="628650" lvl="1" indent="-171450">
              <a:buFont typeface="Arial" pitchFamily="34" charset="0"/>
              <a:buChar char="•"/>
            </a:pPr>
            <a:r>
              <a:rPr lang="en-US" dirty="0" smtClean="0"/>
              <a:t>Create</a:t>
            </a:r>
            <a:r>
              <a:rPr lang="en-US" baseline="0" dirty="0" smtClean="0"/>
              <a:t> comparison groups</a:t>
            </a:r>
          </a:p>
          <a:p>
            <a:pPr marL="628650" lvl="1" indent="-171450">
              <a:buFont typeface="Arial" pitchFamily="34" charset="0"/>
              <a:buChar char="•"/>
            </a:pPr>
            <a:r>
              <a:rPr lang="en-US" baseline="0" dirty="0" smtClean="0"/>
              <a:t>Pipe questions</a:t>
            </a:r>
          </a:p>
          <a:p>
            <a:pPr marL="171450" lvl="0" indent="-171450">
              <a:buFont typeface="Arial" pitchFamily="34" charset="0"/>
              <a:buChar char="•"/>
            </a:pPr>
            <a:r>
              <a:rPr lang="en-US" baseline="0" dirty="0" smtClean="0"/>
              <a:t>Rating scales</a:t>
            </a:r>
          </a:p>
          <a:p>
            <a:pPr marL="628650" lvl="1" indent="-171450">
              <a:buFont typeface="Arial" pitchFamily="34" charset="0"/>
              <a:buChar char="•"/>
            </a:pPr>
            <a:r>
              <a:rPr lang="en-US" baseline="0" dirty="0" smtClean="0"/>
              <a:t>Forced choice – not leaving opportunity for ambivalence or no opinion (agree completely, agree somewhat, disagree completely, disagree completely) – no middle option.</a:t>
            </a:r>
          </a:p>
          <a:p>
            <a:pPr marL="628650" lvl="1" indent="-171450">
              <a:buFont typeface="Arial" pitchFamily="34" charset="0"/>
              <a:buChar char="•"/>
            </a:pPr>
            <a:r>
              <a:rPr lang="en-US" baseline="0" dirty="0" smtClean="0"/>
              <a:t>Balance scales – equal positive and negative responses</a:t>
            </a:r>
          </a:p>
          <a:p>
            <a:pPr marL="628650" lvl="1" indent="-171450">
              <a:buFont typeface="Arial" pitchFamily="34" charset="0"/>
              <a:buChar char="•"/>
            </a:pPr>
            <a:endParaRPr lang="en-US" dirty="0" smtClean="0"/>
          </a:p>
          <a:p>
            <a:r>
              <a:rPr lang="en-US" dirty="0" smtClean="0"/>
              <a:t>Considerations</a:t>
            </a:r>
          </a:p>
          <a:p>
            <a:pPr marL="171450" indent="-171450">
              <a:buFont typeface="Arial" pitchFamily="34" charset="0"/>
              <a:buChar char="•"/>
            </a:pPr>
            <a:r>
              <a:rPr lang="en-US" dirty="0" smtClean="0"/>
              <a:t>May want</a:t>
            </a:r>
            <a:r>
              <a:rPr lang="en-US" baseline="0" dirty="0" smtClean="0"/>
              <a:t> to compare data with past data so even though a question may not exactly address your question of concern you may want to retain it if you want to make a direct comparison</a:t>
            </a:r>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6</a:t>
            </a:fld>
            <a:endParaRPr lang="en-US" dirty="0"/>
          </a:p>
        </p:txBody>
      </p:sp>
    </p:spTree>
    <p:extLst>
      <p:ext uri="{BB962C8B-B14F-4D97-AF65-F5344CB8AC3E}">
        <p14:creationId xmlns:p14="http://schemas.microsoft.com/office/powerpoint/2010/main" val="324805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sure question applies to respondent</a:t>
            </a:r>
          </a:p>
          <a:p>
            <a:pPr marL="171450" indent="-171450">
              <a:buFont typeface="Arial" pitchFamily="34" charset="0"/>
              <a:buChar char="•"/>
            </a:pPr>
            <a:r>
              <a:rPr lang="en-US" baseline="0" dirty="0" smtClean="0"/>
              <a:t>If not, then provide a response of does not apply.  It can be frustrating when the response items do not apply to a particular situation. </a:t>
            </a:r>
          </a:p>
          <a:p>
            <a:pPr marL="628650" lvl="1" indent="-171450">
              <a:buFont typeface="Arial" pitchFamily="34" charset="0"/>
              <a:buChar char="•"/>
            </a:pPr>
            <a:r>
              <a:rPr lang="en-US" baseline="0" dirty="0" smtClean="0"/>
              <a:t>For instance, rate your satisfaction with the job training you received</a:t>
            </a:r>
          </a:p>
          <a:p>
            <a:pPr marL="1085850" lvl="2" indent="-171450">
              <a:buFont typeface="Arial" pitchFamily="34" charset="0"/>
              <a:buChar char="•"/>
            </a:pPr>
            <a:r>
              <a:rPr lang="en-US" baseline="0" dirty="0" smtClean="0"/>
              <a:t>Include a response category that says not applicable or I did not receive job training services</a:t>
            </a:r>
          </a:p>
          <a:p>
            <a:pPr marL="628650" lvl="1" indent="-171450">
              <a:buFont typeface="Arial" pitchFamily="34" charset="0"/>
              <a:buChar char="•"/>
            </a:pPr>
            <a:r>
              <a:rPr lang="en-US" baseline="0" dirty="0" smtClean="0"/>
              <a:t>Helps differentiate people who are non-responders vs those who did not have a valid response to the question (skipped the question because it was not applicable)</a:t>
            </a:r>
          </a:p>
        </p:txBody>
      </p:sp>
      <p:sp>
        <p:nvSpPr>
          <p:cNvPr id="4" name="Slide Number Placeholder 3"/>
          <p:cNvSpPr>
            <a:spLocks noGrp="1"/>
          </p:cNvSpPr>
          <p:nvPr>
            <p:ph type="sldNum" sz="quarter" idx="10"/>
          </p:nvPr>
        </p:nvSpPr>
        <p:spPr/>
        <p:txBody>
          <a:bodyPr/>
          <a:lstStyle/>
          <a:p>
            <a:fld id="{9308FE0F-2D14-4CE7-B419-2F71EC08817A}" type="slidenum">
              <a:rPr lang="en-US" smtClean="0"/>
              <a:t>7</a:t>
            </a:fld>
            <a:endParaRPr lang="en-US" dirty="0"/>
          </a:p>
        </p:txBody>
      </p:sp>
    </p:spTree>
    <p:extLst>
      <p:ext uri="{BB962C8B-B14F-4D97-AF65-F5344CB8AC3E}">
        <p14:creationId xmlns:p14="http://schemas.microsoft.com/office/powerpoint/2010/main" val="309660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9</a:t>
            </a:fld>
            <a:endParaRPr lang="en-US" dirty="0"/>
          </a:p>
        </p:txBody>
      </p:sp>
    </p:spTree>
    <p:extLst>
      <p:ext uri="{BB962C8B-B14F-4D97-AF65-F5344CB8AC3E}">
        <p14:creationId xmlns:p14="http://schemas.microsoft.com/office/powerpoint/2010/main" val="4205168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10</a:t>
            </a:fld>
            <a:endParaRPr lang="en-US" dirty="0"/>
          </a:p>
        </p:txBody>
      </p:sp>
    </p:spTree>
    <p:extLst>
      <p:ext uri="{BB962C8B-B14F-4D97-AF65-F5344CB8AC3E}">
        <p14:creationId xmlns:p14="http://schemas.microsoft.com/office/powerpoint/2010/main" val="2210288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Readability standards </a:t>
            </a:r>
            <a:r>
              <a:rPr lang="en-US" dirty="0" smtClean="0"/>
              <a:t>Flesch-Kincaid Grade Level</a:t>
            </a:r>
            <a:endParaRPr lang="en-US" baseline="0" dirty="0" smtClean="0"/>
          </a:p>
          <a:p>
            <a:pPr marL="628650" lvl="1" indent="-171450">
              <a:buFont typeface="Arial" pitchFamily="34" charset="0"/>
              <a:buChar char="•"/>
            </a:pPr>
            <a:r>
              <a:rPr lang="en-US" baseline="0" dirty="0" smtClean="0"/>
              <a:t>Within the Review Tab, right click on spelling grammar section, customize quick access toolbar, proofing (check show readability statistics), after run spell check, document will show length words, and proofing statistics with readability standards) – shoot for below 8</a:t>
            </a:r>
            <a:r>
              <a:rPr lang="en-US" baseline="30000" dirty="0" smtClean="0"/>
              <a:t>th</a:t>
            </a:r>
            <a:r>
              <a:rPr lang="en-US" baseline="0" dirty="0" smtClean="0"/>
              <a:t> grade.</a:t>
            </a:r>
          </a:p>
          <a:p>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11</a:t>
            </a:fld>
            <a:endParaRPr lang="en-US" dirty="0"/>
          </a:p>
        </p:txBody>
      </p:sp>
    </p:spTree>
    <p:extLst>
      <p:ext uri="{BB962C8B-B14F-4D97-AF65-F5344CB8AC3E}">
        <p14:creationId xmlns:p14="http://schemas.microsoft.com/office/powerpoint/2010/main" val="150604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your questions, you need to think about question order, survey length,</a:t>
            </a:r>
            <a:r>
              <a:rPr lang="en-US" baseline="0" dirty="0" smtClean="0"/>
              <a:t> and threats to response bias.  </a:t>
            </a:r>
          </a:p>
          <a:p>
            <a:endParaRPr lang="en-US" baseline="0" dirty="0" smtClean="0"/>
          </a:p>
          <a:p>
            <a:r>
              <a:rPr lang="en-US" baseline="0" dirty="0" smtClean="0"/>
              <a:t>Question order:</a:t>
            </a:r>
          </a:p>
          <a:p>
            <a:r>
              <a:rPr lang="en-US" baseline="0" dirty="0" smtClean="0"/>
              <a:t>Respondents often use preceding questions to cue responses to subsequent questions.  In general, it is better to go from questions gathering more general opinions to questions that gather more specific opinions.  </a:t>
            </a:r>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15</a:t>
            </a:fld>
            <a:endParaRPr lang="en-US" dirty="0"/>
          </a:p>
        </p:txBody>
      </p:sp>
    </p:spTree>
    <p:extLst>
      <p:ext uri="{BB962C8B-B14F-4D97-AF65-F5344CB8AC3E}">
        <p14:creationId xmlns:p14="http://schemas.microsoft.com/office/powerpoint/2010/main" val="2467125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Contextual response issues</a:t>
            </a:r>
          </a:p>
          <a:p>
            <a:r>
              <a:rPr lang="en-US" dirty="0" smtClean="0"/>
              <a:t>Consider asking questions</a:t>
            </a:r>
            <a:r>
              <a:rPr lang="en-US" baseline="0" dirty="0" smtClean="0"/>
              <a:t> about the consumers counselor and then asking a question about overall courteousness of staff.  Although the researcher may be interested in learning about staff courteousness of the whole team, since respondents were thinking about their counselor in preceding questions, then they might only answer for that one person.</a:t>
            </a:r>
          </a:p>
          <a:p>
            <a:endParaRPr lang="en-US" baseline="0" dirty="0" smtClean="0"/>
          </a:p>
          <a:p>
            <a:r>
              <a:rPr lang="en-US" baseline="0" dirty="0" smtClean="0"/>
              <a:t>Response burden</a:t>
            </a:r>
          </a:p>
          <a:p>
            <a:r>
              <a:rPr lang="en-US" baseline="0" dirty="0" smtClean="0"/>
              <a:t>Balance between wanting to get as much information as possible with burden to the respondent</a:t>
            </a:r>
          </a:p>
          <a:p>
            <a:pPr marL="171450" indent="-171450">
              <a:buFont typeface="Arial" pitchFamily="34" charset="0"/>
              <a:buChar char="•"/>
            </a:pPr>
            <a:r>
              <a:rPr lang="en-US" baseline="0" dirty="0" smtClean="0"/>
              <a:t>If you ask too many questions or the survey is too long, this may deter some consumers from completing it.  Many people will not return a half completed survey so all the data is lost, even if some questions were completed.</a:t>
            </a:r>
          </a:p>
          <a:p>
            <a:pPr marL="171450" indent="-171450">
              <a:buFont typeface="Arial" pitchFamily="34" charset="0"/>
              <a:buChar char="•"/>
            </a:pPr>
            <a:r>
              <a:rPr lang="en-US" baseline="0" dirty="0" smtClean="0"/>
              <a:t>If you ask too few questions, the information will not help you address your issues of interest.</a:t>
            </a:r>
          </a:p>
          <a:p>
            <a:pPr marL="628650" lvl="1" indent="-171450">
              <a:buFont typeface="Arial" pitchFamily="34" charset="0"/>
              <a:buChar char="•"/>
            </a:pPr>
            <a:r>
              <a:rPr lang="en-US" baseline="0" dirty="0" smtClean="0"/>
              <a:t>For instance, if you determine that consumers do not like the counseling services, but you have not inquired about what issues have come up, then it is hard to use this information to inform practice.  That is why it is very important to outline a specific goal for the survey…what do you want to know when you are done gathering information.</a:t>
            </a:r>
          </a:p>
          <a:p>
            <a:pPr marL="1085850" lvl="2" indent="-171450">
              <a:buFont typeface="Arial" pitchFamily="34" charset="0"/>
              <a:buChar char="•"/>
            </a:pPr>
            <a:r>
              <a:rPr lang="en-US" baseline="0" dirty="0" smtClean="0"/>
              <a:t>Can start with broader surveys and then construct more specific efforts once gaps or problems are identified.</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9308FE0F-2D14-4CE7-B419-2F71EC08817A}" type="slidenum">
              <a:rPr lang="en-US" smtClean="0"/>
              <a:t>16</a:t>
            </a:fld>
            <a:endParaRPr lang="en-US" dirty="0"/>
          </a:p>
        </p:txBody>
      </p:sp>
    </p:spTree>
    <p:extLst>
      <p:ext uri="{BB962C8B-B14F-4D97-AF65-F5344CB8AC3E}">
        <p14:creationId xmlns:p14="http://schemas.microsoft.com/office/powerpoint/2010/main" val="2585638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8FE0F-2D14-4CE7-B419-2F71EC08817A}" type="slidenum">
              <a:rPr lang="en-US" smtClean="0"/>
              <a:t>17</a:t>
            </a:fld>
            <a:endParaRPr lang="en-US" dirty="0"/>
          </a:p>
        </p:txBody>
      </p:sp>
    </p:spTree>
    <p:extLst>
      <p:ext uri="{BB962C8B-B14F-4D97-AF65-F5344CB8AC3E}">
        <p14:creationId xmlns:p14="http://schemas.microsoft.com/office/powerpoint/2010/main" val="282792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40541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59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374590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0C1A5E-2457-4AA3-8526-00B1255D6AC9}"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330637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258475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252798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243895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415689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299680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403603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00368-720D-4532-A986-B337F77D5AC2}" type="datetimeFigureOut">
              <a:rPr lang="en-US" smtClean="0"/>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C1A5E-2457-4AA3-8526-00B1255D6AC9}" type="slidenum">
              <a:rPr lang="en-US" smtClean="0"/>
              <a:t>‹#›</a:t>
            </a:fld>
            <a:endParaRPr lang="en-US" dirty="0"/>
          </a:p>
        </p:txBody>
      </p:sp>
    </p:spTree>
    <p:extLst>
      <p:ext uri="{BB962C8B-B14F-4D97-AF65-F5344CB8AC3E}">
        <p14:creationId xmlns:p14="http://schemas.microsoft.com/office/powerpoint/2010/main" val="330061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00368-720D-4532-A986-B337F77D5AC2}" type="datetimeFigureOut">
              <a:rPr lang="en-US" smtClean="0"/>
              <a:t>6/14/2013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C1A5E-2457-4AA3-8526-00B1255D6AC9}" type="slidenum">
              <a:rPr lang="en-US" smtClean="0"/>
              <a:t>‹#›</a:t>
            </a:fld>
            <a:endParaRPr lang="en-US" dirty="0"/>
          </a:p>
        </p:txBody>
      </p:sp>
    </p:spTree>
    <p:extLst>
      <p:ext uri="{BB962C8B-B14F-4D97-AF65-F5344CB8AC3E}">
        <p14:creationId xmlns:p14="http://schemas.microsoft.com/office/powerpoint/2010/main" val="3553058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6B00368-720D-4532-A986-B337F77D5AC2}" type="datetimeFigureOut">
              <a:rPr lang="en-US" smtClean="0"/>
              <a:t>6/14/2013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0C1A5E-2457-4AA3-8526-00B1255D6A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www.qualtrics.com/wiki/index.php/Image:Funnel-approach.jpg"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unescap.org/stat/disability/pre-pilot-training/background-note-on-cognitive-testing.pdf"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vocational-rehab.com/" TargetMode="External"/><Relationship Id="rId2" Type="http://schemas.openxmlformats.org/officeDocument/2006/relationships/hyperlink" Target="https://ncrtm.org/moodle/mod/page/view.php?id=1816" TargetMode="Externa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hyperlink" Target="http://vocational-rehab.com/rpen/what-is-rp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hyperlink" Target="mailto:amanda.race@tananachiefs.org" TargetMode="External"/><Relationship Id="rId2" Type="http://schemas.openxmlformats.org/officeDocument/2006/relationships/hyperlink" Target="mailto:catherine.ipsen@mso.umt.edu" TargetMode="External"/><Relationship Id="rId1" Type="http://schemas.openxmlformats.org/officeDocument/2006/relationships/slideLayout" Target="../slideLayouts/slideLayout13.xml"/><Relationship Id="rId4" Type="http://schemas.openxmlformats.org/officeDocument/2006/relationships/hyperlink" Target="mailto:mtshoemaker@utah.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Designing Effective Consumer Satisfaction Surveys</a:t>
            </a:r>
            <a:endParaRPr lang="en-US" dirty="0">
              <a:solidFill>
                <a:schemeClr val="bg1"/>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0601" y="1600200"/>
            <a:ext cx="7234812" cy="2362200"/>
          </a:xfrm>
        </p:spPr>
      </p:pic>
      <p:sp>
        <p:nvSpPr>
          <p:cNvPr id="5" name="TextBox 4"/>
          <p:cNvSpPr txBox="1"/>
          <p:nvPr/>
        </p:nvSpPr>
        <p:spPr>
          <a:xfrm>
            <a:off x="910213" y="4114800"/>
            <a:ext cx="7315200" cy="2246769"/>
          </a:xfrm>
          <a:prstGeom prst="rect">
            <a:avLst/>
          </a:prstGeom>
          <a:noFill/>
        </p:spPr>
        <p:txBody>
          <a:bodyPr wrap="square" rtlCol="0">
            <a:spAutoFit/>
          </a:bodyPr>
          <a:lstStyle/>
          <a:p>
            <a:r>
              <a:rPr lang="en-US" sz="2400" dirty="0" smtClean="0">
                <a:solidFill>
                  <a:schemeClr val="bg1"/>
                </a:solidFill>
              </a:rPr>
              <a:t>Catherine Ipsen, M.A., Ph.D. The University of Montana Rural Institute</a:t>
            </a:r>
            <a:endParaRPr lang="en-US" sz="2400" dirty="0">
              <a:solidFill>
                <a:schemeClr val="bg1"/>
              </a:solidFill>
            </a:endParaRPr>
          </a:p>
          <a:p>
            <a:r>
              <a:rPr lang="en-US" sz="2400" dirty="0" smtClean="0">
                <a:solidFill>
                  <a:schemeClr val="bg1"/>
                </a:solidFill>
              </a:rPr>
              <a:t>Amanda Race, </a:t>
            </a:r>
            <a:r>
              <a:rPr lang="it-IT" sz="2400" dirty="0">
                <a:solidFill>
                  <a:schemeClr val="bg1"/>
                </a:solidFill>
              </a:rPr>
              <a:t>M.A., </a:t>
            </a:r>
            <a:r>
              <a:rPr lang="it-IT" sz="2400" dirty="0" smtClean="0">
                <a:solidFill>
                  <a:schemeClr val="bg1"/>
                </a:solidFill>
              </a:rPr>
              <a:t>CRC Tanana </a:t>
            </a:r>
            <a:r>
              <a:rPr lang="it-IT" sz="2400" dirty="0">
                <a:solidFill>
                  <a:schemeClr val="bg1"/>
                </a:solidFill>
              </a:rPr>
              <a:t>Chiefs </a:t>
            </a:r>
            <a:r>
              <a:rPr lang="it-IT" sz="2400" dirty="0" smtClean="0">
                <a:solidFill>
                  <a:schemeClr val="bg1"/>
                </a:solidFill>
              </a:rPr>
              <a:t>Conference</a:t>
            </a:r>
            <a:endParaRPr lang="it-IT" sz="2400" dirty="0">
              <a:solidFill>
                <a:schemeClr val="bg1"/>
              </a:solidFill>
            </a:endParaRPr>
          </a:p>
          <a:p>
            <a:r>
              <a:rPr lang="it-IT" sz="2400" dirty="0" smtClean="0">
                <a:solidFill>
                  <a:schemeClr val="bg1"/>
                </a:solidFill>
              </a:rPr>
              <a:t>Michael Shoemaker, M.A. CRC, LVRC Utah State Office of Rehabilitation </a:t>
            </a:r>
            <a:endParaRPr lang="it-IT" sz="2400" dirty="0">
              <a:solidFill>
                <a:schemeClr val="bg1"/>
              </a:solidFill>
            </a:endParaRPr>
          </a:p>
          <a:p>
            <a:endParaRPr lang="en-US" sz="2000" dirty="0"/>
          </a:p>
        </p:txBody>
      </p:sp>
    </p:spTree>
    <p:extLst>
      <p:ext uri="{BB962C8B-B14F-4D97-AF65-F5344CB8AC3E}">
        <p14:creationId xmlns:p14="http://schemas.microsoft.com/office/powerpoint/2010/main" val="322128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 Questions – Slide 4</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r>
              <a:rPr lang="en-US" sz="2800" dirty="0" smtClean="0"/>
              <a:t>Avoid leading questions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63562383"/>
              </p:ext>
            </p:extLst>
          </p:nvPr>
        </p:nvGraphicFramePr>
        <p:xfrm>
          <a:off x="609600" y="2286000"/>
          <a:ext cx="8001000" cy="3566160"/>
        </p:xfrm>
        <a:graphic>
          <a:graphicData uri="http://schemas.openxmlformats.org/drawingml/2006/table">
            <a:tbl>
              <a:tblPr firstRow="1" bandRow="1">
                <a:tableStyleId>{5C22544A-7EE6-4342-B048-85BDC9FD1C3A}</a:tableStyleId>
              </a:tblPr>
              <a:tblGrid>
                <a:gridCol w="3886200"/>
                <a:gridCol w="4114800"/>
              </a:tblGrid>
              <a:tr h="370840">
                <a:tc>
                  <a:txBody>
                    <a:bodyPr/>
                    <a:lstStyle/>
                    <a:p>
                      <a:r>
                        <a:rPr lang="en-US" sz="2400" dirty="0" smtClean="0"/>
                        <a:t>Leading question</a:t>
                      </a:r>
                      <a:endParaRPr lang="en-US" sz="2400" dirty="0"/>
                    </a:p>
                  </a:txBody>
                  <a:tcPr/>
                </a:tc>
                <a:tc>
                  <a:txBody>
                    <a:bodyPr/>
                    <a:lstStyle/>
                    <a:p>
                      <a:r>
                        <a:rPr lang="en-US" sz="2400" dirty="0" smtClean="0"/>
                        <a:t>Unbiased question</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effectLst/>
                        </a:rPr>
                        <a:t>Do you think that the new forms are easier to follow</a:t>
                      </a:r>
                      <a:r>
                        <a:rPr lang="en-US" sz="2000" b="1" baseline="0" dirty="0" smtClean="0">
                          <a:effectLst/>
                        </a:rPr>
                        <a:t> than the old ones?</a:t>
                      </a:r>
                      <a:r>
                        <a:rPr lang="en-US" sz="2000" b="1" dirty="0" smtClean="0">
                          <a:effectLst/>
                        </a:rPr>
                        <a:t/>
                      </a:r>
                      <a:br>
                        <a:rPr lang="en-US" sz="2000" b="1" dirty="0" smtClean="0">
                          <a:effectLst/>
                        </a:rPr>
                      </a:br>
                      <a:r>
                        <a:rPr lang="en-US" sz="2000" dirty="0" smtClean="0">
                          <a:effectLst/>
                        </a:rPr>
                        <a:t>( ) Yes</a:t>
                      </a:r>
                      <a:br>
                        <a:rPr lang="en-US" sz="2000" dirty="0" smtClean="0">
                          <a:effectLst/>
                        </a:rPr>
                      </a:br>
                      <a:r>
                        <a:rPr lang="en-US" sz="2000" dirty="0" smtClean="0">
                          <a:effectLst/>
                        </a:rPr>
                        <a:t>( ) No</a:t>
                      </a:r>
                      <a:br>
                        <a:rPr lang="en-US" sz="2000" dirty="0" smtClean="0">
                          <a:effectLst/>
                        </a:rPr>
                      </a:br>
                      <a:r>
                        <a:rPr lang="en-US" sz="2000" dirty="0" smtClean="0">
                          <a:effectLst/>
                        </a:rPr>
                        <a:t>( ) No Opinion</a:t>
                      </a:r>
                      <a:br>
                        <a:rPr lang="en-US" sz="2000" dirty="0" smtClean="0">
                          <a:effectLst/>
                        </a:rPr>
                      </a:br>
                      <a:endParaRPr lang="en-US" sz="2000" dirty="0" smtClean="0">
                        <a:effectLst/>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effectLst/>
                        </a:rPr>
                        <a:t>How do you feel about the new forms</a:t>
                      </a:r>
                      <a:r>
                        <a:rPr lang="en-US" sz="2000" b="1" baseline="0" dirty="0" smtClean="0">
                          <a:effectLst/>
                        </a:rPr>
                        <a:t> </a:t>
                      </a:r>
                      <a:r>
                        <a:rPr lang="en-US" sz="2000" b="1" dirty="0" smtClean="0">
                          <a:effectLst/>
                        </a:rPr>
                        <a:t>compared to the old ones?</a:t>
                      </a:r>
                      <a:br>
                        <a:rPr lang="en-US" sz="2000" b="1" dirty="0" smtClean="0">
                          <a:effectLst/>
                        </a:rPr>
                      </a:br>
                      <a:r>
                        <a:rPr lang="en-US" sz="2000" dirty="0" smtClean="0">
                          <a:effectLst/>
                        </a:rPr>
                        <a:t>( ) The new forms are easier</a:t>
                      </a:r>
                      <a:r>
                        <a:rPr lang="en-US" sz="2000" baseline="0" dirty="0" smtClean="0">
                          <a:effectLst/>
                        </a:rPr>
                        <a:t> to follow</a:t>
                      </a:r>
                      <a:r>
                        <a:rPr lang="en-US" sz="2000" dirty="0" smtClean="0">
                          <a:effectLst/>
                        </a:rPr>
                        <a:t/>
                      </a:r>
                      <a:br>
                        <a:rPr lang="en-US" sz="2000" dirty="0" smtClean="0">
                          <a:effectLst/>
                        </a:rPr>
                      </a:br>
                      <a:r>
                        <a:rPr lang="en-US" sz="2000" dirty="0" smtClean="0">
                          <a:effectLst/>
                        </a:rPr>
                        <a:t>( ) The old forms are easier to follow</a:t>
                      </a:r>
                      <a:br>
                        <a:rPr lang="en-US" sz="2000" dirty="0" smtClean="0">
                          <a:effectLst/>
                        </a:rPr>
                      </a:br>
                      <a:r>
                        <a:rPr lang="en-US" sz="2000" dirty="0" smtClean="0">
                          <a:effectLst/>
                        </a:rPr>
                        <a:t>( ) The forms</a:t>
                      </a:r>
                      <a:r>
                        <a:rPr lang="en-US" sz="2000" baseline="0" dirty="0" smtClean="0">
                          <a:effectLst/>
                        </a:rPr>
                        <a:t> </a:t>
                      </a:r>
                      <a:r>
                        <a:rPr lang="en-US" sz="2000" dirty="0" smtClean="0">
                          <a:effectLst/>
                        </a:rPr>
                        <a:t>are similar</a:t>
                      </a:r>
                      <a:br>
                        <a:rPr lang="en-US" sz="2000" dirty="0" smtClean="0">
                          <a:effectLst/>
                        </a:rPr>
                      </a:br>
                      <a:r>
                        <a:rPr lang="en-US" sz="2000" dirty="0" smtClean="0">
                          <a:effectLst/>
                        </a:rPr>
                        <a:t>( ) No opinion</a:t>
                      </a:r>
                    </a:p>
                    <a:p>
                      <a:endParaRPr lang="en-US" dirty="0"/>
                    </a:p>
                  </a:txBody>
                  <a:tcPr/>
                </a:tc>
              </a:tr>
            </a:tbl>
          </a:graphicData>
        </a:graphic>
      </p:graphicFrame>
    </p:spTree>
    <p:extLst>
      <p:ext uri="{BB962C8B-B14F-4D97-AF65-F5344CB8AC3E}">
        <p14:creationId xmlns:p14="http://schemas.microsoft.com/office/powerpoint/2010/main" val="147074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 Questions – Slide 5</a:t>
            </a:r>
            <a:endParaRPr lang="en-US" dirty="0"/>
          </a:p>
        </p:txBody>
      </p:sp>
      <p:sp>
        <p:nvSpPr>
          <p:cNvPr id="3" name="Content Placeholder 2"/>
          <p:cNvSpPr>
            <a:spLocks noGrp="1"/>
          </p:cNvSpPr>
          <p:nvPr>
            <p:ph idx="1"/>
          </p:nvPr>
        </p:nvSpPr>
        <p:spPr/>
        <p:txBody>
          <a:bodyPr>
            <a:normAutofit/>
          </a:bodyPr>
          <a:lstStyle/>
          <a:p>
            <a:r>
              <a:rPr lang="en-US" sz="2600" dirty="0" smtClean="0"/>
              <a:t>Use simple and familiar words.</a:t>
            </a:r>
          </a:p>
          <a:p>
            <a:pPr lvl="1"/>
            <a:r>
              <a:rPr lang="en-US" sz="2600" dirty="0" smtClean="0"/>
              <a:t>Employment -&gt; work; Leisure -&gt; free-time</a:t>
            </a:r>
          </a:p>
          <a:p>
            <a:r>
              <a:rPr lang="en-US" sz="2600" dirty="0" smtClean="0"/>
              <a:t>Shorten phases</a:t>
            </a:r>
          </a:p>
          <a:p>
            <a:pPr lvl="1"/>
            <a:r>
              <a:rPr lang="en-US" sz="2600" dirty="0" smtClean="0"/>
              <a:t>Due to the fact that -&gt; Because; Has the ability -&gt; can</a:t>
            </a:r>
          </a:p>
          <a:p>
            <a:r>
              <a:rPr lang="en-US" sz="2600" dirty="0" smtClean="0"/>
              <a:t>Avoid abbreviations or provide both the full name and abbreviation.</a:t>
            </a:r>
          </a:p>
          <a:p>
            <a:pPr lvl="1"/>
            <a:r>
              <a:rPr lang="en-US" sz="2600" dirty="0" smtClean="0"/>
              <a:t>Do you receive Temporary Assistance for Needy Families (TANF) assistance?</a:t>
            </a:r>
          </a:p>
          <a:p>
            <a:r>
              <a:rPr lang="en-US" sz="2600" dirty="0" smtClean="0"/>
              <a:t>Use readability standards in Word </a:t>
            </a:r>
          </a:p>
        </p:txBody>
      </p:sp>
    </p:spTree>
    <p:extLst>
      <p:ext uri="{BB962C8B-B14F-4D97-AF65-F5344CB8AC3E}">
        <p14:creationId xmlns:p14="http://schemas.microsoft.com/office/powerpoint/2010/main" val="567082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From Your Neighbor</a:t>
            </a:r>
            <a:endParaRPr lang="en-US" dirty="0"/>
          </a:p>
        </p:txBody>
      </p:sp>
      <p:sp>
        <p:nvSpPr>
          <p:cNvPr id="5" name="Content Placeholder 4"/>
          <p:cNvSpPr>
            <a:spLocks noGrp="1"/>
          </p:cNvSpPr>
          <p:nvPr>
            <p:ph idx="1"/>
          </p:nvPr>
        </p:nvSpPr>
        <p:spPr/>
        <p:txBody>
          <a:bodyPr>
            <a:normAutofit/>
          </a:bodyPr>
          <a:lstStyle/>
          <a:p>
            <a:pPr marL="0" indent="0">
              <a:buNone/>
            </a:pPr>
            <a:r>
              <a:rPr lang="en-US" sz="2800" dirty="0" smtClean="0"/>
              <a:t>Scale of 1 to 5, 1 is Very Poor, 5 is Excellent</a:t>
            </a:r>
          </a:p>
          <a:p>
            <a:pPr marL="0" indent="0">
              <a:buNone/>
            </a:pPr>
            <a:r>
              <a:rPr lang="en-US" sz="2800" dirty="0" smtClean="0"/>
              <a:t>1. Interest and concern shown for me: </a:t>
            </a:r>
          </a:p>
          <a:p>
            <a:pPr marL="0" indent="0">
              <a:buNone/>
            </a:pPr>
            <a:r>
              <a:rPr lang="en-US" sz="2800" dirty="0"/>
              <a:t> </a:t>
            </a:r>
            <a:r>
              <a:rPr lang="en-US" sz="2800" dirty="0" smtClean="0"/>
              <a:t>   </a:t>
            </a:r>
            <a:r>
              <a:rPr lang="en-US" sz="2800" dirty="0" smtClean="0">
                <a:solidFill>
                  <a:srgbClr val="7030A0"/>
                </a:solidFill>
              </a:rPr>
              <a:t>Satisfactory / Unsatisfactory</a:t>
            </a:r>
          </a:p>
          <a:p>
            <a:pPr marL="0" indent="0">
              <a:buNone/>
            </a:pPr>
            <a:r>
              <a:rPr lang="en-US" sz="2800" dirty="0" smtClean="0"/>
              <a:t>2. The Vocational Rehabilitation Staff gave me </a:t>
            </a:r>
          </a:p>
          <a:p>
            <a:pPr marL="0" indent="0">
              <a:buNone/>
            </a:pPr>
            <a:r>
              <a:rPr lang="en-US" sz="2800" dirty="0"/>
              <a:t> </a:t>
            </a:r>
            <a:r>
              <a:rPr lang="en-US" sz="2800" dirty="0" smtClean="0"/>
              <a:t>   reassurance and support. </a:t>
            </a:r>
            <a:r>
              <a:rPr lang="en-US" sz="2800" dirty="0" smtClean="0">
                <a:solidFill>
                  <a:srgbClr val="7030A0"/>
                </a:solidFill>
              </a:rPr>
              <a:t>SA-A-N-D-SD</a:t>
            </a:r>
          </a:p>
          <a:p>
            <a:pPr marL="0" indent="0">
              <a:buNone/>
            </a:pPr>
            <a:r>
              <a:rPr lang="en-US" sz="2800" dirty="0" smtClean="0"/>
              <a:t>3. My phone calls were returned. </a:t>
            </a:r>
            <a:r>
              <a:rPr lang="en-US" sz="2800" dirty="0" smtClean="0">
                <a:solidFill>
                  <a:srgbClr val="7030A0"/>
                </a:solidFill>
              </a:rPr>
              <a:t>SA-A-D-SD</a:t>
            </a:r>
          </a:p>
          <a:p>
            <a:pPr marL="0" indent="0">
              <a:buNone/>
            </a:pPr>
            <a:r>
              <a:rPr lang="en-US" sz="2800" dirty="0" smtClean="0"/>
              <a:t>4. What could VR do to make the program </a:t>
            </a:r>
          </a:p>
          <a:p>
            <a:pPr marL="0" indent="0">
              <a:buNone/>
            </a:pPr>
            <a:r>
              <a:rPr lang="en-US" sz="2800" dirty="0"/>
              <a:t> </a:t>
            </a:r>
            <a:r>
              <a:rPr lang="en-US" sz="2800" dirty="0" smtClean="0"/>
              <a:t>   better? </a:t>
            </a:r>
            <a:endParaRPr lang="en-US" sz="2800" dirty="0"/>
          </a:p>
        </p:txBody>
      </p:sp>
    </p:spTree>
    <p:extLst>
      <p:ext uri="{BB962C8B-B14F-4D97-AF65-F5344CB8AC3E}">
        <p14:creationId xmlns:p14="http://schemas.microsoft.com/office/powerpoint/2010/main" val="164766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Improving Practice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Here are some examples of customer satisfaction survey currently used in TVR</a:t>
            </a:r>
          </a:p>
          <a:p>
            <a:r>
              <a:rPr lang="en-US" sz="2800" dirty="0" smtClean="0"/>
              <a:t>An Assessment of these survey based on the criteria for</a:t>
            </a:r>
          </a:p>
          <a:p>
            <a:pPr lvl="1"/>
            <a:r>
              <a:rPr lang="en-US" sz="2800" dirty="0" smtClean="0"/>
              <a:t>Good questions</a:t>
            </a:r>
          </a:p>
          <a:p>
            <a:pPr lvl="1"/>
            <a:r>
              <a:rPr lang="en-US" sz="2800" dirty="0" smtClean="0"/>
              <a:t>Questions that need improvement</a:t>
            </a:r>
            <a:endParaRPr lang="en-US" sz="2800" dirty="0"/>
          </a:p>
        </p:txBody>
      </p:sp>
    </p:spTree>
    <p:extLst>
      <p:ext uri="{BB962C8B-B14F-4D97-AF65-F5344CB8AC3E}">
        <p14:creationId xmlns:p14="http://schemas.microsoft.com/office/powerpoint/2010/main" val="360093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from the Tanana Conferences Customer Satisfaction Survey</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197917"/>
            <a:ext cx="8153400" cy="3681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734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Survey – Slide 1</a:t>
            </a:r>
            <a:endParaRPr lang="en-US" dirty="0"/>
          </a:p>
        </p:txBody>
      </p:sp>
      <p:sp>
        <p:nvSpPr>
          <p:cNvPr id="3" name="Content Placeholder 2"/>
          <p:cNvSpPr>
            <a:spLocks noGrp="1"/>
          </p:cNvSpPr>
          <p:nvPr>
            <p:ph idx="1"/>
          </p:nvPr>
        </p:nvSpPr>
        <p:spPr>
          <a:xfrm>
            <a:off x="457200" y="1600201"/>
            <a:ext cx="8229600" cy="2514600"/>
          </a:xfrm>
        </p:spPr>
        <p:txBody>
          <a:bodyPr>
            <a:normAutofit/>
          </a:bodyPr>
          <a:lstStyle/>
          <a:p>
            <a:r>
              <a:rPr lang="en-US" sz="2800" dirty="0" smtClean="0"/>
              <a:t>Organizing your questions</a:t>
            </a:r>
          </a:p>
          <a:p>
            <a:pPr lvl="1"/>
            <a:r>
              <a:rPr lang="en-US" sz="2800" dirty="0" smtClean="0"/>
              <a:t>Logical sequence</a:t>
            </a:r>
          </a:p>
          <a:p>
            <a:pPr lvl="1"/>
            <a:r>
              <a:rPr lang="en-US" sz="2800" dirty="0" smtClean="0"/>
              <a:t>Group similar topics or formats</a:t>
            </a:r>
          </a:p>
          <a:p>
            <a:pPr lvl="1"/>
            <a:r>
              <a:rPr lang="en-US" sz="2800" dirty="0" smtClean="0"/>
              <a:t>Order questions to reduce response bias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825355041"/>
              </p:ext>
            </p:extLst>
          </p:nvPr>
        </p:nvGraphicFramePr>
        <p:xfrm>
          <a:off x="304800" y="3886200"/>
          <a:ext cx="8534399" cy="2743200"/>
        </p:xfrm>
        <a:graphic>
          <a:graphicData uri="http://schemas.openxmlformats.org/drawingml/2006/table">
            <a:tbl>
              <a:tblPr firstRow="1" bandRow="1">
                <a:tableStyleId>{5C22544A-7EE6-4342-B048-85BDC9FD1C3A}</a:tableStyleId>
              </a:tblPr>
              <a:tblGrid>
                <a:gridCol w="4191000"/>
                <a:gridCol w="4343399"/>
              </a:tblGrid>
              <a:tr h="370840">
                <a:tc>
                  <a:txBody>
                    <a:bodyPr/>
                    <a:lstStyle/>
                    <a:p>
                      <a:r>
                        <a:rPr lang="en-US" sz="2400" dirty="0" smtClean="0"/>
                        <a:t>Introduces</a:t>
                      </a:r>
                      <a:r>
                        <a:rPr lang="en-US" sz="2400" baseline="0" dirty="0" smtClean="0"/>
                        <a:t> More Bias</a:t>
                      </a:r>
                      <a:endParaRPr lang="en-US" sz="2400" dirty="0"/>
                    </a:p>
                  </a:txBody>
                  <a:tcPr/>
                </a:tc>
                <a:tc>
                  <a:txBody>
                    <a:bodyPr/>
                    <a:lstStyle/>
                    <a:p>
                      <a:r>
                        <a:rPr lang="en-US" sz="2400" dirty="0" smtClean="0"/>
                        <a:t>Introduces Less Bias</a:t>
                      </a:r>
                      <a:endParaRPr lang="en-US" sz="2400" dirty="0"/>
                    </a:p>
                  </a:txBody>
                  <a:tcPr/>
                </a:tc>
              </a:tr>
              <a:tr h="370840">
                <a:tc>
                  <a:txBody>
                    <a:bodyPr/>
                    <a:lstStyle/>
                    <a:p>
                      <a:r>
                        <a:rPr lang="en-US" sz="1800" dirty="0" smtClean="0"/>
                        <a:t>1. Do you feel like your counselor spends too much time completin</a:t>
                      </a:r>
                      <a:r>
                        <a:rPr lang="en-US" sz="1800" baseline="0" dirty="0" smtClean="0"/>
                        <a:t>g paper work during your VR appointments?</a:t>
                      </a:r>
                    </a:p>
                    <a:p>
                      <a:endParaRPr lang="en-US" sz="1800" baseline="0" dirty="0" smtClean="0"/>
                    </a:p>
                    <a:p>
                      <a:r>
                        <a:rPr lang="en-US" sz="1800" baseline="0" dirty="0" smtClean="0"/>
                        <a:t>2. How would you rate the quality of the counseling you receive during your VR appointments?</a:t>
                      </a:r>
                      <a:endParaRPr lang="en-US" sz="1800" dirty="0"/>
                    </a:p>
                  </a:txBody>
                  <a:tcPr/>
                </a:tc>
                <a:tc>
                  <a:txBody>
                    <a:bodyPr/>
                    <a:lstStyle/>
                    <a:p>
                      <a:r>
                        <a:rPr lang="en-US" sz="1800" dirty="0" smtClean="0"/>
                        <a:t>1. How would you rate the quality of the counseling your receive during your VR appointments</a:t>
                      </a:r>
                      <a:r>
                        <a:rPr lang="en-US" sz="1800" baseline="0" dirty="0" smtClean="0"/>
                        <a:t>?</a:t>
                      </a:r>
                    </a:p>
                    <a:p>
                      <a:endParaRPr lang="en-US" sz="1800" baseline="0" dirty="0" smtClean="0"/>
                    </a:p>
                    <a:p>
                      <a:r>
                        <a:rPr lang="en-US" sz="1800" baseline="0" dirty="0" smtClean="0"/>
                        <a:t>2. Do you feel like your counselor spends too much time completing paper work during your VR appointments?</a:t>
                      </a:r>
                      <a:endParaRPr lang="en-US" sz="1800" dirty="0"/>
                    </a:p>
                  </a:txBody>
                  <a:tcPr/>
                </a:tc>
              </a:tr>
            </a:tbl>
          </a:graphicData>
        </a:graphic>
      </p:graphicFrame>
    </p:spTree>
    <p:extLst>
      <p:ext uri="{BB962C8B-B14F-4D97-AF65-F5344CB8AC3E}">
        <p14:creationId xmlns:p14="http://schemas.microsoft.com/office/powerpoint/2010/main" val="54020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Survey – Slide 2</a:t>
            </a:r>
            <a:endParaRPr lang="en-US" dirty="0"/>
          </a:p>
        </p:txBody>
      </p:sp>
      <p:sp>
        <p:nvSpPr>
          <p:cNvPr id="4" name="Content Placeholder 3"/>
          <p:cNvSpPr>
            <a:spLocks noGrp="1"/>
          </p:cNvSpPr>
          <p:nvPr>
            <p:ph sz="half" idx="1"/>
          </p:nvPr>
        </p:nvSpPr>
        <p:spPr/>
        <p:txBody>
          <a:bodyPr/>
          <a:lstStyle/>
          <a:p>
            <a:r>
              <a:rPr lang="en-US" dirty="0" smtClean="0"/>
              <a:t>Be aware of contextual response issues</a:t>
            </a:r>
          </a:p>
          <a:p>
            <a:r>
              <a:rPr lang="en-US" dirty="0" smtClean="0"/>
              <a:t>Funnel Approach</a:t>
            </a:r>
          </a:p>
          <a:p>
            <a:r>
              <a:rPr lang="en-US" dirty="0" smtClean="0"/>
              <a:t>Response burden</a:t>
            </a:r>
          </a:p>
          <a:p>
            <a:pPr lvl="1"/>
            <a:r>
              <a:rPr lang="en-US" dirty="0" smtClean="0"/>
              <a:t>Length</a:t>
            </a:r>
          </a:p>
          <a:p>
            <a:pPr lvl="1"/>
            <a:r>
              <a:rPr lang="en-US" dirty="0" smtClean="0"/>
              <a:t>Complexity</a:t>
            </a:r>
          </a:p>
          <a:p>
            <a:pPr lvl="1"/>
            <a:r>
              <a:rPr lang="en-US" dirty="0" smtClean="0"/>
              <a:t>Redundancy</a:t>
            </a:r>
          </a:p>
        </p:txBody>
      </p:sp>
      <p:sp>
        <p:nvSpPr>
          <p:cNvPr id="5" name="Content Placeholder 4"/>
          <p:cNvSpPr>
            <a:spLocks noGrp="1"/>
          </p:cNvSpPr>
          <p:nvPr>
            <p:ph sz="half" idx="2"/>
          </p:nvPr>
        </p:nvSpPr>
        <p:spPr/>
        <p:txBody>
          <a:bodyPr/>
          <a:lstStyle/>
          <a:p>
            <a:endParaRPr lang="en-US" dirty="0"/>
          </a:p>
        </p:txBody>
      </p:sp>
      <p:pic>
        <p:nvPicPr>
          <p:cNvPr id="7" name="Picture 6" descr="Image:funnel-approach.jpg">
            <a:hlinkClick r:id="rId3" tooltip="Image:funnel-approach.jpg"/>
          </p:cNvPr>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600200"/>
            <a:ext cx="3810000" cy="4648200"/>
          </a:xfrm>
          <a:prstGeom prst="rect">
            <a:avLst/>
          </a:prstGeom>
          <a:noFill/>
          <a:ln>
            <a:noFill/>
          </a:ln>
        </p:spPr>
      </p:pic>
    </p:spTree>
    <p:extLst>
      <p:ext uri="{BB962C8B-B14F-4D97-AF65-F5344CB8AC3E}">
        <p14:creationId xmlns:p14="http://schemas.microsoft.com/office/powerpoint/2010/main" val="128170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Survey – Slide 3</a:t>
            </a:r>
            <a:endParaRPr lang="en-US" dirty="0"/>
          </a:p>
        </p:txBody>
      </p:sp>
      <p:sp>
        <p:nvSpPr>
          <p:cNvPr id="3" name="Content Placeholder 2"/>
          <p:cNvSpPr>
            <a:spLocks noGrp="1"/>
          </p:cNvSpPr>
          <p:nvPr>
            <p:ph idx="1"/>
          </p:nvPr>
        </p:nvSpPr>
        <p:spPr/>
        <p:txBody>
          <a:bodyPr>
            <a:normAutofit/>
          </a:bodyPr>
          <a:lstStyle/>
          <a:p>
            <a:r>
              <a:rPr lang="en-US" sz="2800" dirty="0" smtClean="0"/>
              <a:t>Visual presentation of questions</a:t>
            </a:r>
          </a:p>
          <a:p>
            <a:pPr lvl="1"/>
            <a:r>
              <a:rPr lang="en-US" sz="2800" dirty="0" smtClean="0"/>
              <a:t>Use visual cues to emphasize elements</a:t>
            </a:r>
          </a:p>
          <a:p>
            <a:pPr lvl="2"/>
            <a:r>
              <a:rPr lang="en-US" sz="2800" dirty="0" smtClean="0"/>
              <a:t>Bold questions and un-bold response items</a:t>
            </a:r>
          </a:p>
          <a:p>
            <a:pPr lvl="2"/>
            <a:r>
              <a:rPr lang="en-US" sz="2800" dirty="0" smtClean="0"/>
              <a:t>Italicize key words</a:t>
            </a:r>
          </a:p>
          <a:p>
            <a:pPr lvl="2"/>
            <a:r>
              <a:rPr lang="en-US" sz="2800" dirty="0" smtClean="0"/>
              <a:t>Use spacing to make natural groupings</a:t>
            </a:r>
          </a:p>
          <a:p>
            <a:pPr lvl="2"/>
            <a:r>
              <a:rPr lang="en-US" sz="2800" dirty="0" smtClean="0"/>
              <a:t>Be consistent across the document</a:t>
            </a:r>
            <a:endParaRPr lang="en-US" sz="2800" dirty="0"/>
          </a:p>
        </p:txBody>
      </p:sp>
    </p:spTree>
    <p:extLst>
      <p:ext uri="{BB962C8B-B14F-4D97-AF65-F5344CB8AC3E}">
        <p14:creationId xmlns:p14="http://schemas.microsoft.com/office/powerpoint/2010/main" val="1823586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Survey – Slide 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485458"/>
              </p:ext>
            </p:extLst>
          </p:nvPr>
        </p:nvGraphicFramePr>
        <p:xfrm>
          <a:off x="457200" y="1600200"/>
          <a:ext cx="8229600" cy="41148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t>No Visual Cues</a:t>
                      </a:r>
                      <a:endParaRPr lang="en-US" sz="2400" dirty="0"/>
                    </a:p>
                  </a:txBody>
                  <a:tcPr/>
                </a:tc>
                <a:tc>
                  <a:txBody>
                    <a:bodyPr/>
                    <a:lstStyle/>
                    <a:p>
                      <a:r>
                        <a:rPr lang="en-US" sz="2400" dirty="0" smtClean="0"/>
                        <a:t>Visual Cues</a:t>
                      </a:r>
                      <a:endParaRPr lang="en-US" sz="2400" dirty="0"/>
                    </a:p>
                  </a:txBody>
                  <a:tcPr/>
                </a:tc>
              </a:tr>
              <a:tr h="370840">
                <a:tc>
                  <a:txBody>
                    <a:bodyPr/>
                    <a:lstStyle/>
                    <a:p>
                      <a:pPr marL="0" indent="0">
                        <a:buNone/>
                      </a:pPr>
                      <a:r>
                        <a:rPr lang="en-US" b="1" dirty="0" smtClean="0"/>
                        <a:t>1. How would you</a:t>
                      </a:r>
                      <a:r>
                        <a:rPr lang="en-US" b="1" baseline="0" dirty="0" smtClean="0"/>
                        <a:t> rate your current pain intensity on the  0 to 10 scale?</a:t>
                      </a:r>
                    </a:p>
                    <a:p>
                      <a:pPr marL="0" indent="0">
                        <a:buNone/>
                      </a:pPr>
                      <a:r>
                        <a:rPr lang="en-US" b="1" baseline="0" dirty="0" smtClean="0"/>
                        <a:t> 0    1    2    3    4    5    6    7    8    9    10</a:t>
                      </a:r>
                    </a:p>
                    <a:p>
                      <a:pPr marL="0" indent="0">
                        <a:buNone/>
                      </a:pPr>
                      <a:endParaRPr lang="en-US" b="1" baseline="0" dirty="0" smtClean="0"/>
                    </a:p>
                    <a:p>
                      <a:pPr marL="0" indent="0">
                        <a:buNone/>
                      </a:pPr>
                      <a:r>
                        <a:rPr lang="en-US" b="1" dirty="0" smtClean="0"/>
                        <a:t>2.</a:t>
                      </a:r>
                      <a:r>
                        <a:rPr lang="en-US" b="1" baseline="0" dirty="0" smtClean="0"/>
                        <a:t>  </a:t>
                      </a:r>
                      <a:r>
                        <a:rPr lang="en-US" b="1" dirty="0" smtClean="0"/>
                        <a:t>How would you</a:t>
                      </a:r>
                      <a:r>
                        <a:rPr lang="en-US" b="1" baseline="0" dirty="0" smtClean="0"/>
                        <a:t> rate your average pain intensity on the  0 to 10 scale?</a:t>
                      </a:r>
                    </a:p>
                    <a:p>
                      <a:pPr marL="0" indent="0">
                        <a:buNone/>
                      </a:pPr>
                      <a:r>
                        <a:rPr lang="en-US" b="1" baseline="0" dirty="0" smtClean="0"/>
                        <a:t> 0    1    2    3    4    5    6    7    8    9    10</a:t>
                      </a:r>
                    </a:p>
                    <a:p>
                      <a:pPr marL="0" indent="0">
                        <a:buNone/>
                      </a:pPr>
                      <a:endParaRPr lang="en-US" dirty="0"/>
                    </a:p>
                  </a:txBody>
                  <a:tcPr/>
                </a:tc>
                <a:tc>
                  <a:txBody>
                    <a:bodyPr/>
                    <a:lstStyle/>
                    <a:p>
                      <a:pPr marL="0" indent="0">
                        <a:buNone/>
                      </a:pPr>
                      <a:r>
                        <a:rPr lang="en-US" b="1" dirty="0" smtClean="0"/>
                        <a:t>1. How would you</a:t>
                      </a:r>
                      <a:r>
                        <a:rPr lang="en-US" b="1" baseline="0" dirty="0" smtClean="0"/>
                        <a:t> rate your </a:t>
                      </a:r>
                      <a:r>
                        <a:rPr lang="en-US" b="1" u="sng" baseline="0" dirty="0" smtClean="0"/>
                        <a:t>current</a:t>
                      </a:r>
                      <a:r>
                        <a:rPr lang="en-US" b="1" baseline="0" dirty="0" smtClean="0"/>
                        <a:t> pain intensity on the  0 to 10 scale?</a:t>
                      </a:r>
                    </a:p>
                    <a:p>
                      <a:pPr marL="0" indent="0">
                        <a:buNone/>
                      </a:pPr>
                      <a:r>
                        <a:rPr lang="en-US" baseline="0" dirty="0" smtClean="0"/>
                        <a:t> </a:t>
                      </a:r>
                    </a:p>
                    <a:p>
                      <a:pPr marL="0" indent="0">
                        <a:buNone/>
                      </a:pPr>
                      <a:r>
                        <a:rPr lang="en-US" baseline="0" dirty="0" smtClean="0"/>
                        <a:t>0    1    2    3    4    5    6    7    8    9    10</a:t>
                      </a:r>
                    </a:p>
                    <a:p>
                      <a:pPr marL="0" indent="0">
                        <a:buNone/>
                      </a:pPr>
                      <a:endParaRPr lang="en-US" baseline="0" dirty="0" smtClean="0"/>
                    </a:p>
                    <a:p>
                      <a:pPr marL="0" indent="0">
                        <a:buNone/>
                      </a:pPr>
                      <a:r>
                        <a:rPr lang="en-US" b="1" dirty="0" smtClean="0"/>
                        <a:t>2.</a:t>
                      </a:r>
                      <a:r>
                        <a:rPr lang="en-US" b="1" baseline="0" dirty="0" smtClean="0"/>
                        <a:t>  </a:t>
                      </a:r>
                      <a:r>
                        <a:rPr lang="en-US" b="1" dirty="0" smtClean="0"/>
                        <a:t>How would you</a:t>
                      </a:r>
                      <a:r>
                        <a:rPr lang="en-US" b="1" baseline="0" dirty="0" smtClean="0"/>
                        <a:t> rate your </a:t>
                      </a:r>
                      <a:r>
                        <a:rPr lang="en-US" b="1" u="sng" baseline="0" dirty="0" smtClean="0"/>
                        <a:t>average</a:t>
                      </a:r>
                      <a:r>
                        <a:rPr lang="en-US" b="1" baseline="0" dirty="0" smtClean="0"/>
                        <a:t> pain intensity on the  0 to 10 scale?</a:t>
                      </a:r>
                    </a:p>
                    <a:p>
                      <a:pPr marL="0" indent="0">
                        <a:buNone/>
                      </a:pPr>
                      <a:endParaRPr lang="en-US" baseline="0" dirty="0" smtClean="0"/>
                    </a:p>
                    <a:p>
                      <a:pPr marL="0" indent="0">
                        <a:buNone/>
                      </a:pPr>
                      <a:r>
                        <a:rPr lang="en-US" baseline="0" dirty="0" smtClean="0"/>
                        <a:t> 0    1    2    3    4    5    6    7    8    9    10</a:t>
                      </a:r>
                    </a:p>
                    <a:p>
                      <a:endParaRPr lang="en-US" dirty="0"/>
                    </a:p>
                  </a:txBody>
                  <a:tcPr/>
                </a:tc>
              </a:tr>
            </a:tbl>
          </a:graphicData>
        </a:graphic>
      </p:graphicFrame>
    </p:spTree>
    <p:extLst>
      <p:ext uri="{BB962C8B-B14F-4D97-AF65-F5344CB8AC3E}">
        <p14:creationId xmlns:p14="http://schemas.microsoft.com/office/powerpoint/2010/main" val="481498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Testing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293604"/>
              </p:ext>
            </p:extLst>
          </p:nvPr>
        </p:nvGraphicFramePr>
        <p:xfrm>
          <a:off x="457200" y="1600200"/>
          <a:ext cx="8534400" cy="5151120"/>
        </p:xfrm>
        <a:graphic>
          <a:graphicData uri="http://schemas.openxmlformats.org/drawingml/2006/table">
            <a:tbl>
              <a:tblPr firstRow="1" bandRow="1">
                <a:tableStyleId>{5C22544A-7EE6-4342-B048-85BDC9FD1C3A}</a:tableStyleId>
              </a:tblPr>
              <a:tblGrid>
                <a:gridCol w="1975556"/>
                <a:gridCol w="2748844"/>
                <a:gridCol w="3810000"/>
              </a:tblGrid>
              <a:tr h="718264">
                <a:tc>
                  <a:txBody>
                    <a:bodyPr/>
                    <a:lstStyle/>
                    <a:p>
                      <a:endParaRPr lang="en-US" dirty="0"/>
                    </a:p>
                  </a:txBody>
                  <a:tcPr/>
                </a:tc>
                <a:tc>
                  <a:txBody>
                    <a:bodyPr/>
                    <a:lstStyle/>
                    <a:p>
                      <a:r>
                        <a:rPr lang="en-US" sz="2400" dirty="0" smtClean="0"/>
                        <a:t>Cognitive Stage</a:t>
                      </a:r>
                      <a:endParaRPr lang="en-US" sz="2400" dirty="0"/>
                    </a:p>
                  </a:txBody>
                  <a:tcPr/>
                </a:tc>
                <a:tc>
                  <a:txBody>
                    <a:bodyPr/>
                    <a:lstStyle/>
                    <a:p>
                      <a:r>
                        <a:rPr lang="en-US" sz="2400" dirty="0" smtClean="0"/>
                        <a:t>Response Errors</a:t>
                      </a:r>
                      <a:r>
                        <a:rPr lang="en-US" sz="2400" baseline="0" dirty="0" smtClean="0"/>
                        <a:t> or Question Problems</a:t>
                      </a:r>
                      <a:endParaRPr lang="en-US" sz="2400" dirty="0"/>
                    </a:p>
                  </a:txBody>
                  <a:tcPr/>
                </a:tc>
              </a:tr>
              <a:tr h="1143902">
                <a:tc>
                  <a:txBody>
                    <a:bodyPr/>
                    <a:lstStyle/>
                    <a:p>
                      <a:r>
                        <a:rPr lang="en-US" sz="1800" b="1" dirty="0" smtClean="0"/>
                        <a:t>Comprehension</a:t>
                      </a:r>
                      <a:endParaRPr lang="en-US" sz="1800" b="1" dirty="0"/>
                    </a:p>
                  </a:txBody>
                  <a:tcPr/>
                </a:tc>
                <a:tc>
                  <a:txBody>
                    <a:bodyPr/>
                    <a:lstStyle/>
                    <a:p>
                      <a:r>
                        <a:rPr lang="en-US" sz="2000" dirty="0" smtClean="0"/>
                        <a:t>Respondent interprets the question</a:t>
                      </a:r>
                      <a:endParaRPr lang="en-US" sz="2000" dirty="0"/>
                    </a:p>
                  </a:txBody>
                  <a:tcPr/>
                </a:tc>
                <a:tc>
                  <a:txBody>
                    <a:bodyPr/>
                    <a:lstStyle/>
                    <a:p>
                      <a:r>
                        <a:rPr lang="en-US" sz="2000" dirty="0" smtClean="0"/>
                        <a:t>- Unknown terms </a:t>
                      </a:r>
                    </a:p>
                    <a:p>
                      <a:r>
                        <a:rPr lang="en-US" sz="2000" dirty="0" smtClean="0"/>
                        <a:t>- Confusing</a:t>
                      </a:r>
                      <a:r>
                        <a:rPr lang="en-US" sz="2000" baseline="0" dirty="0" smtClean="0"/>
                        <a:t> concepts </a:t>
                      </a:r>
                    </a:p>
                    <a:p>
                      <a:r>
                        <a:rPr lang="en-US" sz="2000" baseline="0" dirty="0" smtClean="0"/>
                        <a:t>- Overly complex question wording</a:t>
                      </a:r>
                      <a:endParaRPr lang="en-US" sz="2000" dirty="0"/>
                    </a:p>
                  </a:txBody>
                  <a:tcPr/>
                </a:tc>
              </a:tr>
              <a:tr h="877878">
                <a:tc>
                  <a:txBody>
                    <a:bodyPr/>
                    <a:lstStyle/>
                    <a:p>
                      <a:r>
                        <a:rPr lang="en-US" sz="2000" b="1" dirty="0" smtClean="0"/>
                        <a:t>Retrieval</a:t>
                      </a:r>
                      <a:endParaRPr lang="en-US" sz="2000" b="1" dirty="0"/>
                    </a:p>
                  </a:txBody>
                  <a:tcPr/>
                </a:tc>
                <a:tc>
                  <a:txBody>
                    <a:bodyPr/>
                    <a:lstStyle/>
                    <a:p>
                      <a:r>
                        <a:rPr lang="en-US" sz="2000" dirty="0" smtClean="0"/>
                        <a:t>Respondent searches</a:t>
                      </a:r>
                      <a:r>
                        <a:rPr lang="en-US" sz="2000" baseline="0" dirty="0" smtClean="0"/>
                        <a:t>  memory for information</a:t>
                      </a:r>
                      <a:endParaRPr lang="en-US" sz="2000" dirty="0"/>
                    </a:p>
                  </a:txBody>
                  <a:tcPr/>
                </a:tc>
                <a:tc>
                  <a:txBody>
                    <a:bodyPr/>
                    <a:lstStyle/>
                    <a:p>
                      <a:r>
                        <a:rPr lang="en-US" sz="2000" dirty="0" smtClean="0"/>
                        <a:t>- Recall difficulty</a:t>
                      </a:r>
                      <a:endParaRPr lang="en-US" sz="2000" dirty="0"/>
                    </a:p>
                  </a:txBody>
                  <a:tcPr/>
                </a:tc>
              </a:tr>
              <a:tr h="877878">
                <a:tc>
                  <a:txBody>
                    <a:bodyPr/>
                    <a:lstStyle/>
                    <a:p>
                      <a:r>
                        <a:rPr lang="en-US" sz="2000" b="1" dirty="0" smtClean="0"/>
                        <a:t>Judgment</a:t>
                      </a:r>
                      <a:endParaRPr lang="en-US" sz="2000" b="1" dirty="0"/>
                    </a:p>
                  </a:txBody>
                  <a:tcPr/>
                </a:tc>
                <a:tc>
                  <a:txBody>
                    <a:bodyPr/>
                    <a:lstStyle/>
                    <a:p>
                      <a:r>
                        <a:rPr lang="en-US" sz="2000" dirty="0" smtClean="0"/>
                        <a:t>Respondent evaluates and/or estimates response</a:t>
                      </a:r>
                      <a:endParaRPr lang="en-US" sz="2000" dirty="0"/>
                    </a:p>
                  </a:txBody>
                  <a:tcPr/>
                </a:tc>
                <a:tc>
                  <a:txBody>
                    <a:bodyPr/>
                    <a:lstStyle/>
                    <a:p>
                      <a:r>
                        <a:rPr lang="en-US" sz="2000" dirty="0" smtClean="0"/>
                        <a:t>- Biased or sensitive</a:t>
                      </a:r>
                    </a:p>
                    <a:p>
                      <a:r>
                        <a:rPr lang="en-US" sz="2000" dirty="0" smtClean="0"/>
                        <a:t>- Estimation</a:t>
                      </a:r>
                      <a:r>
                        <a:rPr lang="en-US" sz="2000" baseline="0" dirty="0" smtClean="0"/>
                        <a:t> difficulty</a:t>
                      </a:r>
                      <a:endParaRPr lang="en-US" sz="2000" dirty="0"/>
                    </a:p>
                  </a:txBody>
                  <a:tcPr/>
                </a:tc>
              </a:tr>
              <a:tr h="877878">
                <a:tc>
                  <a:txBody>
                    <a:bodyPr/>
                    <a:lstStyle/>
                    <a:p>
                      <a:r>
                        <a:rPr lang="en-US" sz="2000" b="1" dirty="0" smtClean="0"/>
                        <a:t>Response</a:t>
                      </a:r>
                      <a:endParaRPr lang="en-US" sz="2000" b="1" dirty="0"/>
                    </a:p>
                  </a:txBody>
                  <a:tcPr/>
                </a:tc>
                <a:tc>
                  <a:txBody>
                    <a:bodyPr/>
                    <a:lstStyle/>
                    <a:p>
                      <a:r>
                        <a:rPr lang="en-US" sz="2000" dirty="0" smtClean="0"/>
                        <a:t>Respondent provides</a:t>
                      </a:r>
                      <a:r>
                        <a:rPr lang="en-US" sz="2000" baseline="0" dirty="0" smtClean="0"/>
                        <a:t> information in format requested</a:t>
                      </a:r>
                      <a:endParaRPr lang="en-US" sz="2000" dirty="0"/>
                    </a:p>
                  </a:txBody>
                  <a:tcPr/>
                </a:tc>
                <a:tc>
                  <a:txBody>
                    <a:bodyPr/>
                    <a:lstStyle/>
                    <a:p>
                      <a:r>
                        <a:rPr lang="en-US" sz="2000" dirty="0" smtClean="0"/>
                        <a:t>- Incomplete response options</a:t>
                      </a:r>
                      <a:endParaRPr lang="en-US" sz="2000" dirty="0"/>
                    </a:p>
                  </a:txBody>
                  <a:tcPr/>
                </a:tc>
              </a:tr>
            </a:tbl>
          </a:graphicData>
        </a:graphic>
      </p:graphicFrame>
    </p:spTree>
    <p:extLst>
      <p:ext uri="{BB962C8B-B14F-4D97-AF65-F5344CB8AC3E}">
        <p14:creationId xmlns:p14="http://schemas.microsoft.com/office/powerpoint/2010/main" val="170476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Purposes for Customer Satisfaction Surveys</a:t>
            </a:r>
            <a:endParaRPr lang="en-US" dirty="0"/>
          </a:p>
        </p:txBody>
      </p:sp>
      <p:sp>
        <p:nvSpPr>
          <p:cNvPr id="3" name="Content Placeholder 2"/>
          <p:cNvSpPr>
            <a:spLocks noGrp="1"/>
          </p:cNvSpPr>
          <p:nvPr>
            <p:ph idx="1"/>
          </p:nvPr>
        </p:nvSpPr>
        <p:spPr/>
        <p:txBody>
          <a:bodyPr/>
          <a:lstStyle/>
          <a:p>
            <a:r>
              <a:rPr lang="en-US" sz="2800" dirty="0" smtClean="0"/>
              <a:t>Assure that clients receive </a:t>
            </a:r>
            <a:r>
              <a:rPr lang="en-US" sz="2800" dirty="0"/>
              <a:t>q</a:t>
            </a:r>
            <a:r>
              <a:rPr lang="en-US" sz="2800" dirty="0" smtClean="0"/>
              <a:t>uality services and they are delivered with dignity and respect</a:t>
            </a:r>
          </a:p>
          <a:p>
            <a:r>
              <a:rPr lang="en-US" sz="2800" dirty="0" smtClean="0"/>
              <a:t>Continuous Quality Improvement</a:t>
            </a:r>
          </a:p>
          <a:p>
            <a:r>
              <a:rPr lang="en-US" sz="2800" dirty="0" smtClean="0"/>
              <a:t>To determine from clients if we are helping them to reach their goals of independence and employment</a:t>
            </a:r>
          </a:p>
          <a:p>
            <a:r>
              <a:rPr lang="en-US" sz="2800" dirty="0"/>
              <a:t>Sec.  361.82  Evaluation </a:t>
            </a:r>
            <a:r>
              <a:rPr lang="en-US" sz="2800" dirty="0" smtClean="0"/>
              <a:t>standards from RSA</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1007486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Testing  - Cont.</a:t>
            </a:r>
            <a:endParaRPr lang="en-US" dirty="0"/>
          </a:p>
        </p:txBody>
      </p:sp>
      <p:sp>
        <p:nvSpPr>
          <p:cNvPr id="3" name="Content Placeholder 2"/>
          <p:cNvSpPr>
            <a:spLocks noGrp="1"/>
          </p:cNvSpPr>
          <p:nvPr>
            <p:ph idx="1"/>
          </p:nvPr>
        </p:nvSpPr>
        <p:spPr/>
        <p:txBody>
          <a:bodyPr/>
          <a:lstStyle/>
          <a:p>
            <a:r>
              <a:rPr lang="en-US" sz="2600" dirty="0" smtClean="0"/>
              <a:t>Talk-aloud example</a:t>
            </a:r>
          </a:p>
          <a:p>
            <a:pPr marL="457200" lvl="1" indent="0">
              <a:buNone/>
            </a:pPr>
            <a:endParaRPr lang="en-US" sz="2600" dirty="0" smtClean="0"/>
          </a:p>
          <a:p>
            <a:pPr marL="457200" lvl="1" indent="0">
              <a:buNone/>
            </a:pPr>
            <a:r>
              <a:rPr lang="en-US" sz="2600" dirty="0" smtClean="0"/>
              <a:t>During the past 30 days, how many days did you </a:t>
            </a:r>
            <a:r>
              <a:rPr lang="en-US" sz="2600" u="sng" dirty="0" smtClean="0"/>
              <a:t>guard</a:t>
            </a:r>
            <a:r>
              <a:rPr lang="en-US" sz="2600" dirty="0" smtClean="0"/>
              <a:t> against pain, such as trying not to move a body part or limping? Circle your answer.</a:t>
            </a:r>
          </a:p>
          <a:p>
            <a:pPr marL="457200" lvl="1" indent="0">
              <a:buNone/>
            </a:pPr>
            <a:endParaRPr lang="en-US" sz="2600" dirty="0" smtClean="0"/>
          </a:p>
          <a:p>
            <a:pPr marL="457200" lvl="1" indent="0">
              <a:buNone/>
            </a:pPr>
            <a:r>
              <a:rPr lang="en-US" sz="2600" dirty="0" smtClean="0"/>
              <a:t>0  2  4  6  8  10  12  14  16  18  20  22  24  26  28  30</a:t>
            </a:r>
          </a:p>
          <a:p>
            <a:pPr lvl="1" indent="0">
              <a:buNone/>
            </a:pPr>
            <a:r>
              <a:rPr lang="en-US" sz="2600" dirty="0">
                <a:hlinkClick r:id="rId3"/>
              </a:rPr>
              <a:t>http://www.unescap.org/stat/disability/pre-pilot-training/background-note-on-cognitive-testing.pdf</a:t>
            </a:r>
            <a:endParaRPr lang="en-US" sz="2600" dirty="0"/>
          </a:p>
          <a:p>
            <a:pPr marL="457200" lvl="1" indent="0">
              <a:buNone/>
            </a:pPr>
            <a:endParaRPr lang="en-US" dirty="0" smtClean="0"/>
          </a:p>
        </p:txBody>
      </p:sp>
    </p:spTree>
    <p:extLst>
      <p:ext uri="{BB962C8B-B14F-4D97-AF65-F5344CB8AC3E}">
        <p14:creationId xmlns:p14="http://schemas.microsoft.com/office/powerpoint/2010/main" val="1570497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Testing</a:t>
            </a:r>
            <a:endParaRPr lang="en-US" dirty="0"/>
          </a:p>
        </p:txBody>
      </p:sp>
      <p:sp>
        <p:nvSpPr>
          <p:cNvPr id="3" name="Content Placeholder 2"/>
          <p:cNvSpPr>
            <a:spLocks noGrp="1"/>
          </p:cNvSpPr>
          <p:nvPr>
            <p:ph idx="1"/>
          </p:nvPr>
        </p:nvSpPr>
        <p:spPr/>
        <p:txBody>
          <a:bodyPr>
            <a:normAutofit/>
          </a:bodyPr>
          <a:lstStyle/>
          <a:p>
            <a:r>
              <a:rPr lang="en-US" sz="2800" dirty="0" smtClean="0"/>
              <a:t>Determine how long it takes for respondents to complete the survey</a:t>
            </a:r>
          </a:p>
          <a:p>
            <a:r>
              <a:rPr lang="en-US" sz="2800" dirty="0" smtClean="0"/>
              <a:t>Non-response items</a:t>
            </a:r>
          </a:p>
          <a:p>
            <a:r>
              <a:rPr lang="en-US" sz="2800" dirty="0" smtClean="0"/>
              <a:t>Too many write-in or other categories</a:t>
            </a:r>
          </a:p>
          <a:p>
            <a:endParaRPr lang="en-US" sz="2800" dirty="0"/>
          </a:p>
          <a:p>
            <a:r>
              <a:rPr lang="en-US" sz="2800" dirty="0" smtClean="0"/>
              <a:t>Beyond the scope of this discussion</a:t>
            </a:r>
          </a:p>
          <a:p>
            <a:pPr lvl="1"/>
            <a:r>
              <a:rPr lang="en-US" sz="2800" dirty="0" smtClean="0"/>
              <a:t>Test-retest reliability</a:t>
            </a:r>
          </a:p>
          <a:p>
            <a:pPr lvl="1"/>
            <a:r>
              <a:rPr lang="en-US" sz="2800" dirty="0" smtClean="0"/>
              <a:t>Internal consistency</a:t>
            </a:r>
            <a:endParaRPr lang="en-US" sz="2800" dirty="0"/>
          </a:p>
        </p:txBody>
      </p:sp>
    </p:spTree>
    <p:extLst>
      <p:ext uri="{BB962C8B-B14F-4D97-AF65-F5344CB8AC3E}">
        <p14:creationId xmlns:p14="http://schemas.microsoft.com/office/powerpoint/2010/main" val="3955347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Carrying Out the Main Survey</a:t>
            </a:r>
            <a:endParaRPr lang="en-US" dirty="0"/>
          </a:p>
        </p:txBody>
      </p:sp>
      <p:sp>
        <p:nvSpPr>
          <p:cNvPr id="3" name="Content Placeholder 2"/>
          <p:cNvSpPr>
            <a:spLocks noGrp="1"/>
          </p:cNvSpPr>
          <p:nvPr>
            <p:ph idx="1"/>
          </p:nvPr>
        </p:nvSpPr>
        <p:spPr/>
        <p:txBody>
          <a:bodyPr/>
          <a:lstStyle/>
          <a:p>
            <a:pPr>
              <a:buClr>
                <a:srgbClr val="D69E12"/>
              </a:buClr>
              <a:buFont typeface="Wingdings" pitchFamily="2" charset="2"/>
              <a:buChar char="§"/>
            </a:pPr>
            <a:r>
              <a:rPr lang="en-US" sz="3200" dirty="0" smtClean="0"/>
              <a:t> </a:t>
            </a:r>
            <a:r>
              <a:rPr lang="en-US" sz="2800" dirty="0" smtClean="0"/>
              <a:t>Ensure you have an up-to-date list of</a:t>
            </a:r>
          </a:p>
          <a:p>
            <a:pPr marL="0" indent="0">
              <a:buClr>
                <a:srgbClr val="D69E12"/>
              </a:buClr>
              <a:buNone/>
            </a:pPr>
            <a:r>
              <a:rPr lang="en-US" sz="2800" dirty="0"/>
              <a:t> </a:t>
            </a:r>
            <a:r>
              <a:rPr lang="en-US" sz="2800" dirty="0" smtClean="0"/>
              <a:t>  postal addresses or emails</a:t>
            </a:r>
          </a:p>
          <a:p>
            <a:pPr>
              <a:buClr>
                <a:srgbClr val="D69E12"/>
              </a:buClr>
              <a:buFont typeface="Wingdings" pitchFamily="2" charset="2"/>
              <a:buChar char="§"/>
            </a:pPr>
            <a:r>
              <a:rPr lang="en-US" sz="2800" dirty="0" smtClean="0"/>
              <a:t> Decide who is going to carry out what part </a:t>
            </a:r>
          </a:p>
          <a:p>
            <a:pPr marL="0" indent="0">
              <a:buClr>
                <a:srgbClr val="D69E12"/>
              </a:buClr>
              <a:buNone/>
            </a:pPr>
            <a:r>
              <a:rPr lang="en-US" sz="2800" dirty="0"/>
              <a:t> </a:t>
            </a:r>
            <a:r>
              <a:rPr lang="en-US" sz="2800" dirty="0" smtClean="0"/>
              <a:t>  the work</a:t>
            </a:r>
          </a:p>
          <a:p>
            <a:pPr>
              <a:buClr>
                <a:srgbClr val="D69E12"/>
              </a:buClr>
              <a:buFont typeface="Wingdings" pitchFamily="2" charset="2"/>
              <a:buChar char="§"/>
            </a:pPr>
            <a:r>
              <a:rPr lang="en-US" sz="2800" dirty="0"/>
              <a:t> </a:t>
            </a:r>
            <a:r>
              <a:rPr lang="en-US" sz="2800" dirty="0" smtClean="0"/>
              <a:t>Set a realistic time frames for distribution </a:t>
            </a:r>
          </a:p>
          <a:p>
            <a:pPr marL="0" indent="0">
              <a:buClr>
                <a:srgbClr val="D69E12"/>
              </a:buClr>
              <a:buNone/>
            </a:pPr>
            <a:r>
              <a:rPr lang="en-US" sz="2800" dirty="0" smtClean="0"/>
              <a:t>   and analysis</a:t>
            </a:r>
          </a:p>
          <a:p>
            <a:pPr>
              <a:buClr>
                <a:srgbClr val="D69E12"/>
              </a:buClr>
              <a:buFont typeface="Wingdings" pitchFamily="2" charset="2"/>
              <a:buChar char="§"/>
            </a:pPr>
            <a:r>
              <a:rPr lang="en-US" sz="2800" dirty="0"/>
              <a:t> </a:t>
            </a:r>
            <a:r>
              <a:rPr lang="en-US" sz="2800" dirty="0" smtClean="0"/>
              <a:t>Find a safe place to securely store </a:t>
            </a:r>
          </a:p>
          <a:p>
            <a:pPr marL="0" indent="0">
              <a:buClr>
                <a:srgbClr val="D69E12"/>
              </a:buClr>
              <a:buNone/>
            </a:pPr>
            <a:r>
              <a:rPr lang="en-US" sz="2800" dirty="0"/>
              <a:t>  </a:t>
            </a:r>
            <a:r>
              <a:rPr lang="en-US" sz="2800" dirty="0" smtClean="0"/>
              <a:t> completed surveys</a:t>
            </a:r>
          </a:p>
          <a:p>
            <a:pPr marL="0" indent="0">
              <a:buClr>
                <a:srgbClr val="D69E12"/>
              </a:buClr>
              <a:buNone/>
            </a:pPr>
            <a:endParaRPr lang="en-US" sz="3200" dirty="0"/>
          </a:p>
          <a:p>
            <a:pPr marL="0" indent="0">
              <a:buClr>
                <a:srgbClr val="D69E12"/>
              </a:buClr>
              <a:buNone/>
            </a:pPr>
            <a:endParaRPr lang="en-US" sz="3200" dirty="0" smtClean="0"/>
          </a:p>
          <a:p>
            <a:pPr marL="0" indent="0">
              <a:buClr>
                <a:srgbClr val="D69E12"/>
              </a:buClr>
              <a:buNone/>
            </a:pPr>
            <a:endParaRPr lang="en-US" sz="3200" dirty="0"/>
          </a:p>
          <a:p>
            <a:pPr marL="0" indent="0">
              <a:buClr>
                <a:srgbClr val="D69E12"/>
              </a:buClr>
              <a:buNone/>
            </a:pPr>
            <a:endParaRPr lang="en-US" sz="3200" dirty="0"/>
          </a:p>
        </p:txBody>
      </p:sp>
    </p:spTree>
    <p:extLst>
      <p:ext uri="{BB962C8B-B14F-4D97-AF65-F5344CB8AC3E}">
        <p14:creationId xmlns:p14="http://schemas.microsoft.com/office/powerpoint/2010/main" val="558346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Survey</a:t>
            </a:r>
            <a:endParaRPr lang="en-US" dirty="0"/>
          </a:p>
        </p:txBody>
      </p:sp>
      <p:sp>
        <p:nvSpPr>
          <p:cNvPr id="3" name="Content Placeholder 2"/>
          <p:cNvSpPr>
            <a:spLocks noGrp="1"/>
          </p:cNvSpPr>
          <p:nvPr>
            <p:ph idx="1"/>
          </p:nvPr>
        </p:nvSpPr>
        <p:spPr/>
        <p:txBody>
          <a:bodyPr>
            <a:normAutofit/>
          </a:bodyPr>
          <a:lstStyle/>
          <a:p>
            <a:pPr lvl="0">
              <a:buClr>
                <a:srgbClr val="E2C454"/>
              </a:buClr>
              <a:buFont typeface="Wingdings" pitchFamily="2" charset="2"/>
              <a:buChar char="§"/>
            </a:pPr>
            <a:r>
              <a:rPr lang="en-US" sz="2800" dirty="0">
                <a:solidFill>
                  <a:srgbClr val="292934"/>
                </a:solidFill>
              </a:rPr>
              <a:t>Organize the data in a way that will be clear</a:t>
            </a:r>
          </a:p>
          <a:p>
            <a:pPr marL="0" lvl="0" indent="0">
              <a:buClr>
                <a:srgbClr val="E2C454"/>
              </a:buClr>
              <a:buNone/>
            </a:pPr>
            <a:r>
              <a:rPr lang="en-US" sz="2800" dirty="0">
                <a:solidFill>
                  <a:srgbClr val="292934"/>
                </a:solidFill>
              </a:rPr>
              <a:t>  (often Excel is used to do this)</a:t>
            </a:r>
          </a:p>
          <a:p>
            <a:pPr marL="0" lvl="0" indent="0">
              <a:buClr>
                <a:srgbClr val="E2C454"/>
              </a:buClr>
              <a:buNone/>
            </a:pPr>
            <a:r>
              <a:rPr lang="en-US" sz="2800" dirty="0">
                <a:solidFill>
                  <a:srgbClr val="292934"/>
                </a:solidFill>
              </a:rPr>
              <a:t>  </a:t>
            </a:r>
          </a:p>
          <a:p>
            <a:pPr lvl="0">
              <a:buClr>
                <a:srgbClr val="E2C454"/>
              </a:buClr>
              <a:buFont typeface="Wingdings" pitchFamily="2" charset="2"/>
              <a:buChar char="§"/>
            </a:pPr>
            <a:r>
              <a:rPr lang="en-US" sz="2800" dirty="0" smtClean="0">
                <a:solidFill>
                  <a:srgbClr val="292934"/>
                </a:solidFill>
              </a:rPr>
              <a:t>Look at </a:t>
            </a:r>
            <a:r>
              <a:rPr lang="en-US" sz="2800" dirty="0">
                <a:solidFill>
                  <a:srgbClr val="292934"/>
                </a:solidFill>
              </a:rPr>
              <a:t>descriptive information: </a:t>
            </a:r>
            <a:r>
              <a:rPr lang="en-US" sz="2800" dirty="0" smtClean="0">
                <a:solidFill>
                  <a:srgbClr val="292934"/>
                </a:solidFill>
              </a:rPr>
              <a:t>numbers, %</a:t>
            </a:r>
            <a:endParaRPr lang="en-US" sz="2800" dirty="0">
              <a:solidFill>
                <a:srgbClr val="292934"/>
              </a:solidFill>
            </a:endParaRPr>
          </a:p>
          <a:p>
            <a:pPr marL="0" lvl="0" indent="0">
              <a:buClr>
                <a:srgbClr val="E2C454"/>
              </a:buClr>
              <a:buNone/>
            </a:pPr>
            <a:r>
              <a:rPr lang="en-US" sz="2800" dirty="0">
                <a:solidFill>
                  <a:srgbClr val="292934"/>
                </a:solidFill>
              </a:rPr>
              <a:t>   averages, </a:t>
            </a:r>
            <a:r>
              <a:rPr lang="en-US" sz="2800" dirty="0" smtClean="0">
                <a:solidFill>
                  <a:srgbClr val="292934"/>
                </a:solidFill>
              </a:rPr>
              <a:t>medians, frequencies</a:t>
            </a:r>
            <a:r>
              <a:rPr lang="en-US" sz="2800" dirty="0">
                <a:solidFill>
                  <a:srgbClr val="292934"/>
                </a:solidFill>
              </a:rPr>
              <a:t>, bar charts &amp; </a:t>
            </a:r>
            <a:r>
              <a:rPr lang="en-US" sz="2800" dirty="0" smtClean="0">
                <a:solidFill>
                  <a:srgbClr val="292934"/>
                </a:solidFill>
              </a:rPr>
              <a:t> </a:t>
            </a:r>
          </a:p>
          <a:p>
            <a:pPr marL="0" lvl="0" indent="0">
              <a:buClr>
                <a:srgbClr val="E2C454"/>
              </a:buClr>
              <a:buNone/>
            </a:pPr>
            <a:r>
              <a:rPr lang="en-US" sz="2800" dirty="0">
                <a:solidFill>
                  <a:srgbClr val="292934"/>
                </a:solidFill>
              </a:rPr>
              <a:t> </a:t>
            </a:r>
            <a:r>
              <a:rPr lang="en-US" sz="2800" dirty="0" smtClean="0">
                <a:solidFill>
                  <a:srgbClr val="292934"/>
                </a:solidFill>
              </a:rPr>
              <a:t>  tables</a:t>
            </a:r>
            <a:endParaRPr lang="en-US" sz="2800" dirty="0">
              <a:solidFill>
                <a:srgbClr val="292934"/>
              </a:solidFill>
            </a:endParaRPr>
          </a:p>
          <a:p>
            <a:pPr marL="0" lvl="0" indent="0">
              <a:buClr>
                <a:srgbClr val="E2C454"/>
              </a:buClr>
              <a:buNone/>
            </a:pPr>
            <a:r>
              <a:rPr lang="en-US" sz="2800" dirty="0">
                <a:solidFill>
                  <a:srgbClr val="292934"/>
                </a:solidFill>
              </a:rPr>
              <a:t>     - gives you a “feel” for the data and helps</a:t>
            </a:r>
          </a:p>
          <a:p>
            <a:pPr marL="0" lvl="0" indent="0">
              <a:buClr>
                <a:srgbClr val="E2C454"/>
              </a:buClr>
              <a:buNone/>
            </a:pPr>
            <a:r>
              <a:rPr lang="en-US" sz="2800" dirty="0">
                <a:solidFill>
                  <a:srgbClr val="292934"/>
                </a:solidFill>
              </a:rPr>
              <a:t>       you to see your anomalies or outliers</a:t>
            </a:r>
          </a:p>
          <a:p>
            <a:pPr>
              <a:buClr>
                <a:srgbClr val="E2C454"/>
              </a:buClr>
              <a:buFont typeface="Wingdings" pitchFamily="2" charset="2"/>
              <a:buChar char="§"/>
            </a:pPr>
            <a:endParaRPr lang="en-US" sz="3200" dirty="0"/>
          </a:p>
        </p:txBody>
      </p:sp>
    </p:spTree>
    <p:extLst>
      <p:ext uri="{BB962C8B-B14F-4D97-AF65-F5344CB8AC3E}">
        <p14:creationId xmlns:p14="http://schemas.microsoft.com/office/powerpoint/2010/main" val="1668424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Survey - cont.</a:t>
            </a:r>
            <a:endParaRPr lang="en-US" dirty="0"/>
          </a:p>
        </p:txBody>
      </p:sp>
      <p:sp>
        <p:nvSpPr>
          <p:cNvPr id="3" name="Content Placeholder 2"/>
          <p:cNvSpPr>
            <a:spLocks noGrp="1"/>
          </p:cNvSpPr>
          <p:nvPr>
            <p:ph idx="1"/>
          </p:nvPr>
        </p:nvSpPr>
        <p:spPr/>
        <p:txBody>
          <a:bodyPr>
            <a:normAutofit/>
          </a:bodyPr>
          <a:lstStyle/>
          <a:p>
            <a:pPr>
              <a:buClr>
                <a:srgbClr val="E6D150"/>
              </a:buClr>
              <a:buFont typeface="Wingdings" pitchFamily="2" charset="2"/>
              <a:buChar char="§"/>
            </a:pPr>
            <a:r>
              <a:rPr lang="en-US" sz="2800" dirty="0" smtClean="0"/>
              <a:t>Look at Relationships </a:t>
            </a:r>
          </a:p>
          <a:p>
            <a:pPr marL="0" indent="0">
              <a:buClr>
                <a:srgbClr val="E6D150"/>
              </a:buClr>
              <a:buNone/>
            </a:pPr>
            <a:r>
              <a:rPr lang="en-US" sz="2800" dirty="0" smtClean="0"/>
              <a:t>	- Sort answers according to characteristics</a:t>
            </a:r>
          </a:p>
          <a:p>
            <a:pPr marL="0" indent="0">
              <a:buClr>
                <a:srgbClr val="E6D150"/>
              </a:buClr>
              <a:buNone/>
            </a:pPr>
            <a:r>
              <a:rPr lang="en-US" sz="2800" dirty="0"/>
              <a:t> </a:t>
            </a:r>
            <a:r>
              <a:rPr lang="en-US" sz="2800" dirty="0" smtClean="0"/>
              <a:t>           such as gender, race/ethnicity, income, </a:t>
            </a:r>
          </a:p>
          <a:p>
            <a:pPr marL="0" indent="0">
              <a:buClr>
                <a:srgbClr val="E6D150"/>
              </a:buClr>
              <a:buNone/>
            </a:pPr>
            <a:r>
              <a:rPr lang="en-US" sz="2800" dirty="0"/>
              <a:t> </a:t>
            </a:r>
            <a:r>
              <a:rPr lang="en-US" sz="2800" dirty="0" smtClean="0"/>
              <a:t>           age, years of education, ect. (cross tabs)</a:t>
            </a:r>
          </a:p>
          <a:p>
            <a:pPr marL="0" indent="0">
              <a:buClr>
                <a:srgbClr val="E6D150"/>
              </a:buClr>
              <a:buNone/>
            </a:pP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3657600"/>
            <a:ext cx="76200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6005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Survey - cont.</a:t>
            </a:r>
            <a:endParaRPr lang="en-US" dirty="0"/>
          </a:p>
        </p:txBody>
      </p:sp>
      <p:sp>
        <p:nvSpPr>
          <p:cNvPr id="3" name="Content Placeholder 2"/>
          <p:cNvSpPr>
            <a:spLocks noGrp="1"/>
          </p:cNvSpPr>
          <p:nvPr>
            <p:ph idx="1"/>
          </p:nvPr>
        </p:nvSpPr>
        <p:spPr/>
        <p:txBody>
          <a:bodyPr>
            <a:normAutofit/>
          </a:bodyPr>
          <a:lstStyle/>
          <a:p>
            <a:pPr>
              <a:buClr>
                <a:srgbClr val="DBD25B"/>
              </a:buClr>
              <a:buFont typeface="Wingdings" pitchFamily="2" charset="2"/>
              <a:buChar char="§"/>
            </a:pPr>
            <a:r>
              <a:rPr lang="en-US" sz="2800" dirty="0" smtClean="0"/>
              <a:t>Weigh, balance, judge and decide what is most important to bring out. </a:t>
            </a:r>
          </a:p>
          <a:p>
            <a:pPr>
              <a:buClr>
                <a:srgbClr val="DBD25B"/>
              </a:buClr>
              <a:buFont typeface="Wingdings" pitchFamily="2" charset="2"/>
              <a:buChar char="§"/>
            </a:pPr>
            <a:r>
              <a:rPr lang="en-US" sz="2800" dirty="0" smtClean="0"/>
              <a:t>An example: 30% of USOR clients disagreed with both of these statements. </a:t>
            </a:r>
          </a:p>
          <a:p>
            <a:pPr marL="0" indent="0">
              <a:buClr>
                <a:srgbClr val="DBD25B"/>
              </a:buClr>
              <a:buNone/>
            </a:pPr>
            <a:r>
              <a:rPr lang="en-US" sz="2800" dirty="0"/>
              <a:t> </a:t>
            </a:r>
            <a:r>
              <a:rPr lang="en-US" sz="2800" dirty="0" smtClean="0"/>
              <a:t> 1.“I got the help I needed to find work that fit my job goal.” </a:t>
            </a:r>
          </a:p>
          <a:p>
            <a:pPr marL="0" indent="0">
              <a:buClr>
                <a:srgbClr val="DBD25B"/>
              </a:buClr>
              <a:buNone/>
            </a:pPr>
            <a:r>
              <a:rPr lang="en-US" sz="2800" dirty="0"/>
              <a:t> </a:t>
            </a:r>
            <a:r>
              <a:rPr lang="en-US" sz="2800" dirty="0" smtClean="0"/>
              <a:t>  2.“My job choices are better now than when I started working with VR.”</a:t>
            </a:r>
          </a:p>
          <a:p>
            <a:pPr>
              <a:buClr>
                <a:srgbClr val="DBD25B"/>
              </a:buClr>
              <a:buFont typeface="Wingdings" pitchFamily="2" charset="2"/>
              <a:buChar char="§"/>
            </a:pPr>
            <a:r>
              <a:rPr lang="en-US" sz="2800" dirty="0" smtClean="0"/>
              <a:t>Which do you think is more important to act on and why?  </a:t>
            </a:r>
            <a:endParaRPr lang="en-US" sz="2800" dirty="0"/>
          </a:p>
        </p:txBody>
      </p:sp>
    </p:spTree>
    <p:extLst>
      <p:ext uri="{BB962C8B-B14F-4D97-AF65-F5344CB8AC3E}">
        <p14:creationId xmlns:p14="http://schemas.microsoft.com/office/powerpoint/2010/main" val="3144407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Survey Results</a:t>
            </a:r>
            <a:endParaRPr lang="en-US" dirty="0"/>
          </a:p>
        </p:txBody>
      </p:sp>
      <p:sp>
        <p:nvSpPr>
          <p:cNvPr id="3" name="Content Placeholder 2"/>
          <p:cNvSpPr>
            <a:spLocks noGrp="1"/>
          </p:cNvSpPr>
          <p:nvPr>
            <p:ph idx="1"/>
          </p:nvPr>
        </p:nvSpPr>
        <p:spPr/>
        <p:txBody>
          <a:bodyPr>
            <a:normAutofit fontScale="92500"/>
          </a:bodyPr>
          <a:lstStyle/>
          <a:p>
            <a:pPr>
              <a:buClr>
                <a:srgbClr val="DADA5C"/>
              </a:buClr>
              <a:buFont typeface="Wingdings" pitchFamily="2" charset="2"/>
              <a:buChar char="§"/>
            </a:pPr>
            <a:r>
              <a:rPr lang="en-US" sz="2800" dirty="0" smtClean="0"/>
              <a:t>What? (Evaluation) So What? (Analysis) Now What? (Utilization)- Plan, Do, Check, Act – Deming Cycle</a:t>
            </a:r>
          </a:p>
          <a:p>
            <a:pPr>
              <a:buClr>
                <a:srgbClr val="DADA5C"/>
              </a:buClr>
              <a:buFont typeface="Wingdings" pitchFamily="2" charset="2"/>
              <a:buChar char="§"/>
            </a:pPr>
            <a:r>
              <a:rPr lang="en-US" sz="2800" dirty="0" smtClean="0"/>
              <a:t>Ask early what is the intended use of these results? </a:t>
            </a:r>
          </a:p>
          <a:p>
            <a:pPr marL="0" indent="0">
              <a:buClr>
                <a:srgbClr val="DADA5C"/>
              </a:buClr>
              <a:buNone/>
            </a:pPr>
            <a:r>
              <a:rPr lang="en-US" sz="2800" dirty="0"/>
              <a:t> </a:t>
            </a:r>
            <a:r>
              <a:rPr lang="en-US" sz="2800" dirty="0" smtClean="0"/>
              <a:t>  - show quality, value, satisfaction, improvement</a:t>
            </a:r>
          </a:p>
          <a:p>
            <a:pPr marL="0" indent="0">
              <a:buClr>
                <a:srgbClr val="DADA5C"/>
              </a:buClr>
              <a:buNone/>
            </a:pPr>
            <a:r>
              <a:rPr lang="en-US" sz="2800" dirty="0"/>
              <a:t> </a:t>
            </a:r>
            <a:r>
              <a:rPr lang="en-US" sz="2800" dirty="0" smtClean="0"/>
              <a:t>  - Who is the intended audience? the public, </a:t>
            </a:r>
          </a:p>
          <a:p>
            <a:pPr marL="0" indent="0">
              <a:buClr>
                <a:srgbClr val="DADA5C"/>
              </a:buClr>
              <a:buNone/>
            </a:pPr>
            <a:r>
              <a:rPr lang="en-US" sz="2800" dirty="0"/>
              <a:t> </a:t>
            </a:r>
            <a:r>
              <a:rPr lang="en-US" sz="2800" dirty="0" smtClean="0"/>
              <a:t>    clients, RSA, employers, state and federal</a:t>
            </a:r>
          </a:p>
          <a:p>
            <a:pPr marL="0" indent="0">
              <a:buClr>
                <a:srgbClr val="DADA5C"/>
              </a:buClr>
              <a:buNone/>
            </a:pPr>
            <a:r>
              <a:rPr lang="en-US" sz="2800" dirty="0"/>
              <a:t> </a:t>
            </a:r>
            <a:r>
              <a:rPr lang="en-US" sz="2800" dirty="0" smtClean="0"/>
              <a:t>    legislators, ourselves  </a:t>
            </a:r>
          </a:p>
          <a:p>
            <a:pPr marL="0" indent="0">
              <a:buClr>
                <a:srgbClr val="DADA5C"/>
              </a:buClr>
              <a:buNone/>
            </a:pPr>
            <a:r>
              <a:rPr lang="en-US" sz="2800" dirty="0"/>
              <a:t> </a:t>
            </a:r>
            <a:r>
              <a:rPr lang="en-US" sz="2800" dirty="0" smtClean="0"/>
              <a:t>  - How will resources (time, staff, funding) be </a:t>
            </a:r>
          </a:p>
          <a:p>
            <a:pPr marL="0" indent="0">
              <a:buClr>
                <a:srgbClr val="DADA5C"/>
              </a:buClr>
              <a:buNone/>
            </a:pPr>
            <a:r>
              <a:rPr lang="en-US" sz="2800" dirty="0"/>
              <a:t> </a:t>
            </a:r>
            <a:r>
              <a:rPr lang="en-US" sz="2800" dirty="0" smtClean="0"/>
              <a:t>    reallocated strategically based on evidence?   </a:t>
            </a:r>
            <a:endParaRPr lang="en-US" sz="2800" dirty="0"/>
          </a:p>
        </p:txBody>
      </p:sp>
    </p:spTree>
    <p:extLst>
      <p:ext uri="{BB962C8B-B14F-4D97-AF65-F5344CB8AC3E}">
        <p14:creationId xmlns:p14="http://schemas.microsoft.com/office/powerpoint/2010/main" val="824187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Proven Methods to Increase Response Rates</a:t>
            </a:r>
            <a:endParaRPr lang="en-US" dirty="0"/>
          </a:p>
        </p:txBody>
      </p:sp>
      <p:sp>
        <p:nvSpPr>
          <p:cNvPr id="3" name="Content Placeholder 2"/>
          <p:cNvSpPr>
            <a:spLocks noGrp="1"/>
          </p:cNvSpPr>
          <p:nvPr>
            <p:ph idx="1"/>
          </p:nvPr>
        </p:nvSpPr>
        <p:spPr/>
        <p:txBody>
          <a:bodyPr/>
          <a:lstStyle/>
          <a:p>
            <a:pPr fontAlgn="base">
              <a:spcAft>
                <a:spcPct val="0"/>
              </a:spcAft>
              <a:buClr>
                <a:srgbClr val="CC9900"/>
              </a:buClr>
              <a:buSzPct val="70000"/>
              <a:buFont typeface="Wingdings" pitchFamily="2" charset="2"/>
              <a:buChar char="§"/>
            </a:pPr>
            <a:r>
              <a:rPr lang="en-US" sz="3200" kern="0" dirty="0" smtClean="0">
                <a:solidFill>
                  <a:srgbClr val="292929"/>
                </a:solidFill>
              </a:rPr>
              <a:t> </a:t>
            </a:r>
            <a:r>
              <a:rPr lang="en-US" sz="2800" kern="0" dirty="0" smtClean="0">
                <a:solidFill>
                  <a:srgbClr val="292929"/>
                </a:solidFill>
              </a:rPr>
              <a:t>Include </a:t>
            </a:r>
            <a:r>
              <a:rPr lang="en-US" sz="2800" kern="0" dirty="0">
                <a:solidFill>
                  <a:srgbClr val="292929"/>
                </a:solidFill>
              </a:rPr>
              <a:t>some kind of small “reward</a:t>
            </a:r>
            <a:r>
              <a:rPr lang="en-US" sz="2800" kern="0" dirty="0" smtClean="0">
                <a:solidFill>
                  <a:srgbClr val="292929"/>
                </a:solidFill>
              </a:rPr>
              <a:t>”</a:t>
            </a:r>
          </a:p>
          <a:p>
            <a:pPr marL="0" indent="0" fontAlgn="base">
              <a:spcAft>
                <a:spcPct val="0"/>
              </a:spcAft>
              <a:buClr>
                <a:srgbClr val="CC9900"/>
              </a:buClr>
              <a:buSzPct val="70000"/>
              <a:buNone/>
            </a:pPr>
            <a:r>
              <a:rPr lang="en-US" sz="2800" kern="0" dirty="0" smtClean="0">
                <a:solidFill>
                  <a:srgbClr val="292929"/>
                </a:solidFill>
              </a:rPr>
              <a:t>   or incentive</a:t>
            </a:r>
          </a:p>
          <a:p>
            <a:pPr marL="0" indent="0" fontAlgn="base">
              <a:spcAft>
                <a:spcPct val="0"/>
              </a:spcAft>
              <a:buClr>
                <a:srgbClr val="CC9900"/>
              </a:buClr>
              <a:buSzPct val="70000"/>
              <a:buNone/>
            </a:pPr>
            <a:endParaRPr lang="en-US" sz="2800" kern="0" dirty="0">
              <a:solidFill>
                <a:srgbClr val="292929"/>
              </a:solidFill>
            </a:endParaRPr>
          </a:p>
          <a:p>
            <a:pPr lvl="0" fontAlgn="base">
              <a:spcAft>
                <a:spcPct val="0"/>
              </a:spcAft>
              <a:buClr>
                <a:srgbClr val="CC9900"/>
              </a:buClr>
              <a:buSzPct val="70000"/>
              <a:buFont typeface="Wingdings" pitchFamily="2" charset="2"/>
              <a:buChar char="§"/>
            </a:pPr>
            <a:r>
              <a:rPr lang="en-US" sz="2800" kern="0" dirty="0" smtClean="0">
                <a:solidFill>
                  <a:srgbClr val="292929"/>
                </a:solidFill>
              </a:rPr>
              <a:t> Send an advance letter and a reminder  </a:t>
            </a:r>
          </a:p>
          <a:p>
            <a:pPr marL="0" lvl="0" indent="0" fontAlgn="base">
              <a:spcAft>
                <a:spcPct val="0"/>
              </a:spcAft>
              <a:buClr>
                <a:srgbClr val="CC9900"/>
              </a:buClr>
              <a:buSzPct val="70000"/>
              <a:buNone/>
            </a:pPr>
            <a:r>
              <a:rPr lang="en-US" sz="2800" kern="0" dirty="0" smtClean="0">
                <a:solidFill>
                  <a:srgbClr val="292929"/>
                </a:solidFill>
              </a:rPr>
              <a:t>   postcard</a:t>
            </a:r>
          </a:p>
          <a:p>
            <a:pPr marL="0" lvl="0" indent="0" fontAlgn="base">
              <a:spcAft>
                <a:spcPct val="0"/>
              </a:spcAft>
              <a:buClr>
                <a:srgbClr val="CC9900"/>
              </a:buClr>
              <a:buSzPct val="70000"/>
              <a:buNone/>
            </a:pPr>
            <a:endParaRPr lang="en-US" sz="2800" kern="0" dirty="0">
              <a:solidFill>
                <a:srgbClr val="292929"/>
              </a:solidFill>
            </a:endParaRPr>
          </a:p>
          <a:p>
            <a:pPr fontAlgn="base">
              <a:spcAft>
                <a:spcPct val="0"/>
              </a:spcAft>
              <a:buClr>
                <a:srgbClr val="CC9900"/>
              </a:buClr>
              <a:buSzPct val="70000"/>
              <a:buFont typeface="Wingdings" pitchFamily="2" charset="2"/>
              <a:buChar char="§"/>
            </a:pPr>
            <a:r>
              <a:rPr lang="en-US" sz="2800" kern="0" dirty="0" smtClean="0">
                <a:solidFill>
                  <a:srgbClr val="292929"/>
                </a:solidFill>
              </a:rPr>
              <a:t> </a:t>
            </a:r>
            <a:r>
              <a:rPr lang="en-US" sz="2800" dirty="0"/>
              <a:t>Make it as easy as possible for survey </a:t>
            </a:r>
            <a:r>
              <a:rPr lang="en-US" sz="2800" dirty="0" smtClean="0"/>
              <a:t> </a:t>
            </a:r>
          </a:p>
          <a:p>
            <a:pPr marL="0" indent="0" fontAlgn="base">
              <a:spcAft>
                <a:spcPct val="0"/>
              </a:spcAft>
              <a:buClr>
                <a:srgbClr val="CC9900"/>
              </a:buClr>
              <a:buSzPct val="70000"/>
              <a:buNone/>
            </a:pPr>
            <a:r>
              <a:rPr lang="en-US" sz="2800" dirty="0"/>
              <a:t> </a:t>
            </a:r>
            <a:r>
              <a:rPr lang="en-US" sz="2800" dirty="0" smtClean="0"/>
              <a:t>  recipients to </a:t>
            </a:r>
            <a:r>
              <a:rPr lang="en-US" sz="2800" dirty="0"/>
              <a:t>respond </a:t>
            </a:r>
          </a:p>
          <a:p>
            <a:pPr fontAlgn="base">
              <a:spcAft>
                <a:spcPct val="0"/>
              </a:spcAft>
              <a:buClr>
                <a:srgbClr val="CC9900"/>
              </a:buClr>
              <a:buSzPct val="70000"/>
              <a:buFont typeface="Wingdings" pitchFamily="2" charset="2"/>
              <a:buChar char="§"/>
            </a:pPr>
            <a:endParaRPr lang="en-US" sz="3200" kern="0" dirty="0" smtClean="0">
              <a:solidFill>
                <a:srgbClr val="292929"/>
              </a:solidFill>
            </a:endParaRPr>
          </a:p>
          <a:p>
            <a:pPr marL="447675" lvl="0" indent="-447675" fontAlgn="base">
              <a:spcAft>
                <a:spcPct val="0"/>
              </a:spcAft>
              <a:buClr>
                <a:srgbClr val="CC9900"/>
              </a:buClr>
              <a:buSzPct val="70000"/>
              <a:buFont typeface="Wingdings" pitchFamily="2" charset="2"/>
              <a:buChar char="n"/>
            </a:pPr>
            <a:endParaRPr lang="en-US" sz="3200" kern="0" dirty="0">
              <a:solidFill>
                <a:srgbClr val="292929"/>
              </a:solidFill>
            </a:endParaRPr>
          </a:p>
          <a:p>
            <a:endParaRPr lang="en-US" dirty="0"/>
          </a:p>
        </p:txBody>
      </p:sp>
    </p:spTree>
    <p:extLst>
      <p:ext uri="{BB962C8B-B14F-4D97-AF65-F5344CB8AC3E}">
        <p14:creationId xmlns:p14="http://schemas.microsoft.com/office/powerpoint/2010/main" val="2248467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 Methods - cont.</a:t>
            </a:r>
            <a:endParaRPr lang="en-US" dirty="0"/>
          </a:p>
        </p:txBody>
      </p:sp>
      <p:sp>
        <p:nvSpPr>
          <p:cNvPr id="3" name="Content Placeholder 2"/>
          <p:cNvSpPr>
            <a:spLocks noGrp="1"/>
          </p:cNvSpPr>
          <p:nvPr>
            <p:ph idx="1"/>
          </p:nvPr>
        </p:nvSpPr>
        <p:spPr/>
        <p:txBody>
          <a:bodyPr>
            <a:normAutofit fontScale="92500" lnSpcReduction="10000"/>
          </a:bodyPr>
          <a:lstStyle/>
          <a:p>
            <a:pPr>
              <a:buClr>
                <a:srgbClr val="E4C552"/>
              </a:buClr>
              <a:buFont typeface="Wingdings" pitchFamily="2" charset="2"/>
              <a:buChar char="§"/>
            </a:pPr>
            <a:r>
              <a:rPr lang="en-US" sz="2800" dirty="0" smtClean="0"/>
              <a:t>Include </a:t>
            </a:r>
            <a:r>
              <a:rPr lang="en-US" sz="2800" dirty="0"/>
              <a:t>self-addressed, stamped envelope </a:t>
            </a:r>
            <a:endParaRPr lang="en-US" sz="2800" dirty="0" smtClean="0"/>
          </a:p>
          <a:p>
            <a:pPr marL="0" indent="0">
              <a:buClr>
                <a:srgbClr val="E4C552"/>
              </a:buClr>
              <a:buNone/>
            </a:pPr>
            <a:r>
              <a:rPr lang="en-US" sz="2800" dirty="0" smtClean="0"/>
              <a:t>   for mailed surveys</a:t>
            </a:r>
          </a:p>
          <a:p>
            <a:pPr marL="0" indent="0">
              <a:buClr>
                <a:srgbClr val="E4C552"/>
              </a:buClr>
              <a:buNone/>
            </a:pPr>
            <a:endParaRPr lang="en-US" sz="2800" dirty="0"/>
          </a:p>
          <a:p>
            <a:pPr>
              <a:buClr>
                <a:srgbClr val="E4C552"/>
              </a:buClr>
              <a:buFont typeface="Wingdings" pitchFamily="2" charset="2"/>
              <a:buChar char="§"/>
            </a:pPr>
            <a:r>
              <a:rPr lang="en-US" sz="2800" dirty="0"/>
              <a:t> Use a personalized cover letter enclosed </a:t>
            </a:r>
            <a:r>
              <a:rPr lang="en-US" sz="2800" dirty="0" smtClean="0"/>
              <a:t> </a:t>
            </a:r>
          </a:p>
          <a:p>
            <a:pPr marL="0" indent="0">
              <a:buClr>
                <a:srgbClr val="E4C552"/>
              </a:buClr>
              <a:buNone/>
            </a:pPr>
            <a:r>
              <a:rPr lang="en-US" sz="2800" dirty="0"/>
              <a:t> </a:t>
            </a:r>
            <a:r>
              <a:rPr lang="en-US" sz="2800" dirty="0" smtClean="0"/>
              <a:t>  with the survey </a:t>
            </a:r>
          </a:p>
          <a:p>
            <a:pPr marL="0" indent="0">
              <a:buClr>
                <a:srgbClr val="E4C552"/>
              </a:buClr>
              <a:buNone/>
            </a:pPr>
            <a:endParaRPr lang="en-US" sz="2800" dirty="0" smtClean="0"/>
          </a:p>
          <a:p>
            <a:pPr>
              <a:buClr>
                <a:srgbClr val="E4C552"/>
              </a:buClr>
              <a:buFont typeface="Wingdings" pitchFamily="2" charset="2"/>
              <a:buChar char="§"/>
            </a:pPr>
            <a:r>
              <a:rPr lang="en-US" sz="2800" dirty="0" smtClean="0"/>
              <a:t> Use an envelope large enough to send the survey </a:t>
            </a:r>
          </a:p>
          <a:p>
            <a:pPr marL="0" indent="0">
              <a:buClr>
                <a:srgbClr val="E4C552"/>
              </a:buClr>
              <a:buNone/>
            </a:pPr>
            <a:r>
              <a:rPr lang="en-US" sz="2800" dirty="0"/>
              <a:t> </a:t>
            </a:r>
            <a:r>
              <a:rPr lang="en-US" sz="2800" dirty="0" smtClean="0"/>
              <a:t>  without folding it</a:t>
            </a:r>
            <a:endParaRPr lang="en-US" sz="2800" dirty="0"/>
          </a:p>
          <a:p>
            <a:pPr marL="0" indent="0">
              <a:buClr>
                <a:srgbClr val="E4C552"/>
              </a:buClr>
              <a:buNone/>
            </a:pPr>
            <a:endParaRPr lang="en-US" sz="2800" dirty="0" smtClean="0"/>
          </a:p>
          <a:p>
            <a:pPr marL="0" indent="0">
              <a:buClr>
                <a:srgbClr val="E4C552"/>
              </a:buClr>
              <a:buNone/>
            </a:pPr>
            <a:endParaRPr lang="en-US" sz="2800" dirty="0"/>
          </a:p>
          <a:p>
            <a:pPr marL="0" indent="0">
              <a:buClr>
                <a:srgbClr val="E4C552"/>
              </a:buClr>
              <a:buNone/>
            </a:pPr>
            <a:r>
              <a:rPr lang="en-US" sz="2800" dirty="0" smtClean="0"/>
              <a:t>				- McCollough, W. (1997)</a:t>
            </a:r>
            <a:endParaRPr lang="en-US" sz="2800" dirty="0"/>
          </a:p>
          <a:p>
            <a:pPr>
              <a:buClr>
                <a:srgbClr val="E4C552"/>
              </a:buClr>
              <a:buFont typeface="Wingdings" pitchFamily="2" charset="2"/>
              <a:buChar char="§"/>
            </a:pPr>
            <a:endParaRPr lang="en-US" sz="3200" dirty="0"/>
          </a:p>
          <a:p>
            <a:pPr>
              <a:buClr>
                <a:srgbClr val="E4C552"/>
              </a:buClr>
              <a:buFont typeface="Wingdings" pitchFamily="2" charset="2"/>
              <a:buChar char="§"/>
            </a:pPr>
            <a:endParaRPr lang="en-US" sz="3200" dirty="0"/>
          </a:p>
          <a:p>
            <a:pPr marL="0" indent="0">
              <a:buNone/>
            </a:pPr>
            <a:endParaRPr lang="en-US" dirty="0"/>
          </a:p>
        </p:txBody>
      </p:sp>
    </p:spTree>
    <p:extLst>
      <p:ext uri="{BB962C8B-B14F-4D97-AF65-F5344CB8AC3E}">
        <p14:creationId xmlns:p14="http://schemas.microsoft.com/office/powerpoint/2010/main" val="2079124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More </a:t>
            </a:r>
            <a:endParaRPr lang="en-US" dirty="0"/>
          </a:p>
        </p:txBody>
      </p:sp>
      <p:sp>
        <p:nvSpPr>
          <p:cNvPr id="3" name="Content Placeholder 2"/>
          <p:cNvSpPr>
            <a:spLocks noGrp="1"/>
          </p:cNvSpPr>
          <p:nvPr>
            <p:ph idx="1"/>
          </p:nvPr>
        </p:nvSpPr>
        <p:spPr/>
        <p:txBody>
          <a:bodyPr/>
          <a:lstStyle/>
          <a:p>
            <a:r>
              <a:rPr lang="en-US" sz="2600" dirty="0" smtClean="0"/>
              <a:t>Examples of 21 different surveys from state Vocational Rehabilitation agencies can be viewed at  </a:t>
            </a:r>
            <a:r>
              <a:rPr lang="en-US" dirty="0">
                <a:hlinkClick r:id="rId2"/>
              </a:rPr>
              <a:t>https://</a:t>
            </a:r>
            <a:r>
              <a:rPr lang="en-US" dirty="0" smtClean="0">
                <a:hlinkClick r:id="rId2"/>
              </a:rPr>
              <a:t>ncrtm.org/moodle/mod/page/view.php?id=1816</a:t>
            </a:r>
            <a:endParaRPr lang="en-US" dirty="0" smtClean="0"/>
          </a:p>
          <a:p>
            <a:r>
              <a:rPr lang="en-US" sz="2600" dirty="0" smtClean="0"/>
              <a:t>The Summit Group, a community of practice for</a:t>
            </a:r>
          </a:p>
          <a:p>
            <a:pPr marL="0" indent="0">
              <a:buNone/>
            </a:pPr>
            <a:r>
              <a:rPr lang="en-US" sz="2600" dirty="0"/>
              <a:t> </a:t>
            </a:r>
            <a:r>
              <a:rPr lang="en-US" sz="2600" dirty="0" smtClean="0"/>
              <a:t>  Vocational Rehabilitation Program Evaluation can </a:t>
            </a:r>
          </a:p>
          <a:p>
            <a:pPr marL="0" indent="0">
              <a:buNone/>
            </a:pPr>
            <a:r>
              <a:rPr lang="en-US" sz="2600" dirty="0"/>
              <a:t>   help </a:t>
            </a:r>
            <a:r>
              <a:rPr lang="en-US" sz="2600" dirty="0">
                <a:hlinkClick r:id="rId3"/>
              </a:rPr>
              <a:t>http://vocational-rehab.com/</a:t>
            </a:r>
            <a:r>
              <a:rPr lang="en-US" sz="2600" dirty="0"/>
              <a:t> </a:t>
            </a:r>
            <a:r>
              <a:rPr lang="en-US" sz="2600" dirty="0" smtClean="0"/>
              <a:t> </a:t>
            </a:r>
          </a:p>
          <a:p>
            <a:pPr marL="0" indent="0">
              <a:buNone/>
            </a:pPr>
            <a:endParaRPr lang="en-US" sz="2600" dirty="0" smtClean="0"/>
          </a:p>
          <a:p>
            <a:r>
              <a:rPr lang="en-US" sz="2600" dirty="0" smtClean="0"/>
              <a:t>The Rehabilitation Program Evaluation Network</a:t>
            </a:r>
          </a:p>
          <a:p>
            <a:pPr marL="0" indent="0">
              <a:buNone/>
            </a:pPr>
            <a:r>
              <a:rPr lang="en-US" sz="2600" dirty="0"/>
              <a:t>   </a:t>
            </a:r>
            <a:r>
              <a:rPr lang="en-US" sz="2600" dirty="0">
                <a:hlinkClick r:id="rId4"/>
              </a:rPr>
              <a:t>http://vocational-rehab.com/rpen/what-is-rpen/</a:t>
            </a:r>
            <a:endParaRPr lang="en-US" sz="2600" dirty="0" smtClean="0"/>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733799"/>
            <a:ext cx="1295400" cy="76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622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What You Need To Find Out From You Clients</a:t>
            </a:r>
            <a:endParaRPr lang="en-US" dirty="0"/>
          </a:p>
        </p:txBody>
      </p:sp>
      <p:sp>
        <p:nvSpPr>
          <p:cNvPr id="4" name="Content Placeholder 3"/>
          <p:cNvSpPr>
            <a:spLocks noGrp="1"/>
          </p:cNvSpPr>
          <p:nvPr>
            <p:ph idx="1"/>
          </p:nvPr>
        </p:nvSpPr>
        <p:spPr/>
        <p:txBody>
          <a:bodyPr/>
          <a:lstStyle/>
          <a:p>
            <a:r>
              <a:rPr lang="en-US" b="1" dirty="0" smtClean="0"/>
              <a:t>The follow regulations apply:</a:t>
            </a:r>
          </a:p>
          <a:p>
            <a:pPr marL="0" indent="0">
              <a:buNone/>
            </a:pPr>
            <a:r>
              <a:rPr lang="en-US" dirty="0"/>
              <a:t> </a:t>
            </a:r>
            <a:r>
              <a:rPr lang="en-US" dirty="0" smtClean="0"/>
              <a:t>  34 CFR 371.21 (f) Describe methods of how you will </a:t>
            </a:r>
          </a:p>
          <a:p>
            <a:pPr marL="0" indent="0">
              <a:buNone/>
            </a:pPr>
            <a:r>
              <a:rPr lang="en-US" dirty="0"/>
              <a:t> </a:t>
            </a:r>
            <a:r>
              <a:rPr lang="en-US" dirty="0" smtClean="0"/>
              <a:t>  ensure consumer involvement to participate in the </a:t>
            </a:r>
          </a:p>
          <a:p>
            <a:pPr marL="0" indent="0">
              <a:buNone/>
            </a:pPr>
            <a:r>
              <a:rPr lang="en-US" dirty="0"/>
              <a:t> </a:t>
            </a:r>
            <a:r>
              <a:rPr lang="en-US" dirty="0" smtClean="0"/>
              <a:t>  development and implementation of general policies</a:t>
            </a:r>
          </a:p>
          <a:p>
            <a:pPr marL="0" indent="0">
              <a:buNone/>
            </a:pPr>
            <a:r>
              <a:rPr lang="en-US" dirty="0"/>
              <a:t> </a:t>
            </a:r>
            <a:r>
              <a:rPr lang="en-US" dirty="0" smtClean="0"/>
              <a:t>  34 CFR 361.20 Public, Consumer Participation</a:t>
            </a:r>
          </a:p>
          <a:p>
            <a:pPr marL="0" indent="0">
              <a:buNone/>
            </a:pPr>
            <a:r>
              <a:rPr lang="en-US" dirty="0"/>
              <a:t> </a:t>
            </a:r>
            <a:r>
              <a:rPr lang="en-US" dirty="0" smtClean="0"/>
              <a:t>  34 CRR 369.46 Consumer Satisfaction surveys allows </a:t>
            </a:r>
          </a:p>
          <a:p>
            <a:pPr marL="0" indent="0">
              <a:buNone/>
            </a:pPr>
            <a:r>
              <a:rPr lang="en-US" dirty="0"/>
              <a:t> </a:t>
            </a:r>
            <a:r>
              <a:rPr lang="en-US" dirty="0" smtClean="0"/>
              <a:t>  consumer involvement </a:t>
            </a:r>
            <a:endParaRPr lang="en-US" dirty="0"/>
          </a:p>
        </p:txBody>
      </p:sp>
    </p:spTree>
    <p:extLst>
      <p:ext uri="{BB962C8B-B14F-4D97-AF65-F5344CB8AC3E}">
        <p14:creationId xmlns:p14="http://schemas.microsoft.com/office/powerpoint/2010/main" val="362065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Group Activity</a:t>
            </a:r>
            <a:endParaRPr lang="en-US" dirty="0"/>
          </a:p>
        </p:txBody>
      </p:sp>
      <p:sp>
        <p:nvSpPr>
          <p:cNvPr id="3" name="Content Placeholder 2"/>
          <p:cNvSpPr>
            <a:spLocks noGrp="1"/>
          </p:cNvSpPr>
          <p:nvPr>
            <p:ph idx="1"/>
          </p:nvPr>
        </p:nvSpPr>
        <p:spPr/>
        <p:txBody>
          <a:bodyPr>
            <a:normAutofit/>
          </a:bodyPr>
          <a:lstStyle/>
          <a:p>
            <a:r>
              <a:rPr lang="en-US" sz="2800" dirty="0" smtClean="0"/>
              <a:t>Applying what you have learned</a:t>
            </a:r>
          </a:p>
          <a:p>
            <a:pPr>
              <a:buFont typeface="Wingdings" pitchFamily="2" charset="2"/>
              <a:buChar char="Ø"/>
            </a:pPr>
            <a:r>
              <a:rPr lang="en-US" sz="2800" dirty="0"/>
              <a:t> </a:t>
            </a:r>
            <a:r>
              <a:rPr lang="en-US" sz="2800" dirty="0" smtClean="0"/>
              <a:t>Take time to discuss how you may change the </a:t>
            </a:r>
          </a:p>
          <a:p>
            <a:pPr marL="0" indent="0">
              <a:buNone/>
            </a:pPr>
            <a:r>
              <a:rPr lang="en-US" sz="2800" dirty="0"/>
              <a:t> </a:t>
            </a:r>
            <a:r>
              <a:rPr lang="en-US" sz="2800" dirty="0" smtClean="0"/>
              <a:t>   way you do your customer satisfaction </a:t>
            </a:r>
          </a:p>
          <a:p>
            <a:pPr marL="0" indent="0">
              <a:buNone/>
            </a:pPr>
            <a:r>
              <a:rPr lang="en-US" sz="2800" dirty="0"/>
              <a:t> </a:t>
            </a:r>
            <a:r>
              <a:rPr lang="en-US" sz="2800" dirty="0" smtClean="0"/>
              <a:t>   survey based on what has been presented</a:t>
            </a:r>
          </a:p>
          <a:p>
            <a:pPr>
              <a:buFont typeface="Wingdings" pitchFamily="2" charset="2"/>
              <a:buChar char="Ø"/>
            </a:pPr>
            <a:r>
              <a:rPr lang="en-US" sz="2800" dirty="0"/>
              <a:t> </a:t>
            </a:r>
            <a:r>
              <a:rPr lang="en-US" sz="2800" dirty="0" smtClean="0"/>
              <a:t>If you are creating a new survey or revising a </a:t>
            </a:r>
          </a:p>
          <a:p>
            <a:pPr marL="0" indent="0">
              <a:buNone/>
            </a:pPr>
            <a:r>
              <a:rPr lang="en-US" sz="2800" dirty="0"/>
              <a:t> </a:t>
            </a:r>
            <a:r>
              <a:rPr lang="en-US" sz="2800" dirty="0" smtClean="0"/>
              <a:t>   a survey, what considerations will you now take </a:t>
            </a:r>
          </a:p>
          <a:p>
            <a:pPr marL="0" indent="0">
              <a:buNone/>
            </a:pPr>
            <a:r>
              <a:rPr lang="en-US" sz="2800" dirty="0"/>
              <a:t> </a:t>
            </a:r>
            <a:r>
              <a:rPr lang="en-US" sz="2800" dirty="0" smtClean="0"/>
              <a:t>   into account as you go through this process? </a:t>
            </a:r>
          </a:p>
          <a:p>
            <a:pPr>
              <a:buFont typeface="Wingdings" pitchFamily="2" charset="2"/>
              <a:buChar char="Ø"/>
            </a:pPr>
            <a:r>
              <a:rPr lang="en-US" sz="2800" dirty="0"/>
              <a:t> </a:t>
            </a:r>
            <a:r>
              <a:rPr lang="en-US" sz="2800" dirty="0" smtClean="0"/>
              <a:t>What will you start to use from what you learned </a:t>
            </a:r>
          </a:p>
          <a:p>
            <a:pPr marL="0" indent="0">
              <a:buNone/>
            </a:pPr>
            <a:r>
              <a:rPr lang="en-US" sz="2800" dirty="0" smtClean="0"/>
              <a:t>    today?</a:t>
            </a:r>
          </a:p>
        </p:txBody>
      </p:sp>
    </p:spTree>
    <p:extLst>
      <p:ext uri="{BB962C8B-B14F-4D97-AF65-F5344CB8AC3E}">
        <p14:creationId xmlns:p14="http://schemas.microsoft.com/office/powerpoint/2010/main" val="2030552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 and Contributors</a:t>
            </a:r>
            <a:endParaRPr lang="en-US" dirty="0"/>
          </a:p>
        </p:txBody>
      </p:sp>
      <p:sp>
        <p:nvSpPr>
          <p:cNvPr id="3" name="Content Placeholder 2"/>
          <p:cNvSpPr>
            <a:spLocks noGrp="1"/>
          </p:cNvSpPr>
          <p:nvPr>
            <p:ph idx="1"/>
          </p:nvPr>
        </p:nvSpPr>
        <p:spPr/>
        <p:txBody>
          <a:bodyPr/>
          <a:lstStyle/>
          <a:p>
            <a:endParaRPr lang="en-US" dirty="0" smtClean="0"/>
          </a:p>
          <a:p>
            <a:r>
              <a:rPr lang="en-US" sz="2600" dirty="0" smtClean="0"/>
              <a:t>Catherine </a:t>
            </a:r>
            <a:r>
              <a:rPr lang="en-US" sz="2600" dirty="0"/>
              <a:t>Ipsen, M.A., Ph.D. The University of Montana Rural </a:t>
            </a:r>
            <a:r>
              <a:rPr lang="en-US" sz="2600" dirty="0" smtClean="0"/>
              <a:t>Institute, </a:t>
            </a:r>
            <a:r>
              <a:rPr lang="en-US" sz="2600" dirty="0" smtClean="0">
                <a:hlinkClick r:id="rId2"/>
              </a:rPr>
              <a:t>catherine.ipsen@mso.umt.edu</a:t>
            </a:r>
            <a:endParaRPr lang="en-US" sz="2600" dirty="0" smtClean="0"/>
          </a:p>
          <a:p>
            <a:r>
              <a:rPr lang="en-US" sz="2600" dirty="0" smtClean="0"/>
              <a:t>Amanda </a:t>
            </a:r>
            <a:r>
              <a:rPr lang="en-US" sz="2600" dirty="0"/>
              <a:t>Race, M.A., CRC Tanana Chiefs </a:t>
            </a:r>
            <a:r>
              <a:rPr lang="en-US" sz="2600" dirty="0" smtClean="0"/>
              <a:t>Conference</a:t>
            </a:r>
          </a:p>
          <a:p>
            <a:pPr marL="0" indent="0">
              <a:buNone/>
            </a:pPr>
            <a:r>
              <a:rPr lang="en-US" sz="2600" dirty="0"/>
              <a:t> </a:t>
            </a:r>
            <a:r>
              <a:rPr lang="en-US" sz="2600" dirty="0" smtClean="0"/>
              <a:t> </a:t>
            </a:r>
            <a:r>
              <a:rPr lang="en-US" sz="2600" dirty="0" smtClean="0">
                <a:hlinkClick r:id="rId3"/>
              </a:rPr>
              <a:t>amanda.race@tananachiefs.org</a:t>
            </a:r>
            <a:endParaRPr lang="en-US" sz="2600" dirty="0" smtClean="0"/>
          </a:p>
          <a:p>
            <a:r>
              <a:rPr lang="en-US" sz="2600" dirty="0" smtClean="0"/>
              <a:t>Michael </a:t>
            </a:r>
            <a:r>
              <a:rPr lang="en-US" sz="2600" dirty="0"/>
              <a:t>Shoemaker, M.A. CRC, LVRC Utah State Office of </a:t>
            </a:r>
            <a:r>
              <a:rPr lang="en-US" sz="2600" dirty="0" smtClean="0"/>
              <a:t>Rehabilitation, </a:t>
            </a:r>
            <a:r>
              <a:rPr lang="en-US" sz="2600" dirty="0" smtClean="0">
                <a:hlinkClick r:id="rId4"/>
              </a:rPr>
              <a:t>mtshoemaker@utah.gov</a:t>
            </a:r>
            <a:endParaRPr lang="en-US" sz="2600" dirty="0" smtClean="0"/>
          </a:p>
          <a:p>
            <a:pPr marL="0" indent="0">
              <a:buNone/>
            </a:pPr>
            <a:r>
              <a:rPr lang="en-US" sz="2600" dirty="0" smtClean="0"/>
              <a:t> </a:t>
            </a:r>
            <a:endParaRPr lang="en-US" sz="2600" dirty="0"/>
          </a:p>
          <a:p>
            <a:endParaRPr lang="en-US" dirty="0"/>
          </a:p>
        </p:txBody>
      </p:sp>
    </p:spTree>
    <p:extLst>
      <p:ext uri="{BB962C8B-B14F-4D97-AF65-F5344CB8AC3E}">
        <p14:creationId xmlns:p14="http://schemas.microsoft.com/office/powerpoint/2010/main" val="236422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What You Need - Cont.</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Quality of Project Design being met? Is the Quality of Project Services appropriate? Is the Quality of Project Evaluation working?</a:t>
            </a:r>
          </a:p>
          <a:p>
            <a:r>
              <a:rPr lang="en-US" dirty="0" smtClean="0"/>
              <a:t>Did they achieve the employment outcome expected?</a:t>
            </a:r>
          </a:p>
          <a:p>
            <a:r>
              <a:rPr lang="en-US" dirty="0" smtClean="0"/>
              <a:t>Did VR Counselors/program respond to their needs in a timely manner? </a:t>
            </a:r>
          </a:p>
          <a:p>
            <a:r>
              <a:rPr lang="en-US" dirty="0" smtClean="0"/>
              <a:t>Were they treated with dignity and respect at all times?</a:t>
            </a:r>
          </a:p>
          <a:p>
            <a:r>
              <a:rPr lang="en-US" dirty="0" smtClean="0"/>
              <a:t> Were they culturally sensitive?</a:t>
            </a:r>
          </a:p>
          <a:p>
            <a:r>
              <a:rPr lang="en-US" dirty="0" smtClean="0"/>
              <a:t>Did they receive Informed Choices?</a:t>
            </a:r>
          </a:p>
          <a:p>
            <a:r>
              <a:rPr lang="en-US" dirty="0" smtClean="0"/>
              <a:t>Would they recommend VR services to others in their village?</a:t>
            </a:r>
          </a:p>
          <a:p>
            <a:r>
              <a:rPr lang="en-US" dirty="0" smtClean="0"/>
              <a:t>Was their overall experience of value to them?</a:t>
            </a:r>
            <a:endParaRPr lang="en-US" dirty="0"/>
          </a:p>
        </p:txBody>
      </p:sp>
    </p:spTree>
    <p:extLst>
      <p:ext uri="{BB962C8B-B14F-4D97-AF65-F5344CB8AC3E}">
        <p14:creationId xmlns:p14="http://schemas.microsoft.com/office/powerpoint/2010/main" val="496999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Population and Sample</a:t>
            </a:r>
            <a:endParaRPr lang="en-US" dirty="0"/>
          </a:p>
        </p:txBody>
      </p:sp>
      <p:sp>
        <p:nvSpPr>
          <p:cNvPr id="3" name="Content Placeholder 2"/>
          <p:cNvSpPr>
            <a:spLocks noGrp="1"/>
          </p:cNvSpPr>
          <p:nvPr>
            <p:ph idx="1"/>
          </p:nvPr>
        </p:nvSpPr>
        <p:spPr/>
        <p:txBody>
          <a:bodyPr>
            <a:noAutofit/>
          </a:bodyPr>
          <a:lstStyle/>
          <a:p>
            <a:r>
              <a:rPr lang="en-US" sz="2600" dirty="0" smtClean="0"/>
              <a:t>Study population</a:t>
            </a:r>
          </a:p>
          <a:p>
            <a:r>
              <a:rPr lang="en-US" sz="2600" dirty="0" smtClean="0"/>
              <a:t>Sample – subset of total</a:t>
            </a:r>
          </a:p>
          <a:p>
            <a:pPr lvl="1"/>
            <a:r>
              <a:rPr lang="en-US" sz="2600" dirty="0" smtClean="0"/>
              <a:t>Random</a:t>
            </a:r>
          </a:p>
          <a:p>
            <a:pPr lvl="1"/>
            <a:r>
              <a:rPr lang="en-US" sz="2600" dirty="0" smtClean="0"/>
              <a:t>Stratified sampling</a:t>
            </a:r>
          </a:p>
          <a:p>
            <a:pPr lvl="2"/>
            <a:r>
              <a:rPr lang="en-US" sz="2600" dirty="0"/>
              <a:t>R</a:t>
            </a:r>
            <a:r>
              <a:rPr lang="en-US" sz="2600" dirty="0" smtClean="0"/>
              <a:t>andom selection within each strata like age, education </a:t>
            </a:r>
          </a:p>
          <a:p>
            <a:pPr lvl="1"/>
            <a:r>
              <a:rPr lang="en-US" sz="2600" dirty="0" smtClean="0"/>
              <a:t>Oversampling</a:t>
            </a:r>
          </a:p>
          <a:p>
            <a:pPr lvl="2"/>
            <a:r>
              <a:rPr lang="en-US" sz="2600" dirty="0" smtClean="0"/>
              <a:t>Build more representation of rare target groups</a:t>
            </a:r>
          </a:p>
          <a:p>
            <a:pPr lvl="1"/>
            <a:r>
              <a:rPr lang="en-US" sz="2600" dirty="0" smtClean="0"/>
              <a:t>Accidental sampling – easiest to reach</a:t>
            </a:r>
          </a:p>
          <a:p>
            <a:pPr lvl="2"/>
            <a:r>
              <a:rPr lang="en-US" sz="2600" dirty="0" smtClean="0"/>
              <a:t>May result in biased results</a:t>
            </a:r>
          </a:p>
        </p:txBody>
      </p:sp>
    </p:spTree>
    <p:extLst>
      <p:ext uri="{BB962C8B-B14F-4D97-AF65-F5344CB8AC3E}">
        <p14:creationId xmlns:p14="http://schemas.microsoft.com/office/powerpoint/2010/main" val="196102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a:t>
            </a:r>
            <a:endParaRPr lang="en-US" dirty="0"/>
          </a:p>
        </p:txBody>
      </p:sp>
      <p:sp>
        <p:nvSpPr>
          <p:cNvPr id="3" name="Content Placeholder 2"/>
          <p:cNvSpPr>
            <a:spLocks noGrp="1"/>
          </p:cNvSpPr>
          <p:nvPr>
            <p:ph idx="1"/>
          </p:nvPr>
        </p:nvSpPr>
        <p:spPr/>
        <p:txBody>
          <a:bodyPr>
            <a:normAutofit/>
          </a:bodyPr>
          <a:lstStyle/>
          <a:p>
            <a:r>
              <a:rPr lang="en-US" sz="2600" dirty="0" smtClean="0"/>
              <a:t>Quantitative questions</a:t>
            </a:r>
          </a:p>
          <a:p>
            <a:pPr lvl="1"/>
            <a:r>
              <a:rPr lang="en-US" sz="2600" dirty="0" smtClean="0"/>
              <a:t>Yes/No; True/False</a:t>
            </a:r>
          </a:p>
          <a:p>
            <a:pPr lvl="1"/>
            <a:r>
              <a:rPr lang="en-US" sz="2600" dirty="0" smtClean="0"/>
              <a:t>Rating scales</a:t>
            </a:r>
          </a:p>
          <a:p>
            <a:pPr lvl="2"/>
            <a:r>
              <a:rPr lang="en-US" sz="2600" dirty="0" smtClean="0"/>
              <a:t>Forced choice; balanced scales</a:t>
            </a:r>
          </a:p>
          <a:p>
            <a:pPr lvl="1"/>
            <a:r>
              <a:rPr lang="en-US" sz="2600" dirty="0" smtClean="0"/>
              <a:t>Close-ended vs open-ended</a:t>
            </a:r>
          </a:p>
          <a:p>
            <a:pPr lvl="2"/>
            <a:r>
              <a:rPr lang="en-US" sz="2600" dirty="0" smtClean="0"/>
              <a:t>List of response options  versus open response</a:t>
            </a:r>
          </a:p>
          <a:p>
            <a:pPr lvl="1"/>
            <a:r>
              <a:rPr lang="en-US" sz="2600" dirty="0" smtClean="0"/>
              <a:t>Check one vs all that apply</a:t>
            </a:r>
          </a:p>
          <a:p>
            <a:pPr lvl="2"/>
            <a:r>
              <a:rPr lang="en-US" sz="2600" dirty="0" smtClean="0"/>
              <a:t>Implications for data input</a:t>
            </a:r>
          </a:p>
          <a:p>
            <a:pPr lvl="1"/>
            <a:r>
              <a:rPr lang="en-US" sz="2600" dirty="0" smtClean="0"/>
              <a:t>Existing scales or national questions</a:t>
            </a:r>
          </a:p>
          <a:p>
            <a:pPr lvl="2"/>
            <a:r>
              <a:rPr lang="en-US" sz="2600" dirty="0" smtClean="0"/>
              <a:t>Making comparisons with larger population</a:t>
            </a:r>
          </a:p>
          <a:p>
            <a:pPr lvl="1"/>
            <a:endParaRPr lang="en-US" dirty="0"/>
          </a:p>
        </p:txBody>
      </p:sp>
    </p:spTree>
    <p:extLst>
      <p:ext uri="{BB962C8B-B14F-4D97-AF65-F5344CB8AC3E}">
        <p14:creationId xmlns:p14="http://schemas.microsoft.com/office/powerpoint/2010/main" val="294618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Writing Good Questions – Slide 1</a:t>
            </a:r>
            <a:endParaRPr lang="en-US" dirty="0"/>
          </a:p>
        </p:txBody>
      </p:sp>
      <p:sp>
        <p:nvSpPr>
          <p:cNvPr id="3" name="Content Placeholder 2"/>
          <p:cNvSpPr>
            <a:spLocks noGrp="1"/>
          </p:cNvSpPr>
          <p:nvPr>
            <p:ph idx="1"/>
          </p:nvPr>
        </p:nvSpPr>
        <p:spPr>
          <a:xfrm>
            <a:off x="533400" y="1295400"/>
            <a:ext cx="8229600" cy="3048000"/>
          </a:xfrm>
        </p:spPr>
        <p:txBody>
          <a:bodyPr>
            <a:normAutofit/>
          </a:bodyPr>
          <a:lstStyle/>
          <a:p>
            <a:r>
              <a:rPr lang="en-US" sz="2800" dirty="0" smtClean="0"/>
              <a:t>Make sure the question applies to the respondent.</a:t>
            </a:r>
          </a:p>
          <a:p>
            <a:pPr lvl="1"/>
            <a:r>
              <a:rPr lang="en-US" sz="2800" dirty="0" smtClean="0"/>
              <a:t>Include “does not apply” option</a:t>
            </a:r>
          </a:p>
          <a:p>
            <a:r>
              <a:rPr lang="en-US" sz="2800" dirty="0" smtClean="0"/>
              <a:t>Ask only one question at a time – no double barreled questions</a:t>
            </a:r>
            <a:r>
              <a:rPr lang="en-US" dirty="0" smtClean="0"/>
              <a:t>.</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745343168"/>
              </p:ext>
            </p:extLst>
          </p:nvPr>
        </p:nvGraphicFramePr>
        <p:xfrm>
          <a:off x="609600" y="4114800"/>
          <a:ext cx="7772400" cy="2072640"/>
        </p:xfrm>
        <a:graphic>
          <a:graphicData uri="http://schemas.openxmlformats.org/drawingml/2006/table">
            <a:tbl>
              <a:tblPr firstRow="1" bandRow="1">
                <a:tableStyleId>{5C22544A-7EE6-4342-B048-85BDC9FD1C3A}</a:tableStyleId>
              </a:tblPr>
              <a:tblGrid>
                <a:gridCol w="3886200"/>
                <a:gridCol w="3886200"/>
              </a:tblGrid>
              <a:tr h="0">
                <a:tc>
                  <a:txBody>
                    <a:bodyPr/>
                    <a:lstStyle/>
                    <a:p>
                      <a:r>
                        <a:rPr lang="en-US" sz="2400" dirty="0" smtClean="0"/>
                        <a:t>Double Barreled</a:t>
                      </a:r>
                      <a:endParaRPr lang="en-US" sz="2400" dirty="0"/>
                    </a:p>
                  </a:txBody>
                  <a:tcPr/>
                </a:tc>
                <a:tc>
                  <a:txBody>
                    <a:bodyPr/>
                    <a:lstStyle/>
                    <a:p>
                      <a:r>
                        <a:rPr lang="en-US" sz="2400" dirty="0" smtClean="0"/>
                        <a:t>Single</a:t>
                      </a:r>
                      <a:r>
                        <a:rPr lang="en-US" sz="2400" baseline="0" dirty="0" smtClean="0"/>
                        <a:t> Questions</a:t>
                      </a:r>
                      <a:endParaRPr lang="en-US" sz="2400" dirty="0"/>
                    </a:p>
                  </a:txBody>
                  <a:tcPr/>
                </a:tc>
              </a:tr>
              <a:tr h="370840">
                <a:tc>
                  <a:txBody>
                    <a:bodyPr/>
                    <a:lstStyle/>
                    <a:p>
                      <a:r>
                        <a:rPr lang="en-US" sz="2000" dirty="0" smtClean="0"/>
                        <a:t>1. Rate your satisfaction</a:t>
                      </a:r>
                      <a:r>
                        <a:rPr lang="en-US" sz="2000" baseline="0" dirty="0" smtClean="0"/>
                        <a:t> with the timeliness and thoroughness of services</a:t>
                      </a:r>
                      <a:r>
                        <a:rPr lang="en-US" baseline="0" dirty="0" smtClean="0"/>
                        <a:t>.</a:t>
                      </a:r>
                      <a:endParaRPr lang="en-US" dirty="0"/>
                    </a:p>
                  </a:txBody>
                  <a:tcPr/>
                </a:tc>
                <a:tc>
                  <a:txBody>
                    <a:bodyPr/>
                    <a:lstStyle/>
                    <a:p>
                      <a:pPr marL="342900" indent="-342900">
                        <a:buAutoNum type="arabicPeriod"/>
                      </a:pPr>
                      <a:r>
                        <a:rPr lang="en-US" sz="2000" dirty="0" smtClean="0"/>
                        <a:t>Rate your</a:t>
                      </a:r>
                      <a:r>
                        <a:rPr lang="en-US" sz="2000" baseline="0" dirty="0" smtClean="0"/>
                        <a:t> satisfaction with the timeliness of services.</a:t>
                      </a:r>
                    </a:p>
                    <a:p>
                      <a:pPr marL="342900" indent="-342900">
                        <a:buAutoNum type="arabicPeriod"/>
                      </a:pPr>
                      <a:endParaRPr lang="en-US" sz="2000" baseline="0" dirty="0" smtClean="0"/>
                    </a:p>
                    <a:p>
                      <a:pPr marL="342900" indent="-342900">
                        <a:buAutoNum type="arabicPeriod"/>
                      </a:pPr>
                      <a:r>
                        <a:rPr lang="en-US" sz="2000" baseline="0" dirty="0" smtClean="0"/>
                        <a:t>Rate your satisfaction with the thoroughness of services.</a:t>
                      </a:r>
                      <a:endParaRPr lang="en-US" sz="2000" dirty="0"/>
                    </a:p>
                  </a:txBody>
                  <a:tcPr/>
                </a:tc>
              </a:tr>
            </a:tbl>
          </a:graphicData>
        </a:graphic>
      </p:graphicFrame>
    </p:spTree>
    <p:extLst>
      <p:ext uri="{BB962C8B-B14F-4D97-AF65-F5344CB8AC3E}">
        <p14:creationId xmlns:p14="http://schemas.microsoft.com/office/powerpoint/2010/main" val="316977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 Questions – Slide 2</a:t>
            </a:r>
            <a:endParaRPr lang="en-US" dirty="0"/>
          </a:p>
        </p:txBody>
      </p:sp>
      <p:sp>
        <p:nvSpPr>
          <p:cNvPr id="3" name="Content Placeholder 2"/>
          <p:cNvSpPr>
            <a:spLocks noGrp="1"/>
          </p:cNvSpPr>
          <p:nvPr>
            <p:ph idx="1"/>
          </p:nvPr>
        </p:nvSpPr>
        <p:spPr/>
        <p:txBody>
          <a:bodyPr/>
          <a:lstStyle/>
          <a:p>
            <a:r>
              <a:rPr lang="en-US" sz="2800" dirty="0"/>
              <a:t>Make sure that response items are mutually exclusive and exhaustive.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98708820"/>
              </p:ext>
            </p:extLst>
          </p:nvPr>
        </p:nvGraphicFramePr>
        <p:xfrm>
          <a:off x="457200" y="3124200"/>
          <a:ext cx="7924800" cy="2743200"/>
        </p:xfrm>
        <a:graphic>
          <a:graphicData uri="http://schemas.openxmlformats.org/drawingml/2006/table">
            <a:tbl>
              <a:tblPr firstRow="1" bandRow="1">
                <a:tableStyleId>{5C22544A-7EE6-4342-B048-85BDC9FD1C3A}</a:tableStyleId>
              </a:tblPr>
              <a:tblGrid>
                <a:gridCol w="3913481"/>
                <a:gridCol w="4011319"/>
              </a:tblGrid>
              <a:tr h="370840">
                <a:tc>
                  <a:txBody>
                    <a:bodyPr/>
                    <a:lstStyle/>
                    <a:p>
                      <a:r>
                        <a:rPr lang="en-US" sz="2400" dirty="0" smtClean="0"/>
                        <a:t>Not  Mutually</a:t>
                      </a:r>
                      <a:r>
                        <a:rPr lang="en-US" sz="2400" baseline="0" dirty="0" smtClean="0"/>
                        <a:t> Exclusive</a:t>
                      </a:r>
                    </a:p>
                    <a:p>
                      <a:r>
                        <a:rPr lang="en-US" sz="2400" baseline="0" dirty="0" smtClean="0"/>
                        <a:t>Not exhaustive</a:t>
                      </a:r>
                      <a:endParaRPr lang="en-US" sz="2400" dirty="0"/>
                    </a:p>
                  </a:txBody>
                  <a:tcPr/>
                </a:tc>
                <a:tc>
                  <a:txBody>
                    <a:bodyPr/>
                    <a:lstStyle/>
                    <a:p>
                      <a:r>
                        <a:rPr lang="en-US" sz="2400" dirty="0" smtClean="0"/>
                        <a:t>Mutually Exclusive</a:t>
                      </a:r>
                    </a:p>
                    <a:p>
                      <a:r>
                        <a:rPr lang="en-US" sz="2400" dirty="0" smtClean="0"/>
                        <a:t>Exhaustive</a:t>
                      </a:r>
                      <a:endParaRPr lang="en-US" sz="2400" dirty="0"/>
                    </a:p>
                  </a:txBody>
                  <a:tcPr/>
                </a:tc>
              </a:tr>
              <a:tr h="370840">
                <a:tc>
                  <a:txBody>
                    <a:bodyPr/>
                    <a:lstStyle/>
                    <a:p>
                      <a:pPr marL="0" indent="0">
                        <a:buFontTx/>
                        <a:buNone/>
                      </a:pPr>
                      <a:r>
                        <a:rPr lang="en-US" sz="2000" b="1" baseline="0" dirty="0" smtClean="0"/>
                        <a:t>How old are you?</a:t>
                      </a:r>
                    </a:p>
                    <a:p>
                      <a:pPr marL="0" indent="0">
                        <a:buFontTx/>
                        <a:buNone/>
                      </a:pPr>
                      <a:r>
                        <a:rPr lang="en-US" sz="2000" baseline="0" dirty="0" smtClean="0"/>
                        <a:t>( ) 20 to 30</a:t>
                      </a:r>
                    </a:p>
                    <a:p>
                      <a:pPr marL="0" indent="0">
                        <a:buFontTx/>
                        <a:buNone/>
                      </a:pPr>
                      <a:r>
                        <a:rPr lang="en-US" sz="2000" baseline="0" dirty="0" smtClean="0"/>
                        <a:t>( ) 30 to 40</a:t>
                      </a:r>
                    </a:p>
                    <a:p>
                      <a:pPr marL="0" indent="0">
                        <a:buFontTx/>
                        <a:buNone/>
                      </a:pPr>
                      <a:r>
                        <a:rPr lang="en-US" sz="2000" baseline="0" dirty="0" smtClean="0"/>
                        <a:t>( ) 40 to 50</a:t>
                      </a:r>
                    </a:p>
                    <a:p>
                      <a:pPr marL="0" indent="0">
                        <a:buFontTx/>
                        <a:buNone/>
                      </a:pPr>
                      <a:r>
                        <a:rPr lang="en-US" sz="2000" baseline="0" dirty="0" smtClean="0"/>
                        <a:t>( ) 50 or older</a:t>
                      </a:r>
                      <a:endParaRPr lang="en-US" sz="2000" dirty="0"/>
                    </a:p>
                  </a:txBody>
                  <a:tcPr/>
                </a:tc>
                <a:tc>
                  <a:txBody>
                    <a:bodyPr/>
                    <a:lstStyle/>
                    <a:p>
                      <a:pPr marL="0" indent="0">
                        <a:buFontTx/>
                        <a:buNone/>
                      </a:pPr>
                      <a:r>
                        <a:rPr lang="en-US" sz="2000" b="1" dirty="0" smtClean="0"/>
                        <a:t>How old are you?</a:t>
                      </a:r>
                    </a:p>
                    <a:p>
                      <a:pPr marL="0" indent="0">
                        <a:buFontTx/>
                        <a:buNone/>
                      </a:pPr>
                      <a:r>
                        <a:rPr lang="en-US" sz="2000" dirty="0" smtClean="0"/>
                        <a:t>( ) Less than 20</a:t>
                      </a:r>
                    </a:p>
                    <a:p>
                      <a:pPr marL="0" indent="0">
                        <a:buFontTx/>
                        <a:buNone/>
                      </a:pPr>
                      <a:r>
                        <a:rPr lang="en-US" sz="2000" dirty="0" smtClean="0"/>
                        <a:t>(</a:t>
                      </a:r>
                      <a:r>
                        <a:rPr lang="en-US" sz="2000" baseline="0" dirty="0" smtClean="0"/>
                        <a:t> ) </a:t>
                      </a:r>
                      <a:r>
                        <a:rPr lang="en-US" sz="2000" dirty="0" smtClean="0"/>
                        <a:t>20 to 29</a:t>
                      </a:r>
                    </a:p>
                    <a:p>
                      <a:pPr marL="0" indent="0">
                        <a:buFontTx/>
                        <a:buNone/>
                      </a:pPr>
                      <a:r>
                        <a:rPr lang="en-US" sz="2000" dirty="0" smtClean="0"/>
                        <a:t>( ) 30</a:t>
                      </a:r>
                      <a:r>
                        <a:rPr lang="en-US" sz="2000" baseline="0" dirty="0" smtClean="0"/>
                        <a:t> to 39</a:t>
                      </a:r>
                    </a:p>
                    <a:p>
                      <a:pPr marL="0" indent="0">
                        <a:buFontTx/>
                        <a:buNone/>
                      </a:pPr>
                      <a:r>
                        <a:rPr lang="en-US" sz="2000" baseline="0" dirty="0" smtClean="0"/>
                        <a:t>( ) 40 to 49</a:t>
                      </a:r>
                    </a:p>
                    <a:p>
                      <a:pPr marL="0" indent="0">
                        <a:buFontTx/>
                        <a:buNone/>
                      </a:pPr>
                      <a:r>
                        <a:rPr lang="en-US" sz="2000" baseline="0" dirty="0" smtClean="0"/>
                        <a:t>( ) 50 or older</a:t>
                      </a:r>
                      <a:endParaRPr lang="en-US" sz="2000" dirty="0"/>
                    </a:p>
                  </a:txBody>
                  <a:tcPr/>
                </a:tc>
              </a:tr>
            </a:tbl>
          </a:graphicData>
        </a:graphic>
      </p:graphicFrame>
    </p:spTree>
    <p:extLst>
      <p:ext uri="{BB962C8B-B14F-4D97-AF65-F5344CB8AC3E}">
        <p14:creationId xmlns:p14="http://schemas.microsoft.com/office/powerpoint/2010/main" val="295763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 </a:t>
            </a:r>
            <a:r>
              <a:rPr lang="en-US" dirty="0"/>
              <a:t>Q</a:t>
            </a:r>
            <a:r>
              <a:rPr lang="en-US" dirty="0" smtClean="0"/>
              <a:t>uestions – Slide 3</a:t>
            </a:r>
            <a:endParaRPr lang="en-US" dirty="0"/>
          </a:p>
        </p:txBody>
      </p:sp>
      <p:sp>
        <p:nvSpPr>
          <p:cNvPr id="3" name="Content Placeholder 2"/>
          <p:cNvSpPr>
            <a:spLocks noGrp="1"/>
          </p:cNvSpPr>
          <p:nvPr>
            <p:ph idx="1"/>
          </p:nvPr>
        </p:nvSpPr>
        <p:spPr>
          <a:xfrm>
            <a:off x="457200" y="1371600"/>
            <a:ext cx="8229600" cy="3048000"/>
          </a:xfrm>
        </p:spPr>
        <p:txBody>
          <a:bodyPr>
            <a:normAutofit fontScale="92500" lnSpcReduction="10000"/>
          </a:bodyPr>
          <a:lstStyle/>
          <a:p>
            <a:r>
              <a:rPr lang="en-US" sz="2800" dirty="0" smtClean="0"/>
              <a:t>Be specific about what you want to know</a:t>
            </a:r>
          </a:p>
          <a:p>
            <a:pPr lvl="1"/>
            <a:r>
              <a:rPr lang="en-US" sz="2800" dirty="0" smtClean="0"/>
              <a:t>Avoid vague descriptors which can be interpreted multiple ways.</a:t>
            </a:r>
          </a:p>
          <a:p>
            <a:pPr lvl="2"/>
            <a:r>
              <a:rPr lang="en-US" sz="2800" dirty="0" smtClean="0"/>
              <a:t>What is your income?</a:t>
            </a:r>
          </a:p>
          <a:p>
            <a:pPr lvl="3"/>
            <a:r>
              <a:rPr lang="en-US" sz="2800" dirty="0" smtClean="0"/>
              <a:t>Earned, unearned, household, etc.?</a:t>
            </a:r>
          </a:p>
          <a:p>
            <a:pPr lvl="3"/>
            <a:r>
              <a:rPr lang="en-US" sz="2800" dirty="0" smtClean="0"/>
              <a:t>Be specific (what is your personal income from wages and interest payments).  </a:t>
            </a:r>
          </a:p>
          <a:p>
            <a:pPr lvl="1"/>
            <a:endParaRPr lang="en-US" sz="2800" dirty="0" smtClean="0"/>
          </a:p>
          <a:p>
            <a:pPr lvl="2"/>
            <a:endParaRPr lang="en-US" dirty="0" smtClean="0"/>
          </a:p>
        </p:txBody>
      </p:sp>
    </p:spTree>
    <p:extLst>
      <p:ext uri="{BB962C8B-B14F-4D97-AF65-F5344CB8AC3E}">
        <p14:creationId xmlns:p14="http://schemas.microsoft.com/office/powerpoint/2010/main" val="24060250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764</TotalTime>
  <Words>2649</Words>
  <Application>Microsoft Office PowerPoint</Application>
  <PresentationFormat>On-screen Show (4:3)</PresentationFormat>
  <Paragraphs>342</Paragraphs>
  <Slides>31</Slides>
  <Notes>12</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Clarity</vt:lpstr>
      <vt:lpstr>Designing Effective Consumer Satisfaction Surveys</vt:lpstr>
      <vt:lpstr>Purposes for Customer Satisfaction Surveys</vt:lpstr>
      <vt:lpstr>Defining What You Need To Find Out From You Clients</vt:lpstr>
      <vt:lpstr>Defining What You Need - Cont.</vt:lpstr>
      <vt:lpstr>Study Population and Sample</vt:lpstr>
      <vt:lpstr>Types of Questions</vt:lpstr>
      <vt:lpstr>Writing Good Questions – Slide 1</vt:lpstr>
      <vt:lpstr>Writing Good Questions – Slide 2</vt:lpstr>
      <vt:lpstr>Writing Good Questions – Slide 3</vt:lpstr>
      <vt:lpstr>Writing Good Questions – Slide 4</vt:lpstr>
      <vt:lpstr>Writing Good Questions – Slide 5</vt:lpstr>
      <vt:lpstr>Learning  From Your Neighbor</vt:lpstr>
      <vt:lpstr>Improving Practice </vt:lpstr>
      <vt:lpstr>Questions from the Tanana Conferences Customer Satisfaction Survey</vt:lpstr>
      <vt:lpstr>Designing the Survey – Slide 1</vt:lpstr>
      <vt:lpstr>Designing the Survey – Slide 2</vt:lpstr>
      <vt:lpstr>Designing the Survey – Slide 3</vt:lpstr>
      <vt:lpstr>Designing a Survey – Slide 4</vt:lpstr>
      <vt:lpstr>Cognitive Testing</vt:lpstr>
      <vt:lpstr>Cognitive Testing  - Cont.</vt:lpstr>
      <vt:lpstr>Pilot Testing</vt:lpstr>
      <vt:lpstr>Carrying Out the Main Survey</vt:lpstr>
      <vt:lpstr>Analyzing the Survey</vt:lpstr>
      <vt:lpstr>Analyzing the Survey - cont.</vt:lpstr>
      <vt:lpstr>Analyzing the Survey - cont.</vt:lpstr>
      <vt:lpstr>Utilization of Survey Results</vt:lpstr>
      <vt:lpstr>Proven Methods to Increase Response Rates</vt:lpstr>
      <vt:lpstr>Proven Methods - cont.</vt:lpstr>
      <vt:lpstr>Learning More </vt:lpstr>
      <vt:lpstr>Concluding Group Activity</vt:lpstr>
      <vt:lpstr>Presenters and Contributors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YOUR NEIGHBOR</dc:title>
  <dc:creator>Michael T. Shoemaker</dc:creator>
  <cp:lastModifiedBy>Michael T. Shoemaker</cp:lastModifiedBy>
  <cp:revision>48</cp:revision>
  <dcterms:created xsi:type="dcterms:W3CDTF">2013-06-03T22:39:07Z</dcterms:created>
  <dcterms:modified xsi:type="dcterms:W3CDTF">2013-06-14T19:21:31Z</dcterms:modified>
</cp:coreProperties>
</file>